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emf" ContentType="image/x-emf"/>
  <Default Extension="gif" ContentType="image/gi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2.6-->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Lst>
  <p:notesMasterIdLst>
    <p:notesMasterId r:id="rId8"/>
  </p:notesMasterIdLst>
  <p:sldIdLst>
    <p:sldId id="259" r:id="rId9"/>
    <p:sldId id="262" r:id="rId10"/>
    <p:sldId id="265" r:id="rId11"/>
    <p:sldId id="268" r:id="rId12"/>
    <p:sldId id="271" r:id="rId13"/>
    <p:sldId id="274" r:id="rId14"/>
    <p:sldId id="277" r:id="rId15"/>
    <p:sldId id="280" r:id="rId16"/>
    <p:sldId id="283" r:id="rId17"/>
    <p:sldId id="286" r:id="rId18"/>
    <p:sldId id="289" r:id="rId19"/>
    <p:sldId id="292" r:id="rId20"/>
    <p:sldId id="295" r:id="rId21"/>
    <p:sldId id="298" r:id="rId22"/>
    <p:sldId id="301" r:id="rId23"/>
    <p:sldId id="304" r:id="rId24"/>
    <p:sldId id="307" r:id="rId25"/>
    <p:sldId id="310" r:id="rId26"/>
    <p:sldId id="313" r:id="rId27"/>
    <p:sldId id="316" r:id="rId28"/>
    <p:sldId id="319" r:id="rId29"/>
    <p:sldId id="322" r:id="rId30"/>
    <p:sldId id="325" r:id="rId31"/>
    <p:sldId id="328" r:id="rId32"/>
    <p:sldId id="331" r:id="rId33"/>
    <p:sldId id="334" r:id="rId34"/>
    <p:sldId id="337" r:id="rId35"/>
    <p:sldId id="340" r:id="rId36"/>
    <p:sldId id="343" r:id="rId37"/>
    <p:sldId id="346" r:id="rId38"/>
    <p:sldId id="349" r:id="rId39"/>
    <p:sldId id="352" r:id="rId40"/>
    <p:sldId id="355" r:id="rId41"/>
    <p:sldId id="358" r:id="rId42"/>
    <p:sldId id="361" r:id="rId43"/>
    <p:sldId id="364" r:id="rId44"/>
    <p:sldId id="367" r:id="rId45"/>
    <p:sldId id="370" r:id="rId46"/>
    <p:sldId id="373" r:id="rId47"/>
    <p:sldId id="376" r:id="rId48"/>
    <p:sldId id="379" r:id="rId49"/>
    <p:sldId id="382" r:id="rId50"/>
    <p:sldId id="385" r:id="rId51"/>
    <p:sldId id="388" r:id="rId52"/>
    <p:sldId id="391" r:id="rId53"/>
    <p:sldId id="394" r:id="rId54"/>
    <p:sldId id="397" r:id="rId55"/>
    <p:sldId id="400" r:id="rId56"/>
    <p:sldId id="403" r:id="rId57"/>
    <p:sldId id="406" r:id="rId58"/>
    <p:sldId id="409" r:id="rId59"/>
    <p:sldId id="412" r:id="rId60"/>
    <p:sldId id="415" r:id="rId61"/>
    <p:sldId id="418" r:id="rId62"/>
    <p:sldId id="421" r:id="rId63"/>
    <p:sldId id="424" r:id="rId64"/>
    <p:sldId id="427" r:id="rId65"/>
    <p:sldId id="430" r:id="rId66"/>
    <p:sldId id="433" r:id="rId67"/>
    <p:sldId id="436" r:id="rId68"/>
    <p:sldId id="439" r:id="rId69"/>
    <p:sldId id="442" r:id="rId70"/>
    <p:sldId id="445" r:id="rId71"/>
    <p:sldId id="448" r:id="rId72"/>
    <p:sldId id="451" r:id="rId73"/>
    <p:sldId id="454" r:id="rId74"/>
    <p:sldId id="457" r:id="rId75"/>
    <p:sldId id="460" r:id="rId76"/>
    <p:sldId id="463" r:id="rId77"/>
    <p:sldId id="466" r:id="rId78"/>
    <p:sldId id="469" r:id="rId79"/>
    <p:sldId id="472" r:id="rId80"/>
    <p:sldId id="475" r:id="rId81"/>
    <p:sldId id="478" r:id="rId82"/>
    <p:sldId id="481" r:id="rId83"/>
    <p:sldId id="484" r:id="rId84"/>
    <p:sldId id="487" r:id="rId85"/>
    <p:sldId id="490" r:id="rId86"/>
    <p:sldId id="493" r:id="rId87"/>
    <p:sldId id="496" r:id="rId88"/>
    <p:sldId id="499" r:id="rId89"/>
    <p:sldId id="502" r:id="rId90"/>
    <p:sldId id="505" r:id="rId91"/>
    <p:sldId id="508" r:id="rId92"/>
    <p:sldId id="511" r:id="rId93"/>
    <p:sldId id="514" r:id="rId94"/>
    <p:sldId id="517" r:id="rId95"/>
    <p:sldId id="520" r:id="rId96"/>
    <p:sldId id="523" r:id="rId97"/>
    <p:sldId id="526" r:id="rId98"/>
    <p:sldId id="529" r:id="rId99"/>
    <p:sldId id="532" r:id="rId100"/>
    <p:sldId id="535" r:id="rId101"/>
    <p:sldId id="538" r:id="rId102"/>
    <p:sldId id="541" r:id="rId103"/>
    <p:sldId id="544" r:id="rId104"/>
    <p:sldId id="547" r:id="rId105"/>
    <p:sldId id="550" r:id="rId106"/>
    <p:sldId id="553" r:id="rId107"/>
    <p:sldId id="556" r:id="rId108"/>
    <p:sldId id="559" r:id="rId109"/>
    <p:sldId id="562" r:id="rId110"/>
    <p:sldId id="565" r:id="rId111"/>
    <p:sldId id="568" r:id="rId112"/>
    <p:sldId id="571" r:id="rId113"/>
    <p:sldId id="574" r:id="rId114"/>
    <p:sldId id="577" r:id="rId115"/>
    <p:sldId id="580" r:id="rId116"/>
    <p:sldId id="583" r:id="rId117"/>
    <p:sldId id="586" r:id="rId118"/>
    <p:sldId id="589" r:id="rId119"/>
    <p:sldId id="592" r:id="rId120"/>
    <p:sldId id="595" r:id="rId121"/>
    <p:sldId id="598" r:id="rId122"/>
    <p:sldId id="601" r:id="rId123"/>
    <p:sldId id="604" r:id="rId124"/>
    <p:sldId id="607" r:id="rId125"/>
    <p:sldId id="610" r:id="rId126"/>
    <p:sldId id="613" r:id="rId127"/>
    <p:sldId id="616" r:id="rId128"/>
    <p:sldId id="619" r:id="rId129"/>
    <p:sldId id="622" r:id="rId130"/>
    <p:sldId id="625" r:id="rId131"/>
    <p:sldId id="628" r:id="rId132"/>
    <p:sldId id="631" r:id="rId133"/>
    <p:sldId id="634" r:id="rId134"/>
    <p:sldId id="637" r:id="rId135"/>
    <p:sldId id="640" r:id="rId136"/>
    <p:sldId id="643" r:id="rId137"/>
    <p:sldId id="646" r:id="rId138"/>
    <p:sldId id="649" r:id="rId139"/>
    <p:sldId id="652" r:id="rId140"/>
    <p:sldId id="655" r:id="rId141"/>
    <p:sldId id="658" r:id="rId142"/>
    <p:sldId id="661" r:id="rId143"/>
    <p:sldId id="664" r:id="rId144"/>
    <p:sldId id="667" r:id="rId145"/>
    <p:sldId id="670" r:id="rId146"/>
    <p:sldId id="673" r:id="rId147"/>
    <p:sldId id="676" r:id="rId148"/>
    <p:sldId id="679" r:id="rId149"/>
    <p:sldId id="682" r:id="rId150"/>
    <p:sldId id="685" r:id="rId151"/>
    <p:sldId id="688" r:id="rId152"/>
    <p:sldId id="691" r:id="rId153"/>
    <p:sldId id="694" r:id="rId154"/>
    <p:sldId id="697" r:id="rId155"/>
    <p:sldId id="700" r:id="rId156"/>
    <p:sldId id="703" r:id="rId157"/>
    <p:sldId id="706" r:id="rId158"/>
    <p:sldId id="709" r:id="rId159"/>
    <p:sldId id="712" r:id="rId160"/>
    <p:sldId id="715" r:id="rId161"/>
    <p:sldId id="718" r:id="rId162"/>
    <p:sldId id="721" r:id="rId163"/>
    <p:sldId id="724" r:id="rId164"/>
    <p:sldId id="727" r:id="rId165"/>
    <p:sldId id="730" r:id="rId166"/>
    <p:sldId id="733" r:id="rId167"/>
    <p:sldId id="736" r:id="rId168"/>
    <p:sldId id="739" r:id="rId169"/>
    <p:sldId id="742" r:id="rId170"/>
    <p:sldId id="745" r:id="rId171"/>
    <p:sldId id="748" r:id="rId172"/>
    <p:sldId id="751" r:id="rId173"/>
    <p:sldId id="754" r:id="rId174"/>
    <p:sldId id="757" r:id="rId175"/>
    <p:sldId id="760" r:id="rId176"/>
    <p:sldId id="763" r:id="rId177"/>
    <p:sldId id="766" r:id="rId178"/>
    <p:sldId id="769" r:id="rId179"/>
    <p:sldId id="772" r:id="rId180"/>
    <p:sldId id="775" r:id="rId181"/>
    <p:sldId id="778" r:id="rId182"/>
    <p:sldId id="781" r:id="rId183"/>
    <p:sldId id="784" r:id="rId184"/>
    <p:sldId id="787" r:id="rId185"/>
    <p:sldId id="790" r:id="rId186"/>
    <p:sldId id="793" r:id="rId187"/>
    <p:sldId id="796" r:id="rId188"/>
    <p:sldId id="799" r:id="rId189"/>
    <p:sldId id="802" r:id="rId190"/>
    <p:sldId id="805" r:id="rId191"/>
    <p:sldId id="808" r:id="rId192"/>
    <p:sldId id="811" r:id="rId193"/>
    <p:sldId id="814" r:id="rId194"/>
    <p:sldId id="817" r:id="rId195"/>
    <p:sldId id="820" r:id="rId196"/>
  </p:sldIdLst>
  <p:sldSz cx="9144000" cy="6858000"/>
  <p:notesSz cx="6858000" cy="9144000"/>
  <p:custDataLst>
    <p:tags r:id="rId19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fill>
          <a:solidFill>
            <a:schemeClr val="tx1">
              <a:alpha val="20000"/>
            </a:schemeClr>
          </a:solidFill>
        </a:fill>
      </a:tcStyle>
    </a:band1H>
    <a:band1V>
      <a:tcStyle>
        <a:fill>
          <a:solidFill>
            <a:schemeClr val="tx1">
              <a:alpha val="20000"/>
            </a:schemeClr>
          </a:solidFill>
        </a:fill>
      </a:tcStyle>
    </a:band1V>
    <a:lastCol>
      <a:tcTxStyle b="on"/>
    </a:lastCol>
    <a:firstCol>
      <a:tcTxStyle b="on"/>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2.xml" /><Relationship Id="rId100" Type="http://schemas.openxmlformats.org/officeDocument/2006/relationships/slide" Target="slides/slide92.xml" /><Relationship Id="rId101" Type="http://schemas.openxmlformats.org/officeDocument/2006/relationships/slide" Target="slides/slide93.xml" /><Relationship Id="rId102" Type="http://schemas.openxmlformats.org/officeDocument/2006/relationships/slide" Target="slides/slide94.xml" /><Relationship Id="rId103" Type="http://schemas.openxmlformats.org/officeDocument/2006/relationships/slide" Target="slides/slide95.xml" /><Relationship Id="rId104" Type="http://schemas.openxmlformats.org/officeDocument/2006/relationships/slide" Target="slides/slide96.xml" /><Relationship Id="rId105" Type="http://schemas.openxmlformats.org/officeDocument/2006/relationships/slide" Target="slides/slide97.xml" /><Relationship Id="rId106" Type="http://schemas.openxmlformats.org/officeDocument/2006/relationships/slide" Target="slides/slide98.xml" /><Relationship Id="rId107" Type="http://schemas.openxmlformats.org/officeDocument/2006/relationships/slide" Target="slides/slide99.xml" /><Relationship Id="rId108" Type="http://schemas.openxmlformats.org/officeDocument/2006/relationships/slide" Target="slides/slide100.xml" /><Relationship Id="rId109" Type="http://schemas.openxmlformats.org/officeDocument/2006/relationships/slide" Target="slides/slide101.xml" /><Relationship Id="rId11" Type="http://schemas.openxmlformats.org/officeDocument/2006/relationships/slide" Target="slides/slide3.xml" /><Relationship Id="rId110" Type="http://schemas.openxmlformats.org/officeDocument/2006/relationships/slide" Target="slides/slide102.xml" /><Relationship Id="rId111" Type="http://schemas.openxmlformats.org/officeDocument/2006/relationships/slide" Target="slides/slide103.xml" /><Relationship Id="rId112" Type="http://schemas.openxmlformats.org/officeDocument/2006/relationships/slide" Target="slides/slide104.xml" /><Relationship Id="rId113" Type="http://schemas.openxmlformats.org/officeDocument/2006/relationships/slide" Target="slides/slide105.xml" /><Relationship Id="rId114" Type="http://schemas.openxmlformats.org/officeDocument/2006/relationships/slide" Target="slides/slide106.xml" /><Relationship Id="rId115" Type="http://schemas.openxmlformats.org/officeDocument/2006/relationships/slide" Target="slides/slide107.xml" /><Relationship Id="rId116" Type="http://schemas.openxmlformats.org/officeDocument/2006/relationships/slide" Target="slides/slide108.xml" /><Relationship Id="rId117" Type="http://schemas.openxmlformats.org/officeDocument/2006/relationships/slide" Target="slides/slide109.xml" /><Relationship Id="rId118" Type="http://schemas.openxmlformats.org/officeDocument/2006/relationships/slide" Target="slides/slide110.xml" /><Relationship Id="rId119" Type="http://schemas.openxmlformats.org/officeDocument/2006/relationships/slide" Target="slides/slide111.xml" /><Relationship Id="rId12" Type="http://schemas.openxmlformats.org/officeDocument/2006/relationships/slide" Target="slides/slide4.xml" /><Relationship Id="rId120" Type="http://schemas.openxmlformats.org/officeDocument/2006/relationships/slide" Target="slides/slide112.xml" /><Relationship Id="rId121" Type="http://schemas.openxmlformats.org/officeDocument/2006/relationships/slide" Target="slides/slide113.xml" /><Relationship Id="rId122" Type="http://schemas.openxmlformats.org/officeDocument/2006/relationships/slide" Target="slides/slide114.xml" /><Relationship Id="rId123" Type="http://schemas.openxmlformats.org/officeDocument/2006/relationships/slide" Target="slides/slide115.xml" /><Relationship Id="rId124" Type="http://schemas.openxmlformats.org/officeDocument/2006/relationships/slide" Target="slides/slide116.xml" /><Relationship Id="rId125" Type="http://schemas.openxmlformats.org/officeDocument/2006/relationships/slide" Target="slides/slide117.xml" /><Relationship Id="rId126" Type="http://schemas.openxmlformats.org/officeDocument/2006/relationships/slide" Target="slides/slide118.xml" /><Relationship Id="rId127" Type="http://schemas.openxmlformats.org/officeDocument/2006/relationships/slide" Target="slides/slide119.xml" /><Relationship Id="rId128" Type="http://schemas.openxmlformats.org/officeDocument/2006/relationships/slide" Target="slides/slide120.xml" /><Relationship Id="rId129" Type="http://schemas.openxmlformats.org/officeDocument/2006/relationships/slide" Target="slides/slide121.xml" /><Relationship Id="rId13" Type="http://schemas.openxmlformats.org/officeDocument/2006/relationships/slide" Target="slides/slide5.xml" /><Relationship Id="rId130" Type="http://schemas.openxmlformats.org/officeDocument/2006/relationships/slide" Target="slides/slide122.xml" /><Relationship Id="rId131" Type="http://schemas.openxmlformats.org/officeDocument/2006/relationships/slide" Target="slides/slide123.xml" /><Relationship Id="rId132" Type="http://schemas.openxmlformats.org/officeDocument/2006/relationships/slide" Target="slides/slide124.xml" /><Relationship Id="rId133" Type="http://schemas.openxmlformats.org/officeDocument/2006/relationships/slide" Target="slides/slide125.xml" /><Relationship Id="rId134" Type="http://schemas.openxmlformats.org/officeDocument/2006/relationships/slide" Target="slides/slide126.xml" /><Relationship Id="rId135" Type="http://schemas.openxmlformats.org/officeDocument/2006/relationships/slide" Target="slides/slide127.xml" /><Relationship Id="rId136" Type="http://schemas.openxmlformats.org/officeDocument/2006/relationships/slide" Target="slides/slide128.xml" /><Relationship Id="rId137" Type="http://schemas.openxmlformats.org/officeDocument/2006/relationships/slide" Target="slides/slide129.xml" /><Relationship Id="rId138" Type="http://schemas.openxmlformats.org/officeDocument/2006/relationships/slide" Target="slides/slide130.xml" /><Relationship Id="rId139" Type="http://schemas.openxmlformats.org/officeDocument/2006/relationships/slide" Target="slides/slide131.xml" /><Relationship Id="rId14" Type="http://schemas.openxmlformats.org/officeDocument/2006/relationships/slide" Target="slides/slide6.xml" /><Relationship Id="rId140" Type="http://schemas.openxmlformats.org/officeDocument/2006/relationships/slide" Target="slides/slide132.xml" /><Relationship Id="rId141" Type="http://schemas.openxmlformats.org/officeDocument/2006/relationships/slide" Target="slides/slide133.xml" /><Relationship Id="rId142" Type="http://schemas.openxmlformats.org/officeDocument/2006/relationships/slide" Target="slides/slide134.xml" /><Relationship Id="rId143" Type="http://schemas.openxmlformats.org/officeDocument/2006/relationships/slide" Target="slides/slide135.xml" /><Relationship Id="rId144" Type="http://schemas.openxmlformats.org/officeDocument/2006/relationships/slide" Target="slides/slide136.xml" /><Relationship Id="rId145" Type="http://schemas.openxmlformats.org/officeDocument/2006/relationships/slide" Target="slides/slide137.xml" /><Relationship Id="rId146" Type="http://schemas.openxmlformats.org/officeDocument/2006/relationships/slide" Target="slides/slide138.xml" /><Relationship Id="rId147" Type="http://schemas.openxmlformats.org/officeDocument/2006/relationships/slide" Target="slides/slide139.xml" /><Relationship Id="rId148" Type="http://schemas.openxmlformats.org/officeDocument/2006/relationships/slide" Target="slides/slide140.xml" /><Relationship Id="rId149" Type="http://schemas.openxmlformats.org/officeDocument/2006/relationships/slide" Target="slides/slide141.xml" /><Relationship Id="rId15" Type="http://schemas.openxmlformats.org/officeDocument/2006/relationships/slide" Target="slides/slide7.xml" /><Relationship Id="rId150" Type="http://schemas.openxmlformats.org/officeDocument/2006/relationships/slide" Target="slides/slide142.xml" /><Relationship Id="rId151" Type="http://schemas.openxmlformats.org/officeDocument/2006/relationships/slide" Target="slides/slide143.xml" /><Relationship Id="rId152" Type="http://schemas.openxmlformats.org/officeDocument/2006/relationships/slide" Target="slides/slide144.xml" /><Relationship Id="rId153" Type="http://schemas.openxmlformats.org/officeDocument/2006/relationships/slide" Target="slides/slide145.xml" /><Relationship Id="rId154" Type="http://schemas.openxmlformats.org/officeDocument/2006/relationships/slide" Target="slides/slide146.xml" /><Relationship Id="rId155" Type="http://schemas.openxmlformats.org/officeDocument/2006/relationships/slide" Target="slides/slide147.xml" /><Relationship Id="rId156" Type="http://schemas.openxmlformats.org/officeDocument/2006/relationships/slide" Target="slides/slide148.xml" /><Relationship Id="rId157" Type="http://schemas.openxmlformats.org/officeDocument/2006/relationships/slide" Target="slides/slide149.xml" /><Relationship Id="rId158" Type="http://schemas.openxmlformats.org/officeDocument/2006/relationships/slide" Target="slides/slide150.xml" /><Relationship Id="rId159" Type="http://schemas.openxmlformats.org/officeDocument/2006/relationships/slide" Target="slides/slide151.xml" /><Relationship Id="rId16" Type="http://schemas.openxmlformats.org/officeDocument/2006/relationships/slide" Target="slides/slide8.xml" /><Relationship Id="rId160" Type="http://schemas.openxmlformats.org/officeDocument/2006/relationships/slide" Target="slides/slide152.xml" /><Relationship Id="rId161" Type="http://schemas.openxmlformats.org/officeDocument/2006/relationships/slide" Target="slides/slide153.xml" /><Relationship Id="rId162" Type="http://schemas.openxmlformats.org/officeDocument/2006/relationships/slide" Target="slides/slide154.xml" /><Relationship Id="rId163" Type="http://schemas.openxmlformats.org/officeDocument/2006/relationships/slide" Target="slides/slide155.xml" /><Relationship Id="rId164" Type="http://schemas.openxmlformats.org/officeDocument/2006/relationships/slide" Target="slides/slide156.xml" /><Relationship Id="rId165" Type="http://schemas.openxmlformats.org/officeDocument/2006/relationships/slide" Target="slides/slide157.xml" /><Relationship Id="rId166" Type="http://schemas.openxmlformats.org/officeDocument/2006/relationships/slide" Target="slides/slide158.xml" /><Relationship Id="rId167" Type="http://schemas.openxmlformats.org/officeDocument/2006/relationships/slide" Target="slides/slide159.xml" /><Relationship Id="rId168" Type="http://schemas.openxmlformats.org/officeDocument/2006/relationships/slide" Target="slides/slide160.xml" /><Relationship Id="rId169" Type="http://schemas.openxmlformats.org/officeDocument/2006/relationships/slide" Target="slides/slide161.xml" /><Relationship Id="rId17" Type="http://schemas.openxmlformats.org/officeDocument/2006/relationships/slide" Target="slides/slide9.xml" /><Relationship Id="rId170" Type="http://schemas.openxmlformats.org/officeDocument/2006/relationships/slide" Target="slides/slide162.xml" /><Relationship Id="rId171" Type="http://schemas.openxmlformats.org/officeDocument/2006/relationships/slide" Target="slides/slide163.xml" /><Relationship Id="rId172" Type="http://schemas.openxmlformats.org/officeDocument/2006/relationships/slide" Target="slides/slide164.xml" /><Relationship Id="rId173" Type="http://schemas.openxmlformats.org/officeDocument/2006/relationships/slide" Target="slides/slide165.xml" /><Relationship Id="rId174" Type="http://schemas.openxmlformats.org/officeDocument/2006/relationships/slide" Target="slides/slide166.xml" /><Relationship Id="rId175" Type="http://schemas.openxmlformats.org/officeDocument/2006/relationships/slide" Target="slides/slide167.xml" /><Relationship Id="rId176" Type="http://schemas.openxmlformats.org/officeDocument/2006/relationships/slide" Target="slides/slide168.xml" /><Relationship Id="rId177" Type="http://schemas.openxmlformats.org/officeDocument/2006/relationships/slide" Target="slides/slide169.xml" /><Relationship Id="rId178" Type="http://schemas.openxmlformats.org/officeDocument/2006/relationships/slide" Target="slides/slide170.xml" /><Relationship Id="rId179" Type="http://schemas.openxmlformats.org/officeDocument/2006/relationships/slide" Target="slides/slide171.xml" /><Relationship Id="rId18" Type="http://schemas.openxmlformats.org/officeDocument/2006/relationships/slide" Target="slides/slide10.xml" /><Relationship Id="rId180" Type="http://schemas.openxmlformats.org/officeDocument/2006/relationships/slide" Target="slides/slide172.xml" /><Relationship Id="rId181" Type="http://schemas.openxmlformats.org/officeDocument/2006/relationships/slide" Target="slides/slide173.xml" /><Relationship Id="rId182" Type="http://schemas.openxmlformats.org/officeDocument/2006/relationships/slide" Target="slides/slide174.xml" /><Relationship Id="rId183" Type="http://schemas.openxmlformats.org/officeDocument/2006/relationships/slide" Target="slides/slide175.xml" /><Relationship Id="rId184" Type="http://schemas.openxmlformats.org/officeDocument/2006/relationships/slide" Target="slides/slide176.xml" /><Relationship Id="rId185" Type="http://schemas.openxmlformats.org/officeDocument/2006/relationships/slide" Target="slides/slide177.xml" /><Relationship Id="rId186" Type="http://schemas.openxmlformats.org/officeDocument/2006/relationships/slide" Target="slides/slide178.xml" /><Relationship Id="rId187" Type="http://schemas.openxmlformats.org/officeDocument/2006/relationships/slide" Target="slides/slide179.xml" /><Relationship Id="rId188" Type="http://schemas.openxmlformats.org/officeDocument/2006/relationships/slide" Target="slides/slide180.xml" /><Relationship Id="rId189" Type="http://schemas.openxmlformats.org/officeDocument/2006/relationships/slide" Target="slides/slide181.xml" /><Relationship Id="rId19" Type="http://schemas.openxmlformats.org/officeDocument/2006/relationships/slide" Target="slides/slide11.xml" /><Relationship Id="rId190" Type="http://schemas.openxmlformats.org/officeDocument/2006/relationships/slide" Target="slides/slide182.xml" /><Relationship Id="rId191" Type="http://schemas.openxmlformats.org/officeDocument/2006/relationships/slide" Target="slides/slide183.xml" /><Relationship Id="rId192" Type="http://schemas.openxmlformats.org/officeDocument/2006/relationships/slide" Target="slides/slide184.xml" /><Relationship Id="rId193" Type="http://schemas.openxmlformats.org/officeDocument/2006/relationships/slide" Target="slides/slide185.xml" /><Relationship Id="rId194" Type="http://schemas.openxmlformats.org/officeDocument/2006/relationships/slide" Target="slides/slide186.xml" /><Relationship Id="rId195" Type="http://schemas.openxmlformats.org/officeDocument/2006/relationships/slide" Target="slides/slide187.xml" /><Relationship Id="rId196" Type="http://schemas.openxmlformats.org/officeDocument/2006/relationships/slide" Target="slides/slide188.xml" /><Relationship Id="rId197" Type="http://schemas.openxmlformats.org/officeDocument/2006/relationships/tags" Target="tags/tag1.xml" /><Relationship Id="rId198" Type="http://schemas.openxmlformats.org/officeDocument/2006/relationships/presProps" Target="presProps.xml" /><Relationship Id="rId199" Type="http://schemas.openxmlformats.org/officeDocument/2006/relationships/viewProps" Target="viewProps.xml" /><Relationship Id="rId2" Type="http://schemas.openxmlformats.org/officeDocument/2006/relationships/slideMaster" Target="slideMasters/slideMaster2.xml" /><Relationship Id="rId20" Type="http://schemas.openxmlformats.org/officeDocument/2006/relationships/slide" Target="slides/slide12.xml" /><Relationship Id="rId200" Type="http://schemas.openxmlformats.org/officeDocument/2006/relationships/theme" Target="theme/theme1.xml" /><Relationship Id="rId201" Type="http://schemas.openxmlformats.org/officeDocument/2006/relationships/tableStyles" Target="tableStyles.xml" /><Relationship Id="rId21" Type="http://schemas.openxmlformats.org/officeDocument/2006/relationships/slide" Target="slides/slide13.xml" /><Relationship Id="rId22" Type="http://schemas.openxmlformats.org/officeDocument/2006/relationships/slide" Target="slides/slide14.xml" /><Relationship Id="rId23" Type="http://schemas.openxmlformats.org/officeDocument/2006/relationships/slide" Target="slides/slide15.xml" /><Relationship Id="rId24" Type="http://schemas.openxmlformats.org/officeDocument/2006/relationships/slide" Target="slides/slide16.xml" /><Relationship Id="rId25" Type="http://schemas.openxmlformats.org/officeDocument/2006/relationships/slide" Target="slides/slide17.xml" /><Relationship Id="rId26" Type="http://schemas.openxmlformats.org/officeDocument/2006/relationships/slide" Target="slides/slide18.xml" /><Relationship Id="rId27" Type="http://schemas.openxmlformats.org/officeDocument/2006/relationships/slide" Target="slides/slide19.xml" /><Relationship Id="rId28" Type="http://schemas.openxmlformats.org/officeDocument/2006/relationships/slide" Target="slides/slide20.xml" /><Relationship Id="rId29" Type="http://schemas.openxmlformats.org/officeDocument/2006/relationships/slide" Target="slides/slide21.xml" /><Relationship Id="rId3" Type="http://schemas.openxmlformats.org/officeDocument/2006/relationships/slideMaster" Target="slideMasters/slideMaster3.xml" /><Relationship Id="rId30" Type="http://schemas.openxmlformats.org/officeDocument/2006/relationships/slide" Target="slides/slide22.xml" /><Relationship Id="rId31" Type="http://schemas.openxmlformats.org/officeDocument/2006/relationships/slide" Target="slides/slide23.xml" /><Relationship Id="rId32" Type="http://schemas.openxmlformats.org/officeDocument/2006/relationships/slide" Target="slides/slide24.xml" /><Relationship Id="rId33" Type="http://schemas.openxmlformats.org/officeDocument/2006/relationships/slide" Target="slides/slide25.xml" /><Relationship Id="rId34" Type="http://schemas.openxmlformats.org/officeDocument/2006/relationships/slide" Target="slides/slide26.xml" /><Relationship Id="rId35" Type="http://schemas.openxmlformats.org/officeDocument/2006/relationships/slide" Target="slides/slide27.xml" /><Relationship Id="rId36" Type="http://schemas.openxmlformats.org/officeDocument/2006/relationships/slide" Target="slides/slide28.xml" /><Relationship Id="rId37" Type="http://schemas.openxmlformats.org/officeDocument/2006/relationships/slide" Target="slides/slide29.xml" /><Relationship Id="rId38" Type="http://schemas.openxmlformats.org/officeDocument/2006/relationships/slide" Target="slides/slide30.xml" /><Relationship Id="rId39" Type="http://schemas.openxmlformats.org/officeDocument/2006/relationships/slide" Target="slides/slide31.xml" /><Relationship Id="rId4" Type="http://schemas.openxmlformats.org/officeDocument/2006/relationships/slideMaster" Target="slideMasters/slideMaster4.xml" /><Relationship Id="rId40" Type="http://schemas.openxmlformats.org/officeDocument/2006/relationships/slide" Target="slides/slide32.xml" /><Relationship Id="rId41" Type="http://schemas.openxmlformats.org/officeDocument/2006/relationships/slide" Target="slides/slide33.xml" /><Relationship Id="rId42" Type="http://schemas.openxmlformats.org/officeDocument/2006/relationships/slide" Target="slides/slide34.xml" /><Relationship Id="rId43" Type="http://schemas.openxmlformats.org/officeDocument/2006/relationships/slide" Target="slides/slide35.xml" /><Relationship Id="rId44" Type="http://schemas.openxmlformats.org/officeDocument/2006/relationships/slide" Target="slides/slide36.xml" /><Relationship Id="rId45" Type="http://schemas.openxmlformats.org/officeDocument/2006/relationships/slide" Target="slides/slide37.xml" /><Relationship Id="rId46" Type="http://schemas.openxmlformats.org/officeDocument/2006/relationships/slide" Target="slides/slide38.xml" /><Relationship Id="rId47" Type="http://schemas.openxmlformats.org/officeDocument/2006/relationships/slide" Target="slides/slide39.xml" /><Relationship Id="rId48" Type="http://schemas.openxmlformats.org/officeDocument/2006/relationships/slide" Target="slides/slide40.xml" /><Relationship Id="rId49" Type="http://schemas.openxmlformats.org/officeDocument/2006/relationships/slide" Target="slides/slide41.xml" /><Relationship Id="rId5" Type="http://schemas.openxmlformats.org/officeDocument/2006/relationships/slideMaster" Target="slideMasters/slideMaster5.xml" /><Relationship Id="rId50" Type="http://schemas.openxmlformats.org/officeDocument/2006/relationships/slide" Target="slides/slide42.xml" /><Relationship Id="rId51" Type="http://schemas.openxmlformats.org/officeDocument/2006/relationships/slide" Target="slides/slide43.xml" /><Relationship Id="rId52" Type="http://schemas.openxmlformats.org/officeDocument/2006/relationships/slide" Target="slides/slide44.xml" /><Relationship Id="rId53" Type="http://schemas.openxmlformats.org/officeDocument/2006/relationships/slide" Target="slides/slide45.xml" /><Relationship Id="rId54" Type="http://schemas.openxmlformats.org/officeDocument/2006/relationships/slide" Target="slides/slide46.xml" /><Relationship Id="rId55" Type="http://schemas.openxmlformats.org/officeDocument/2006/relationships/slide" Target="slides/slide47.xml" /><Relationship Id="rId56" Type="http://schemas.openxmlformats.org/officeDocument/2006/relationships/slide" Target="slides/slide48.xml" /><Relationship Id="rId57" Type="http://schemas.openxmlformats.org/officeDocument/2006/relationships/slide" Target="slides/slide49.xml" /><Relationship Id="rId58" Type="http://schemas.openxmlformats.org/officeDocument/2006/relationships/slide" Target="slides/slide50.xml" /><Relationship Id="rId59" Type="http://schemas.openxmlformats.org/officeDocument/2006/relationships/slide" Target="slides/slide51.xml" /><Relationship Id="rId6" Type="http://schemas.openxmlformats.org/officeDocument/2006/relationships/slideMaster" Target="slideMasters/slideMaster6.xml" /><Relationship Id="rId60" Type="http://schemas.openxmlformats.org/officeDocument/2006/relationships/slide" Target="slides/slide52.xml" /><Relationship Id="rId61" Type="http://schemas.openxmlformats.org/officeDocument/2006/relationships/slide" Target="slides/slide53.xml" /><Relationship Id="rId62" Type="http://schemas.openxmlformats.org/officeDocument/2006/relationships/slide" Target="slides/slide54.xml" /><Relationship Id="rId63" Type="http://schemas.openxmlformats.org/officeDocument/2006/relationships/slide" Target="slides/slide55.xml" /><Relationship Id="rId64" Type="http://schemas.openxmlformats.org/officeDocument/2006/relationships/slide" Target="slides/slide56.xml" /><Relationship Id="rId65" Type="http://schemas.openxmlformats.org/officeDocument/2006/relationships/slide" Target="slides/slide57.xml" /><Relationship Id="rId66" Type="http://schemas.openxmlformats.org/officeDocument/2006/relationships/slide" Target="slides/slide58.xml" /><Relationship Id="rId67" Type="http://schemas.openxmlformats.org/officeDocument/2006/relationships/slide" Target="slides/slide59.xml" /><Relationship Id="rId68" Type="http://schemas.openxmlformats.org/officeDocument/2006/relationships/slide" Target="slides/slide60.xml" /><Relationship Id="rId69" Type="http://schemas.openxmlformats.org/officeDocument/2006/relationships/slide" Target="slides/slide61.xml" /><Relationship Id="rId7" Type="http://schemas.openxmlformats.org/officeDocument/2006/relationships/slideMaster" Target="slideMasters/slideMaster7.xml" /><Relationship Id="rId70" Type="http://schemas.openxmlformats.org/officeDocument/2006/relationships/slide" Target="slides/slide62.xml" /><Relationship Id="rId71" Type="http://schemas.openxmlformats.org/officeDocument/2006/relationships/slide" Target="slides/slide63.xml" /><Relationship Id="rId72" Type="http://schemas.openxmlformats.org/officeDocument/2006/relationships/slide" Target="slides/slide64.xml" /><Relationship Id="rId73" Type="http://schemas.openxmlformats.org/officeDocument/2006/relationships/slide" Target="slides/slide65.xml" /><Relationship Id="rId74" Type="http://schemas.openxmlformats.org/officeDocument/2006/relationships/slide" Target="slides/slide66.xml" /><Relationship Id="rId75" Type="http://schemas.openxmlformats.org/officeDocument/2006/relationships/slide" Target="slides/slide67.xml" /><Relationship Id="rId76" Type="http://schemas.openxmlformats.org/officeDocument/2006/relationships/slide" Target="slides/slide68.xml" /><Relationship Id="rId77" Type="http://schemas.openxmlformats.org/officeDocument/2006/relationships/slide" Target="slides/slide69.xml" /><Relationship Id="rId78" Type="http://schemas.openxmlformats.org/officeDocument/2006/relationships/slide" Target="slides/slide70.xml" /><Relationship Id="rId79" Type="http://schemas.openxmlformats.org/officeDocument/2006/relationships/slide" Target="slides/slide71.xml" /><Relationship Id="rId8" Type="http://schemas.openxmlformats.org/officeDocument/2006/relationships/notesMaster" Target="notesMasters/notesMaster1.xml" /><Relationship Id="rId80" Type="http://schemas.openxmlformats.org/officeDocument/2006/relationships/slide" Target="slides/slide72.xml" /><Relationship Id="rId81" Type="http://schemas.openxmlformats.org/officeDocument/2006/relationships/slide" Target="slides/slide73.xml" /><Relationship Id="rId82" Type="http://schemas.openxmlformats.org/officeDocument/2006/relationships/slide" Target="slides/slide74.xml" /><Relationship Id="rId83" Type="http://schemas.openxmlformats.org/officeDocument/2006/relationships/slide" Target="slides/slide75.xml" /><Relationship Id="rId84" Type="http://schemas.openxmlformats.org/officeDocument/2006/relationships/slide" Target="slides/slide76.xml" /><Relationship Id="rId85" Type="http://schemas.openxmlformats.org/officeDocument/2006/relationships/slide" Target="slides/slide77.xml" /><Relationship Id="rId86" Type="http://schemas.openxmlformats.org/officeDocument/2006/relationships/slide" Target="slides/slide78.xml" /><Relationship Id="rId87" Type="http://schemas.openxmlformats.org/officeDocument/2006/relationships/slide" Target="slides/slide79.xml" /><Relationship Id="rId88" Type="http://schemas.openxmlformats.org/officeDocument/2006/relationships/slide" Target="slides/slide80.xml" /><Relationship Id="rId89" Type="http://schemas.openxmlformats.org/officeDocument/2006/relationships/slide" Target="slides/slide81.xml" /><Relationship Id="rId9" Type="http://schemas.openxmlformats.org/officeDocument/2006/relationships/slide" Target="slides/slide1.xml" /><Relationship Id="rId90" Type="http://schemas.openxmlformats.org/officeDocument/2006/relationships/slide" Target="slides/slide82.xml" /><Relationship Id="rId91" Type="http://schemas.openxmlformats.org/officeDocument/2006/relationships/slide" Target="slides/slide83.xml" /><Relationship Id="rId92" Type="http://schemas.openxmlformats.org/officeDocument/2006/relationships/slide" Target="slides/slide84.xml" /><Relationship Id="rId93" Type="http://schemas.openxmlformats.org/officeDocument/2006/relationships/slide" Target="slides/slide85.xml" /><Relationship Id="rId94" Type="http://schemas.openxmlformats.org/officeDocument/2006/relationships/slide" Target="slides/slide86.xml" /><Relationship Id="rId95" Type="http://schemas.openxmlformats.org/officeDocument/2006/relationships/slide" Target="slides/slide87.xml" /><Relationship Id="rId96" Type="http://schemas.openxmlformats.org/officeDocument/2006/relationships/slide" Target="slides/slide88.xml" /><Relationship Id="rId97" Type="http://schemas.openxmlformats.org/officeDocument/2006/relationships/slide" Target="slides/slide89.xml" /><Relationship Id="rId98" Type="http://schemas.openxmlformats.org/officeDocument/2006/relationships/slide" Target="slides/slide90.xml" /><Relationship Id="rId99" Type="http://schemas.openxmlformats.org/officeDocument/2006/relationships/slide" Target="slides/slide91.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54939" y="0"/>
            <a:ext cx="2949099" cy="497205"/>
          </a:xfrm>
          <a:prstGeom prst="rect">
            <a:avLst/>
          </a:prstGeom>
        </p:spPr>
        <p:txBody>
          <a:bodyPr vert="horz" lIns="91440" tIns="45720" rIns="91440" bIns="45720" rtlCol="0"/>
          <a:lstStyle>
            <a:lvl1pPr algn="r">
              <a:defRPr sz="1200"/>
            </a:lvl1pPr>
          </a:lstStyle>
          <a:p>
            <a:fld id="{1FEA2212-9363-46D9-BBB4-BC54ECEFF217}" type="datetimeFigureOut">
              <a:rPr lang="da-DK" smtClean="0"/>
              <a:t>01-09-2022</a:t>
            </a:fld>
            <a:endParaRPr lang="da-DK"/>
          </a:p>
        </p:txBody>
      </p:sp>
      <p:sp>
        <p:nvSpPr>
          <p:cNvPr id="4" name="Slide Image Placeholder 3"/>
          <p:cNvSpPr>
            <a:spLocks noGrp="1" noRot="1" noChangeAspect="1"/>
          </p:cNvSpPr>
          <p:nvPr>
            <p:ph type="sldImg" idx="2"/>
          </p:nvPr>
        </p:nvSpPr>
        <p:spPr>
          <a:xfrm>
            <a:off x="917575" y="746125"/>
            <a:ext cx="4972050" cy="3729038"/>
          </a:xfrm>
          <a:prstGeom prst="rect">
            <a:avLst/>
          </a:prstGeom>
          <a:noFill/>
          <a:ln w="12700">
            <a:solidFill>
              <a:prstClr val="black"/>
            </a:solidFill>
          </a:ln>
        </p:spPr>
      </p:sp>
      <p:sp>
        <p:nvSpPr>
          <p:cNvPr id="5" name="Notes Placeholde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6" name="Footer Placeholder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54939" y="9445169"/>
            <a:ext cx="2949099" cy="497205"/>
          </a:xfrm>
          <a:prstGeom prst="rect">
            <a:avLst/>
          </a:prstGeom>
        </p:spPr>
        <p:txBody>
          <a:bodyPr vert="horz" lIns="91440" tIns="45720" rIns="91440" bIns="45720" rtlCol="0" anchor="b"/>
          <a:lstStyle>
            <a:lvl1pPr algn="r">
              <a:defRPr sz="1200"/>
            </a:lvl1pPr>
          </a:lstStyle>
          <a:p>
            <a:fld id="{8A30122F-26C3-412E-BD9C-8A567DADE761}" type="slidenum">
              <a:rPr lang="da-DK" smtClean="0"/>
              <a:t>‹#›</a:t>
            </a:fld>
            <a:endParaRPr lang="da-DK"/>
          </a:p>
        </p:txBody>
      </p:sp>
    </p:spTree>
    <p:extLst>
      <p:ext uri="{BB962C8B-B14F-4D97-AF65-F5344CB8AC3E}">
        <p14:creationId xmlns:p14="http://schemas.microsoft.com/office/powerpoint/2010/main" val="2662636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50.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53.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54.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55.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56.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62.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64.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67.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70.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71.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101.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a:t>
            </a:fld>
            <a:endParaRPr lang="da-DK"/>
          </a:p>
        </p:txBody>
      </p:sp>
    </p:spTree>
    <p:extLst>
      <p:ext uri="{BB962C8B-B14F-4D97-AF65-F5344CB8AC3E}">
        <p14:creationId xmlns:p14="http://schemas.microsoft.com/office/powerpoint/2010/main" val="3215858504"/>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a:t>
            </a:fld>
            <a:endParaRPr lang="da-DK"/>
          </a:p>
        </p:txBody>
      </p:sp>
    </p:spTree>
    <p:extLst>
      <p:ext uri="{BB962C8B-B14F-4D97-AF65-F5344CB8AC3E}">
        <p14:creationId xmlns:p14="http://schemas.microsoft.com/office/powerpoint/2010/main" val="1179452762"/>
      </p:ext>
    </p:extLst>
  </p:cSld>
  <p:clrMapOvr>
    <a:masterClrMapping/>
  </p:clrMapOvr>
</p:notes>
</file>

<file path=ppt/notesSlides/notesSlide1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145</a:t>
            </a:fld>
            <a:endParaRPr lang="da-DK"/>
          </a:p>
        </p:txBody>
      </p:sp>
    </p:spTree>
    <p:extLst>
      <p:ext uri="{BB962C8B-B14F-4D97-AF65-F5344CB8AC3E}">
        <p14:creationId xmlns:p14="http://schemas.microsoft.com/office/powerpoint/2010/main" val="3362377248"/>
      </p:ext>
    </p:extLst>
  </p:cSld>
  <p:clrMapOvr>
    <a:masterClrMapping/>
  </p:clrMapOvr>
</p:notes>
</file>

<file path=ppt/notesSlides/notesSlide1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146</a:t>
            </a:fld>
            <a:endParaRPr lang="da-DK"/>
          </a:p>
        </p:txBody>
      </p:sp>
    </p:spTree>
    <p:extLst>
      <p:ext uri="{BB962C8B-B14F-4D97-AF65-F5344CB8AC3E}">
        <p14:creationId xmlns:p14="http://schemas.microsoft.com/office/powerpoint/2010/main" val="468952336"/>
      </p:ext>
    </p:extLst>
  </p:cSld>
  <p:clrMapOvr>
    <a:masterClrMapping/>
  </p:clrMapOvr>
</p:notes>
</file>

<file path=ppt/notesSlides/notesSlide1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149</a:t>
            </a:fld>
            <a:endParaRPr lang="da-DK"/>
          </a:p>
        </p:txBody>
      </p:sp>
    </p:spTree>
    <p:extLst>
      <p:ext uri="{BB962C8B-B14F-4D97-AF65-F5344CB8AC3E}">
        <p14:creationId xmlns:p14="http://schemas.microsoft.com/office/powerpoint/2010/main" val="3133719440"/>
      </p:ext>
    </p:extLst>
  </p:cSld>
  <p:clrMapOvr>
    <a:masterClrMapping/>
  </p:clrMapOvr>
</p:notes>
</file>

<file path=ppt/notesSlides/notesSlide1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150</a:t>
            </a:fld>
            <a:endParaRPr lang="da-DK"/>
          </a:p>
        </p:txBody>
      </p:sp>
    </p:spTree>
    <p:extLst>
      <p:ext uri="{BB962C8B-B14F-4D97-AF65-F5344CB8AC3E}">
        <p14:creationId xmlns:p14="http://schemas.microsoft.com/office/powerpoint/2010/main" val="8134401"/>
      </p:ext>
    </p:extLst>
  </p:cSld>
  <p:clrMapOvr>
    <a:masterClrMapping/>
  </p:clrMapOvr>
</p:notes>
</file>

<file path=ppt/notesSlides/notesSlide1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153</a:t>
            </a:fld>
            <a:endParaRPr lang="da-DK"/>
          </a:p>
        </p:txBody>
      </p:sp>
    </p:spTree>
    <p:extLst>
      <p:ext uri="{BB962C8B-B14F-4D97-AF65-F5344CB8AC3E}">
        <p14:creationId xmlns:p14="http://schemas.microsoft.com/office/powerpoint/2010/main" val="1502167915"/>
      </p:ext>
    </p:extLst>
  </p:cSld>
  <p:clrMapOvr>
    <a:masterClrMapping/>
  </p:clrMapOvr>
</p:notes>
</file>

<file path=ppt/notesSlides/notesSlide1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154</a:t>
            </a:fld>
            <a:endParaRPr lang="da-DK"/>
          </a:p>
        </p:txBody>
      </p:sp>
    </p:spTree>
    <p:extLst>
      <p:ext uri="{BB962C8B-B14F-4D97-AF65-F5344CB8AC3E}">
        <p14:creationId xmlns:p14="http://schemas.microsoft.com/office/powerpoint/2010/main" val="3035750280"/>
      </p:ext>
    </p:extLst>
  </p:cSld>
  <p:clrMapOvr>
    <a:masterClrMapping/>
  </p:clrMapOvr>
</p:notes>
</file>

<file path=ppt/notesSlides/notesSlide1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155</a:t>
            </a:fld>
            <a:endParaRPr lang="da-DK"/>
          </a:p>
        </p:txBody>
      </p:sp>
    </p:spTree>
    <p:extLst>
      <p:ext uri="{BB962C8B-B14F-4D97-AF65-F5344CB8AC3E}">
        <p14:creationId xmlns:p14="http://schemas.microsoft.com/office/powerpoint/2010/main" val="4247540329"/>
      </p:ext>
    </p:extLst>
  </p:cSld>
  <p:clrMapOvr>
    <a:masterClrMapping/>
  </p:clrMapOvr>
</p:notes>
</file>

<file path=ppt/notesSlides/notesSlide1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156</a:t>
            </a:fld>
            <a:endParaRPr lang="da-DK"/>
          </a:p>
        </p:txBody>
      </p:sp>
    </p:spTree>
    <p:extLst>
      <p:ext uri="{BB962C8B-B14F-4D97-AF65-F5344CB8AC3E}">
        <p14:creationId xmlns:p14="http://schemas.microsoft.com/office/powerpoint/2010/main" val="1595602679"/>
      </p:ext>
    </p:extLst>
  </p:cSld>
  <p:clrMapOvr>
    <a:masterClrMapping/>
  </p:clrMapOvr>
</p:notes>
</file>

<file path=ppt/notesSlides/notesSlide1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157</a:t>
            </a:fld>
            <a:endParaRPr lang="da-DK"/>
          </a:p>
        </p:txBody>
      </p:sp>
    </p:spTree>
    <p:extLst>
      <p:ext uri="{BB962C8B-B14F-4D97-AF65-F5344CB8AC3E}">
        <p14:creationId xmlns:p14="http://schemas.microsoft.com/office/powerpoint/2010/main" val="2756621419"/>
      </p:ext>
    </p:extLst>
  </p:cSld>
  <p:clrMapOvr>
    <a:masterClrMapping/>
  </p:clrMapOvr>
</p:notes>
</file>

<file path=ppt/notesSlides/notesSlide1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158</a:t>
            </a:fld>
            <a:endParaRPr lang="da-DK"/>
          </a:p>
        </p:txBody>
      </p:sp>
    </p:spTree>
    <p:extLst>
      <p:ext uri="{BB962C8B-B14F-4D97-AF65-F5344CB8AC3E}">
        <p14:creationId xmlns:p14="http://schemas.microsoft.com/office/powerpoint/2010/main" val="2839908412"/>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a:t>
            </a:fld>
            <a:endParaRPr lang="da-DK"/>
          </a:p>
        </p:txBody>
      </p:sp>
    </p:spTree>
    <p:extLst>
      <p:ext uri="{BB962C8B-B14F-4D97-AF65-F5344CB8AC3E}">
        <p14:creationId xmlns:p14="http://schemas.microsoft.com/office/powerpoint/2010/main" val="80571364"/>
      </p:ext>
    </p:extLst>
  </p:cSld>
  <p:clrMapOvr>
    <a:masterClrMapping/>
  </p:clrMapOvr>
</p:notes>
</file>

<file path=ppt/notesSlides/notesSlide1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159</a:t>
            </a:fld>
            <a:endParaRPr lang="da-DK"/>
          </a:p>
        </p:txBody>
      </p:sp>
    </p:spTree>
    <p:extLst>
      <p:ext uri="{BB962C8B-B14F-4D97-AF65-F5344CB8AC3E}">
        <p14:creationId xmlns:p14="http://schemas.microsoft.com/office/powerpoint/2010/main" val="960824695"/>
      </p:ext>
    </p:extLst>
  </p:cSld>
  <p:clrMapOvr>
    <a:masterClrMapping/>
  </p:clrMapOvr>
</p:notes>
</file>

<file path=ppt/notesSlides/notesSlide1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160</a:t>
            </a:fld>
            <a:endParaRPr lang="da-DK"/>
          </a:p>
        </p:txBody>
      </p:sp>
    </p:spTree>
    <p:extLst>
      <p:ext uri="{BB962C8B-B14F-4D97-AF65-F5344CB8AC3E}">
        <p14:creationId xmlns:p14="http://schemas.microsoft.com/office/powerpoint/2010/main" val="4086461006"/>
      </p:ext>
    </p:extLst>
  </p:cSld>
  <p:clrMapOvr>
    <a:masterClrMapping/>
  </p:clrMapOvr>
</p:notes>
</file>

<file path=ppt/notesSlides/notesSlide1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162</a:t>
            </a:fld>
            <a:endParaRPr lang="da-DK"/>
          </a:p>
        </p:txBody>
      </p:sp>
    </p:spTree>
    <p:extLst>
      <p:ext uri="{BB962C8B-B14F-4D97-AF65-F5344CB8AC3E}">
        <p14:creationId xmlns:p14="http://schemas.microsoft.com/office/powerpoint/2010/main" val="2724861614"/>
      </p:ext>
    </p:extLst>
  </p:cSld>
  <p:clrMapOvr>
    <a:masterClrMapping/>
  </p:clrMapOvr>
</p:notes>
</file>

<file path=ppt/notesSlides/notesSlide1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164</a:t>
            </a:fld>
            <a:endParaRPr lang="da-DK"/>
          </a:p>
        </p:txBody>
      </p:sp>
    </p:spTree>
    <p:extLst>
      <p:ext uri="{BB962C8B-B14F-4D97-AF65-F5344CB8AC3E}">
        <p14:creationId xmlns:p14="http://schemas.microsoft.com/office/powerpoint/2010/main" val="288291435"/>
      </p:ext>
    </p:extLst>
  </p:cSld>
  <p:clrMapOvr>
    <a:masterClrMapping/>
  </p:clrMapOvr>
</p:notes>
</file>

<file path=ppt/notesSlides/notesSlide1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167</a:t>
            </a:fld>
            <a:endParaRPr lang="da-DK"/>
          </a:p>
        </p:txBody>
      </p:sp>
    </p:spTree>
    <p:extLst>
      <p:ext uri="{BB962C8B-B14F-4D97-AF65-F5344CB8AC3E}">
        <p14:creationId xmlns:p14="http://schemas.microsoft.com/office/powerpoint/2010/main" val="1045792689"/>
      </p:ext>
    </p:extLst>
  </p:cSld>
  <p:clrMapOvr>
    <a:masterClrMapping/>
  </p:clrMapOvr>
</p:notes>
</file>

<file path=ppt/notesSlides/notesSlide1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170</a:t>
            </a:fld>
            <a:endParaRPr lang="da-DK"/>
          </a:p>
        </p:txBody>
      </p:sp>
    </p:spTree>
    <p:extLst>
      <p:ext uri="{BB962C8B-B14F-4D97-AF65-F5344CB8AC3E}">
        <p14:creationId xmlns:p14="http://schemas.microsoft.com/office/powerpoint/2010/main" val="4243745157"/>
      </p:ext>
    </p:extLst>
  </p:cSld>
  <p:clrMapOvr>
    <a:masterClrMapping/>
  </p:clrMapOvr>
</p:notes>
</file>

<file path=ppt/notesSlides/notesSlide1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171</a:t>
            </a:fld>
            <a:endParaRPr lang="da-DK"/>
          </a:p>
        </p:txBody>
      </p:sp>
    </p:spTree>
    <p:extLst>
      <p:ext uri="{BB962C8B-B14F-4D97-AF65-F5344CB8AC3E}">
        <p14:creationId xmlns:p14="http://schemas.microsoft.com/office/powerpoint/2010/main" val="2318488420"/>
      </p:ext>
    </p:extLst>
  </p:cSld>
  <p:clrMapOvr>
    <a:masterClrMapping/>
  </p:clrMapOvr>
</p:notes>
</file>

<file path=ppt/notesSlides/notesSlide1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174</a:t>
            </a:fld>
            <a:endParaRPr lang="da-DK"/>
          </a:p>
        </p:txBody>
      </p:sp>
    </p:spTree>
    <p:extLst>
      <p:ext uri="{BB962C8B-B14F-4D97-AF65-F5344CB8AC3E}">
        <p14:creationId xmlns:p14="http://schemas.microsoft.com/office/powerpoint/2010/main" val="460996753"/>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a:t>
            </a:fld>
            <a:endParaRPr lang="da-DK"/>
          </a:p>
        </p:txBody>
      </p:sp>
    </p:spTree>
    <p:extLst>
      <p:ext uri="{BB962C8B-B14F-4D97-AF65-F5344CB8AC3E}">
        <p14:creationId xmlns:p14="http://schemas.microsoft.com/office/powerpoint/2010/main" val="2650704947"/>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a:t>
            </a:fld>
            <a:endParaRPr lang="da-DK"/>
          </a:p>
        </p:txBody>
      </p:sp>
    </p:spTree>
    <p:extLst>
      <p:ext uri="{BB962C8B-B14F-4D97-AF65-F5344CB8AC3E}">
        <p14:creationId xmlns:p14="http://schemas.microsoft.com/office/powerpoint/2010/main" val="2566924505"/>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18</a:t>
            </a:fld>
            <a:endParaRPr lang="da-DK"/>
          </a:p>
        </p:txBody>
      </p:sp>
    </p:spTree>
    <p:extLst>
      <p:ext uri="{BB962C8B-B14F-4D97-AF65-F5344CB8AC3E}">
        <p14:creationId xmlns:p14="http://schemas.microsoft.com/office/powerpoint/2010/main" val="1244692072"/>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a:t>
            </a:fld>
            <a:endParaRPr lang="da-DK"/>
          </a:p>
        </p:txBody>
      </p:sp>
    </p:spTree>
    <p:extLst>
      <p:ext uri="{BB962C8B-B14F-4D97-AF65-F5344CB8AC3E}">
        <p14:creationId xmlns:p14="http://schemas.microsoft.com/office/powerpoint/2010/main" val="1099382997"/>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20</a:t>
            </a:fld>
            <a:endParaRPr lang="da-DK"/>
          </a:p>
        </p:txBody>
      </p:sp>
    </p:spTree>
    <p:extLst>
      <p:ext uri="{BB962C8B-B14F-4D97-AF65-F5344CB8AC3E}">
        <p14:creationId xmlns:p14="http://schemas.microsoft.com/office/powerpoint/2010/main" val="2762183462"/>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a:t>
            </a:fld>
            <a:endParaRPr lang="da-DK"/>
          </a:p>
        </p:txBody>
      </p:sp>
    </p:spTree>
    <p:extLst>
      <p:ext uri="{BB962C8B-B14F-4D97-AF65-F5344CB8AC3E}">
        <p14:creationId xmlns:p14="http://schemas.microsoft.com/office/powerpoint/2010/main" val="2629668437"/>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22</a:t>
            </a:fld>
            <a:endParaRPr lang="da-DK"/>
          </a:p>
        </p:txBody>
      </p:sp>
    </p:spTree>
    <p:extLst>
      <p:ext uri="{BB962C8B-B14F-4D97-AF65-F5344CB8AC3E}">
        <p14:creationId xmlns:p14="http://schemas.microsoft.com/office/powerpoint/2010/main" val="1257867935"/>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a:t>
            </a:fld>
            <a:endParaRPr lang="da-DK"/>
          </a:p>
        </p:txBody>
      </p:sp>
    </p:spTree>
    <p:extLst>
      <p:ext uri="{BB962C8B-B14F-4D97-AF65-F5344CB8AC3E}">
        <p14:creationId xmlns:p14="http://schemas.microsoft.com/office/powerpoint/2010/main" val="1769553135"/>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a:t>
            </a:fld>
            <a:endParaRPr lang="da-DK"/>
          </a:p>
        </p:txBody>
      </p:sp>
    </p:spTree>
    <p:extLst>
      <p:ext uri="{BB962C8B-B14F-4D97-AF65-F5344CB8AC3E}">
        <p14:creationId xmlns:p14="http://schemas.microsoft.com/office/powerpoint/2010/main" val="430478871"/>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24</a:t>
            </a:fld>
            <a:endParaRPr lang="da-DK"/>
          </a:p>
        </p:txBody>
      </p:sp>
    </p:spTree>
    <p:extLst>
      <p:ext uri="{BB962C8B-B14F-4D97-AF65-F5344CB8AC3E}">
        <p14:creationId xmlns:p14="http://schemas.microsoft.com/office/powerpoint/2010/main" val="2278387296"/>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a:t>
            </a:fld>
            <a:endParaRPr lang="da-DK"/>
          </a:p>
        </p:txBody>
      </p:sp>
    </p:spTree>
    <p:extLst>
      <p:ext uri="{BB962C8B-B14F-4D97-AF65-F5344CB8AC3E}">
        <p14:creationId xmlns:p14="http://schemas.microsoft.com/office/powerpoint/2010/main" val="3215858504"/>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26</a:t>
            </a:fld>
            <a:endParaRPr lang="da-DK"/>
          </a:p>
        </p:txBody>
      </p:sp>
    </p:spTree>
    <p:extLst>
      <p:ext uri="{BB962C8B-B14F-4D97-AF65-F5344CB8AC3E}">
        <p14:creationId xmlns:p14="http://schemas.microsoft.com/office/powerpoint/2010/main" val="2526897045"/>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27</a:t>
            </a:fld>
            <a:endParaRPr lang="da-DK"/>
          </a:p>
        </p:txBody>
      </p:sp>
    </p:spTree>
    <p:extLst>
      <p:ext uri="{BB962C8B-B14F-4D97-AF65-F5344CB8AC3E}">
        <p14:creationId xmlns:p14="http://schemas.microsoft.com/office/powerpoint/2010/main" val="1700844980"/>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28</a:t>
            </a:fld>
            <a:endParaRPr lang="da-DK"/>
          </a:p>
        </p:txBody>
      </p:sp>
    </p:spTree>
    <p:extLst>
      <p:ext uri="{BB962C8B-B14F-4D97-AF65-F5344CB8AC3E}">
        <p14:creationId xmlns:p14="http://schemas.microsoft.com/office/powerpoint/2010/main" val="139679663"/>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29</a:t>
            </a:fld>
            <a:endParaRPr lang="da-DK"/>
          </a:p>
        </p:txBody>
      </p:sp>
    </p:spTree>
    <p:extLst>
      <p:ext uri="{BB962C8B-B14F-4D97-AF65-F5344CB8AC3E}">
        <p14:creationId xmlns:p14="http://schemas.microsoft.com/office/powerpoint/2010/main" val="2926266993"/>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a:t>
            </a:fld>
            <a:endParaRPr lang="da-DK"/>
          </a:p>
        </p:txBody>
      </p:sp>
    </p:spTree>
    <p:extLst>
      <p:ext uri="{BB962C8B-B14F-4D97-AF65-F5344CB8AC3E}">
        <p14:creationId xmlns:p14="http://schemas.microsoft.com/office/powerpoint/2010/main" val="1375587435"/>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a:t>
            </a:fld>
            <a:endParaRPr lang="da-DK"/>
          </a:p>
        </p:txBody>
      </p:sp>
    </p:spTree>
    <p:extLst>
      <p:ext uri="{BB962C8B-B14F-4D97-AF65-F5344CB8AC3E}">
        <p14:creationId xmlns:p14="http://schemas.microsoft.com/office/powerpoint/2010/main" val="964881355"/>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a:t>
            </a:fld>
            <a:endParaRPr lang="da-DK"/>
          </a:p>
        </p:txBody>
      </p:sp>
    </p:spTree>
    <p:extLst>
      <p:ext uri="{BB962C8B-B14F-4D97-AF65-F5344CB8AC3E}">
        <p14:creationId xmlns:p14="http://schemas.microsoft.com/office/powerpoint/2010/main" val="1046466034"/>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33</a:t>
            </a:fld>
            <a:endParaRPr lang="da-DK"/>
          </a:p>
        </p:txBody>
      </p:sp>
    </p:spTree>
    <p:extLst>
      <p:ext uri="{BB962C8B-B14F-4D97-AF65-F5344CB8AC3E}">
        <p14:creationId xmlns:p14="http://schemas.microsoft.com/office/powerpoint/2010/main" val="26276579"/>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a:t>
            </a:fld>
            <a:endParaRPr lang="da-DK"/>
          </a:p>
        </p:txBody>
      </p:sp>
    </p:spTree>
    <p:extLst>
      <p:ext uri="{BB962C8B-B14F-4D97-AF65-F5344CB8AC3E}">
        <p14:creationId xmlns:p14="http://schemas.microsoft.com/office/powerpoint/2010/main" val="998343354"/>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38</a:t>
            </a:fld>
            <a:endParaRPr lang="da-DK"/>
          </a:p>
        </p:txBody>
      </p:sp>
    </p:spTree>
    <p:extLst>
      <p:ext uri="{BB962C8B-B14F-4D97-AF65-F5344CB8AC3E}">
        <p14:creationId xmlns:p14="http://schemas.microsoft.com/office/powerpoint/2010/main" val="873914457"/>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39</a:t>
            </a:fld>
            <a:endParaRPr lang="da-DK"/>
          </a:p>
        </p:txBody>
      </p:sp>
    </p:spTree>
    <p:extLst>
      <p:ext uri="{BB962C8B-B14F-4D97-AF65-F5344CB8AC3E}">
        <p14:creationId xmlns:p14="http://schemas.microsoft.com/office/powerpoint/2010/main" val="3621559382"/>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40</a:t>
            </a:fld>
            <a:endParaRPr lang="da-DK"/>
          </a:p>
        </p:txBody>
      </p:sp>
    </p:spTree>
    <p:extLst>
      <p:ext uri="{BB962C8B-B14F-4D97-AF65-F5344CB8AC3E}">
        <p14:creationId xmlns:p14="http://schemas.microsoft.com/office/powerpoint/2010/main" val="4192967529"/>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45</a:t>
            </a:fld>
            <a:endParaRPr lang="da-DK"/>
          </a:p>
        </p:txBody>
      </p:sp>
    </p:spTree>
    <p:extLst>
      <p:ext uri="{BB962C8B-B14F-4D97-AF65-F5344CB8AC3E}">
        <p14:creationId xmlns:p14="http://schemas.microsoft.com/office/powerpoint/2010/main" val="413586910"/>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46</a:t>
            </a:fld>
            <a:endParaRPr lang="da-DK"/>
          </a:p>
        </p:txBody>
      </p:sp>
    </p:spTree>
    <p:extLst>
      <p:ext uri="{BB962C8B-B14F-4D97-AF65-F5344CB8AC3E}">
        <p14:creationId xmlns:p14="http://schemas.microsoft.com/office/powerpoint/2010/main" val="1602323809"/>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48</a:t>
            </a:fld>
            <a:endParaRPr lang="da-DK"/>
          </a:p>
        </p:txBody>
      </p:sp>
    </p:spTree>
    <p:extLst>
      <p:ext uri="{BB962C8B-B14F-4D97-AF65-F5344CB8AC3E}">
        <p14:creationId xmlns:p14="http://schemas.microsoft.com/office/powerpoint/2010/main" val="2708478241"/>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49</a:t>
            </a:fld>
            <a:endParaRPr lang="da-DK"/>
          </a:p>
        </p:txBody>
      </p:sp>
    </p:spTree>
    <p:extLst>
      <p:ext uri="{BB962C8B-B14F-4D97-AF65-F5344CB8AC3E}">
        <p14:creationId xmlns:p14="http://schemas.microsoft.com/office/powerpoint/2010/main" val="3431803174"/>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51</a:t>
            </a:fld>
            <a:endParaRPr lang="da-DK"/>
          </a:p>
        </p:txBody>
      </p:sp>
    </p:spTree>
    <p:extLst>
      <p:ext uri="{BB962C8B-B14F-4D97-AF65-F5344CB8AC3E}">
        <p14:creationId xmlns:p14="http://schemas.microsoft.com/office/powerpoint/2010/main" val="1019005664"/>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53</a:t>
            </a:fld>
            <a:endParaRPr lang="da-DK"/>
          </a:p>
        </p:txBody>
      </p:sp>
    </p:spTree>
    <p:extLst>
      <p:ext uri="{BB962C8B-B14F-4D97-AF65-F5344CB8AC3E}">
        <p14:creationId xmlns:p14="http://schemas.microsoft.com/office/powerpoint/2010/main" val="2819855685"/>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54</a:t>
            </a:fld>
            <a:endParaRPr lang="da-DK"/>
          </a:p>
        </p:txBody>
      </p:sp>
    </p:spTree>
    <p:extLst>
      <p:ext uri="{BB962C8B-B14F-4D97-AF65-F5344CB8AC3E}">
        <p14:creationId xmlns:p14="http://schemas.microsoft.com/office/powerpoint/2010/main" val="341877284"/>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a:t>
            </a:fld>
            <a:endParaRPr lang="da-DK"/>
          </a:p>
        </p:txBody>
      </p:sp>
    </p:spTree>
    <p:extLst>
      <p:ext uri="{BB962C8B-B14F-4D97-AF65-F5344CB8AC3E}">
        <p14:creationId xmlns:p14="http://schemas.microsoft.com/office/powerpoint/2010/main" val="3075218845"/>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55</a:t>
            </a:fld>
            <a:endParaRPr lang="da-DK"/>
          </a:p>
        </p:txBody>
      </p:sp>
    </p:spTree>
    <p:extLst>
      <p:ext uri="{BB962C8B-B14F-4D97-AF65-F5344CB8AC3E}">
        <p14:creationId xmlns:p14="http://schemas.microsoft.com/office/powerpoint/2010/main" val="731981644"/>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56</a:t>
            </a:fld>
            <a:endParaRPr lang="da-DK"/>
          </a:p>
        </p:txBody>
      </p:sp>
    </p:spTree>
    <p:extLst>
      <p:ext uri="{BB962C8B-B14F-4D97-AF65-F5344CB8AC3E}">
        <p14:creationId xmlns:p14="http://schemas.microsoft.com/office/powerpoint/2010/main" val="2680559089"/>
      </p:ext>
    </p:extLst>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57</a:t>
            </a:fld>
            <a:endParaRPr lang="da-DK"/>
          </a:p>
        </p:txBody>
      </p:sp>
    </p:spTree>
    <p:extLst>
      <p:ext uri="{BB962C8B-B14F-4D97-AF65-F5344CB8AC3E}">
        <p14:creationId xmlns:p14="http://schemas.microsoft.com/office/powerpoint/2010/main" val="2603560777"/>
      </p:ext>
    </p:extLst>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58</a:t>
            </a:fld>
            <a:endParaRPr lang="da-DK"/>
          </a:p>
        </p:txBody>
      </p:sp>
    </p:spTree>
    <p:extLst>
      <p:ext uri="{BB962C8B-B14F-4D97-AF65-F5344CB8AC3E}">
        <p14:creationId xmlns:p14="http://schemas.microsoft.com/office/powerpoint/2010/main" val="3637890581"/>
      </p:ext>
    </p:extLst>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59</a:t>
            </a:fld>
            <a:endParaRPr lang="da-DK"/>
          </a:p>
        </p:txBody>
      </p:sp>
    </p:spTree>
    <p:extLst>
      <p:ext uri="{BB962C8B-B14F-4D97-AF65-F5344CB8AC3E}">
        <p14:creationId xmlns:p14="http://schemas.microsoft.com/office/powerpoint/2010/main" val="2131054873"/>
      </p:ext>
    </p:extLst>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60</a:t>
            </a:fld>
            <a:endParaRPr lang="da-DK"/>
          </a:p>
        </p:txBody>
      </p:sp>
    </p:spTree>
    <p:extLst>
      <p:ext uri="{BB962C8B-B14F-4D97-AF65-F5344CB8AC3E}">
        <p14:creationId xmlns:p14="http://schemas.microsoft.com/office/powerpoint/2010/main" val="3543282692"/>
      </p:ext>
    </p:extLst>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62</a:t>
            </a:fld>
            <a:endParaRPr lang="da-DK"/>
          </a:p>
        </p:txBody>
      </p:sp>
    </p:spTree>
    <p:extLst>
      <p:ext uri="{BB962C8B-B14F-4D97-AF65-F5344CB8AC3E}">
        <p14:creationId xmlns:p14="http://schemas.microsoft.com/office/powerpoint/2010/main" val="1014634546"/>
      </p:ext>
    </p:extLst>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64</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65</a:t>
            </a:fld>
            <a:endParaRPr lang="da-DK"/>
          </a:p>
        </p:txBody>
      </p:sp>
    </p:spTree>
    <p:extLst>
      <p:ext uri="{BB962C8B-B14F-4D97-AF65-F5344CB8AC3E}">
        <p14:creationId xmlns:p14="http://schemas.microsoft.com/office/powerpoint/2010/main" val="2203700912"/>
      </p:ext>
    </p:extLst>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67</a:t>
            </a:fld>
            <a:endParaRPr lang="da-DK"/>
          </a:p>
        </p:txBody>
      </p:sp>
    </p:spTree>
    <p:extLst>
      <p:ext uri="{BB962C8B-B14F-4D97-AF65-F5344CB8AC3E}">
        <p14:creationId xmlns:p14="http://schemas.microsoft.com/office/powerpoint/2010/main" val="2677913933"/>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a:t>
            </a:fld>
            <a:endParaRPr lang="da-DK"/>
          </a:p>
        </p:txBody>
      </p:sp>
    </p:spTree>
    <p:extLst>
      <p:ext uri="{BB962C8B-B14F-4D97-AF65-F5344CB8AC3E}">
        <p14:creationId xmlns:p14="http://schemas.microsoft.com/office/powerpoint/2010/main" val="1022873375"/>
      </p:ext>
    </p:extLst>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68</a:t>
            </a:fld>
            <a:endParaRPr lang="da-DK"/>
          </a:p>
        </p:txBody>
      </p:sp>
    </p:spTree>
    <p:extLst>
      <p:ext uri="{BB962C8B-B14F-4D97-AF65-F5344CB8AC3E}">
        <p14:creationId xmlns:p14="http://schemas.microsoft.com/office/powerpoint/2010/main" val="228922883"/>
      </p:ext>
    </p:extLst>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69</a:t>
            </a:fld>
            <a:endParaRPr lang="da-DK"/>
          </a:p>
        </p:txBody>
      </p:sp>
    </p:spTree>
    <p:extLst>
      <p:ext uri="{BB962C8B-B14F-4D97-AF65-F5344CB8AC3E}">
        <p14:creationId xmlns:p14="http://schemas.microsoft.com/office/powerpoint/2010/main" val="1935994163"/>
      </p:ext>
    </p:extLst>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71</a:t>
            </a:fld>
            <a:endParaRPr lang="da-DK"/>
          </a:p>
        </p:txBody>
      </p:sp>
    </p:spTree>
    <p:extLst>
      <p:ext uri="{BB962C8B-B14F-4D97-AF65-F5344CB8AC3E}">
        <p14:creationId xmlns:p14="http://schemas.microsoft.com/office/powerpoint/2010/main" val="2308728990"/>
      </p:ext>
    </p:extLst>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72</a:t>
            </a:fld>
            <a:endParaRPr lang="da-DK"/>
          </a:p>
        </p:txBody>
      </p:sp>
    </p:spTree>
    <p:extLst>
      <p:ext uri="{BB962C8B-B14F-4D97-AF65-F5344CB8AC3E}">
        <p14:creationId xmlns:p14="http://schemas.microsoft.com/office/powerpoint/2010/main" val="998064704"/>
      </p:ext>
    </p:extLst>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73</a:t>
            </a:fld>
            <a:endParaRPr lang="da-DK"/>
          </a:p>
        </p:txBody>
      </p:sp>
    </p:spTree>
    <p:extLst>
      <p:ext uri="{BB962C8B-B14F-4D97-AF65-F5344CB8AC3E}">
        <p14:creationId xmlns:p14="http://schemas.microsoft.com/office/powerpoint/2010/main" val="1721107086"/>
      </p:ext>
    </p:extLst>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74</a:t>
            </a:fld>
            <a:endParaRPr lang="da-DK"/>
          </a:p>
        </p:txBody>
      </p:sp>
    </p:spTree>
    <p:extLst>
      <p:ext uri="{BB962C8B-B14F-4D97-AF65-F5344CB8AC3E}">
        <p14:creationId xmlns:p14="http://schemas.microsoft.com/office/powerpoint/2010/main" val="301610421"/>
      </p:ext>
    </p:extLst>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75</a:t>
            </a:fld>
            <a:endParaRPr lang="da-DK"/>
          </a:p>
        </p:txBody>
      </p:sp>
    </p:spTree>
    <p:extLst>
      <p:ext uri="{BB962C8B-B14F-4D97-AF65-F5344CB8AC3E}">
        <p14:creationId xmlns:p14="http://schemas.microsoft.com/office/powerpoint/2010/main" val="4195848148"/>
      </p:ext>
    </p:extLst>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80</a:t>
            </a:fld>
            <a:endParaRPr lang="da-DK"/>
          </a:p>
        </p:txBody>
      </p:sp>
    </p:spTree>
    <p:extLst>
      <p:ext uri="{BB962C8B-B14F-4D97-AF65-F5344CB8AC3E}">
        <p14:creationId xmlns:p14="http://schemas.microsoft.com/office/powerpoint/2010/main" val="920266452"/>
      </p:ext>
    </p:extLst>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82</a:t>
            </a:fld>
            <a:endParaRPr lang="da-DK"/>
          </a:p>
        </p:txBody>
      </p:sp>
    </p:spTree>
    <p:extLst>
      <p:ext uri="{BB962C8B-B14F-4D97-AF65-F5344CB8AC3E}">
        <p14:creationId xmlns:p14="http://schemas.microsoft.com/office/powerpoint/2010/main" val="3933630638"/>
      </p:ext>
    </p:extLst>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84</a:t>
            </a:fld>
            <a:endParaRPr lang="da-DK"/>
          </a:p>
        </p:txBody>
      </p:sp>
    </p:spTree>
    <p:extLst>
      <p:ext uri="{BB962C8B-B14F-4D97-AF65-F5344CB8AC3E}">
        <p14:creationId xmlns:p14="http://schemas.microsoft.com/office/powerpoint/2010/main" val="1983201797"/>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a:t>
            </a:fld>
            <a:endParaRPr lang="da-DK"/>
          </a:p>
        </p:txBody>
      </p:sp>
    </p:spTree>
    <p:extLst>
      <p:ext uri="{BB962C8B-B14F-4D97-AF65-F5344CB8AC3E}">
        <p14:creationId xmlns:p14="http://schemas.microsoft.com/office/powerpoint/2010/main" val="1815863998"/>
      </p:ext>
    </p:extLst>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86</a:t>
            </a:fld>
            <a:endParaRPr lang="da-DK"/>
          </a:p>
        </p:txBody>
      </p:sp>
    </p:spTree>
    <p:extLst>
      <p:ext uri="{BB962C8B-B14F-4D97-AF65-F5344CB8AC3E}">
        <p14:creationId xmlns:p14="http://schemas.microsoft.com/office/powerpoint/2010/main" val="2653008430"/>
      </p:ext>
    </p:extLst>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87</a:t>
            </a:fld>
            <a:endParaRPr lang="da-DK"/>
          </a:p>
        </p:txBody>
      </p:sp>
    </p:spTree>
    <p:extLst>
      <p:ext uri="{BB962C8B-B14F-4D97-AF65-F5344CB8AC3E}">
        <p14:creationId xmlns:p14="http://schemas.microsoft.com/office/powerpoint/2010/main" val="2285190149"/>
      </p:ext>
    </p:extLst>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88</a:t>
            </a:fld>
            <a:endParaRPr lang="da-DK"/>
          </a:p>
        </p:txBody>
      </p:sp>
    </p:spTree>
    <p:extLst>
      <p:ext uri="{BB962C8B-B14F-4D97-AF65-F5344CB8AC3E}">
        <p14:creationId xmlns:p14="http://schemas.microsoft.com/office/powerpoint/2010/main" val="3554355419"/>
      </p:ext>
    </p:extLst>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89</a:t>
            </a:fld>
            <a:endParaRPr lang="da-DK"/>
          </a:p>
        </p:txBody>
      </p:sp>
    </p:spTree>
    <p:extLst>
      <p:ext uri="{BB962C8B-B14F-4D97-AF65-F5344CB8AC3E}">
        <p14:creationId xmlns:p14="http://schemas.microsoft.com/office/powerpoint/2010/main" val="464166278"/>
      </p:ext>
    </p:extLst>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90</a:t>
            </a:fld>
            <a:endParaRPr lang="da-DK"/>
          </a:p>
        </p:txBody>
      </p:sp>
    </p:spTree>
    <p:extLst>
      <p:ext uri="{BB962C8B-B14F-4D97-AF65-F5344CB8AC3E}">
        <p14:creationId xmlns:p14="http://schemas.microsoft.com/office/powerpoint/2010/main" val="164971811"/>
      </p:ext>
    </p:extLst>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93</a:t>
            </a:fld>
            <a:endParaRPr lang="da-DK"/>
          </a:p>
        </p:txBody>
      </p:sp>
    </p:spTree>
    <p:extLst>
      <p:ext uri="{BB962C8B-B14F-4D97-AF65-F5344CB8AC3E}">
        <p14:creationId xmlns:p14="http://schemas.microsoft.com/office/powerpoint/2010/main" val="1500595010"/>
      </p:ext>
    </p:extLst>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94</a:t>
            </a:fld>
            <a:endParaRPr lang="da-DK"/>
          </a:p>
        </p:txBody>
      </p:sp>
    </p:spTree>
    <p:extLst>
      <p:ext uri="{BB962C8B-B14F-4D97-AF65-F5344CB8AC3E}">
        <p14:creationId xmlns:p14="http://schemas.microsoft.com/office/powerpoint/2010/main" val="881251097"/>
      </p:ext>
    </p:extLst>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95</a:t>
            </a:fld>
            <a:endParaRPr lang="da-DK"/>
          </a:p>
        </p:txBody>
      </p:sp>
    </p:spTree>
    <p:extLst>
      <p:ext uri="{BB962C8B-B14F-4D97-AF65-F5344CB8AC3E}">
        <p14:creationId xmlns:p14="http://schemas.microsoft.com/office/powerpoint/2010/main" val="660157988"/>
      </p:ext>
    </p:extLst>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96</a:t>
            </a:fld>
            <a:endParaRPr lang="da-DK"/>
          </a:p>
        </p:txBody>
      </p:sp>
    </p:spTree>
    <p:extLst>
      <p:ext uri="{BB962C8B-B14F-4D97-AF65-F5344CB8AC3E}">
        <p14:creationId xmlns:p14="http://schemas.microsoft.com/office/powerpoint/2010/main" val="1270895113"/>
      </p:ext>
    </p:extLst>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97</a:t>
            </a:fld>
            <a:endParaRPr lang="da-DK"/>
          </a:p>
        </p:txBody>
      </p:sp>
    </p:spTree>
    <p:extLst>
      <p:ext uri="{BB962C8B-B14F-4D97-AF65-F5344CB8AC3E}">
        <p14:creationId xmlns:p14="http://schemas.microsoft.com/office/powerpoint/2010/main" val="100379625"/>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a:t>
            </a:fld>
            <a:endParaRPr lang="da-DK"/>
          </a:p>
        </p:txBody>
      </p:sp>
    </p:spTree>
    <p:extLst>
      <p:ext uri="{BB962C8B-B14F-4D97-AF65-F5344CB8AC3E}">
        <p14:creationId xmlns:p14="http://schemas.microsoft.com/office/powerpoint/2010/main" val="1926023139"/>
      </p:ext>
    </p:extLst>
  </p:cSld>
  <p:clrMapOvr>
    <a:masterClrMapping/>
  </p:clrMapOvr>
</p:notes>
</file>

<file path=ppt/notesSlides/notesSlide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98</a:t>
            </a:fld>
            <a:endParaRPr lang="da-DK"/>
          </a:p>
        </p:txBody>
      </p:sp>
    </p:spTree>
    <p:extLst>
      <p:ext uri="{BB962C8B-B14F-4D97-AF65-F5344CB8AC3E}">
        <p14:creationId xmlns:p14="http://schemas.microsoft.com/office/powerpoint/2010/main" val="3153335051"/>
      </p:ext>
    </p:extLst>
  </p:cSld>
  <p:clrMapOvr>
    <a:masterClrMapping/>
  </p:clrMapOvr>
</p:notes>
</file>

<file path=ppt/notesSlides/notesSlide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99</a:t>
            </a:fld>
            <a:endParaRPr lang="da-DK"/>
          </a:p>
        </p:txBody>
      </p:sp>
    </p:spTree>
    <p:extLst>
      <p:ext uri="{BB962C8B-B14F-4D97-AF65-F5344CB8AC3E}">
        <p14:creationId xmlns:p14="http://schemas.microsoft.com/office/powerpoint/2010/main" val="3911502225"/>
      </p:ext>
    </p:extLst>
  </p:cSld>
  <p:clrMapOvr>
    <a:masterClrMapping/>
  </p:clrMapOvr>
</p:notes>
</file>

<file path=ppt/notesSlides/notesSlide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101</a:t>
            </a:fld>
            <a:endParaRPr lang="da-DK"/>
          </a:p>
        </p:txBody>
      </p:sp>
    </p:spTree>
    <p:extLst>
      <p:ext uri="{BB962C8B-B14F-4D97-AF65-F5344CB8AC3E}">
        <p14:creationId xmlns:p14="http://schemas.microsoft.com/office/powerpoint/2010/main" val="1512228612"/>
      </p:ext>
    </p:extLst>
  </p:cSld>
  <p:clrMapOvr>
    <a:masterClrMapping/>
  </p:clrMapOvr>
</p:notes>
</file>

<file path=ppt/notesSlides/notesSlide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102</a:t>
            </a:fld>
            <a:endParaRPr lang="da-DK"/>
          </a:p>
        </p:txBody>
      </p:sp>
    </p:spTree>
    <p:extLst>
      <p:ext uri="{BB962C8B-B14F-4D97-AF65-F5344CB8AC3E}">
        <p14:creationId xmlns:p14="http://schemas.microsoft.com/office/powerpoint/2010/main" val="2265237533"/>
      </p:ext>
    </p:extLst>
  </p:cSld>
  <p:clrMapOvr>
    <a:masterClrMapping/>
  </p:clrMapOvr>
</p:notes>
</file>

<file path=ppt/notesSlides/notesSlide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103</a:t>
            </a:fld>
            <a:endParaRPr lang="da-DK"/>
          </a:p>
        </p:txBody>
      </p:sp>
    </p:spTree>
    <p:extLst>
      <p:ext uri="{BB962C8B-B14F-4D97-AF65-F5344CB8AC3E}">
        <p14:creationId xmlns:p14="http://schemas.microsoft.com/office/powerpoint/2010/main" val="2800379322"/>
      </p:ext>
    </p:extLst>
  </p:cSld>
  <p:clrMapOvr>
    <a:masterClrMapping/>
  </p:clrMapOvr>
</p:notes>
</file>

<file path=ppt/notesSlides/notesSlide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104</a:t>
            </a:fld>
            <a:endParaRPr lang="da-DK"/>
          </a:p>
        </p:txBody>
      </p:sp>
    </p:spTree>
    <p:extLst>
      <p:ext uri="{BB962C8B-B14F-4D97-AF65-F5344CB8AC3E}">
        <p14:creationId xmlns:p14="http://schemas.microsoft.com/office/powerpoint/2010/main" val="2648534700"/>
      </p:ext>
    </p:extLst>
  </p:cSld>
  <p:clrMapOvr>
    <a:masterClrMapping/>
  </p:clrMapOvr>
</p:notes>
</file>

<file path=ppt/notesSlides/notesSlide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105</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107</a:t>
            </a:fld>
            <a:endParaRPr lang="da-DK"/>
          </a:p>
        </p:txBody>
      </p:sp>
    </p:spTree>
    <p:extLst>
      <p:ext uri="{BB962C8B-B14F-4D97-AF65-F5344CB8AC3E}">
        <p14:creationId xmlns:p14="http://schemas.microsoft.com/office/powerpoint/2010/main" val="993870066"/>
      </p:ext>
    </p:extLst>
  </p:cSld>
  <p:clrMapOvr>
    <a:masterClrMapping/>
  </p:clrMapOvr>
</p:notes>
</file>

<file path=ppt/notesSlides/notesSlide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108</a:t>
            </a:fld>
            <a:endParaRPr lang="da-DK"/>
          </a:p>
        </p:txBody>
      </p:sp>
    </p:spTree>
    <p:extLst>
      <p:ext uri="{BB962C8B-B14F-4D97-AF65-F5344CB8AC3E}">
        <p14:creationId xmlns:p14="http://schemas.microsoft.com/office/powerpoint/2010/main" val="542995612"/>
      </p:ext>
    </p:extLst>
  </p:cSld>
  <p:clrMapOvr>
    <a:masterClrMapping/>
  </p:clrMapOvr>
</p:notes>
</file>

<file path=ppt/notesSlides/notesSlide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A30122F-26C3-412E-BD9C-8A567DADE761}" type="slidenum">
              <a:rPr lang="da-DK" smtClean="0"/>
              <a:t>109</a:t>
            </a:fld>
            <a:endParaRPr lang="da-DK"/>
          </a:p>
        </p:txBody>
      </p:sp>
    </p:spTree>
    <p:extLst>
      <p:ext uri="{BB962C8B-B14F-4D97-AF65-F5344CB8AC3E}">
        <p14:creationId xmlns:p14="http://schemas.microsoft.com/office/powerpoint/2010/main" val="3665200212"/>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a:t>
            </a:fld>
            <a:endParaRPr lang="da-DK"/>
          </a:p>
        </p:txBody>
      </p:sp>
    </p:spTree>
    <p:extLst>
      <p:ext uri="{BB962C8B-B14F-4D97-AF65-F5344CB8AC3E}">
        <p14:creationId xmlns:p14="http://schemas.microsoft.com/office/powerpoint/2010/main" val="2722040133"/>
      </p:ext>
    </p:extLst>
  </p:cSld>
  <p:clrMapOvr>
    <a:masterClrMapping/>
  </p:clrMapOvr>
</p:notes>
</file>

<file path=ppt/notesSlides/notesSlide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110</a:t>
            </a:fld>
            <a:endParaRPr lang="da-DK"/>
          </a:p>
        </p:txBody>
      </p:sp>
    </p:spTree>
    <p:extLst>
      <p:ext uri="{BB962C8B-B14F-4D97-AF65-F5344CB8AC3E}">
        <p14:creationId xmlns:p14="http://schemas.microsoft.com/office/powerpoint/2010/main" val="3868583889"/>
      </p:ext>
    </p:extLst>
  </p:cSld>
  <p:clrMapOvr>
    <a:masterClrMapping/>
  </p:clrMapOvr>
</p:notes>
</file>

<file path=ppt/notesSlides/notesSlide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111</a:t>
            </a:fld>
            <a:endParaRPr lang="da-DK"/>
          </a:p>
        </p:txBody>
      </p:sp>
    </p:spTree>
    <p:extLst>
      <p:ext uri="{BB962C8B-B14F-4D97-AF65-F5344CB8AC3E}">
        <p14:creationId xmlns:p14="http://schemas.microsoft.com/office/powerpoint/2010/main" val="2368635713"/>
      </p:ext>
    </p:extLst>
  </p:cSld>
  <p:clrMapOvr>
    <a:masterClrMapping/>
  </p:clrMapOvr>
</p:notes>
</file>

<file path=ppt/notesSlides/notesSlide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112</a:t>
            </a:fld>
            <a:endParaRPr lang="da-DK"/>
          </a:p>
        </p:txBody>
      </p:sp>
    </p:spTree>
    <p:extLst>
      <p:ext uri="{BB962C8B-B14F-4D97-AF65-F5344CB8AC3E}">
        <p14:creationId xmlns:p14="http://schemas.microsoft.com/office/powerpoint/2010/main" val="3589002628"/>
      </p:ext>
    </p:extLst>
  </p:cSld>
  <p:clrMapOvr>
    <a:masterClrMapping/>
  </p:clrMapOvr>
</p:notes>
</file>

<file path=ppt/notesSlides/notesSlide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113</a:t>
            </a:fld>
            <a:endParaRPr lang="da-DK"/>
          </a:p>
        </p:txBody>
      </p:sp>
    </p:spTree>
    <p:extLst>
      <p:ext uri="{BB962C8B-B14F-4D97-AF65-F5344CB8AC3E}">
        <p14:creationId xmlns:p14="http://schemas.microsoft.com/office/powerpoint/2010/main" val="1769564141"/>
      </p:ext>
    </p:extLst>
  </p:cSld>
  <p:clrMapOvr>
    <a:masterClrMapping/>
  </p:clrMapOvr>
</p:notes>
</file>

<file path=ppt/notesSlides/notesSlide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114</a:t>
            </a:fld>
            <a:endParaRPr lang="da-DK"/>
          </a:p>
        </p:txBody>
      </p:sp>
    </p:spTree>
    <p:extLst>
      <p:ext uri="{BB962C8B-B14F-4D97-AF65-F5344CB8AC3E}">
        <p14:creationId xmlns:p14="http://schemas.microsoft.com/office/powerpoint/2010/main" val="4254453251"/>
      </p:ext>
    </p:extLst>
  </p:cSld>
  <p:clrMapOvr>
    <a:masterClrMapping/>
  </p:clrMapOvr>
</p:notes>
</file>

<file path=ppt/notesSlides/notesSlide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115</a:t>
            </a:fld>
            <a:endParaRPr lang="da-DK"/>
          </a:p>
        </p:txBody>
      </p:sp>
    </p:spTree>
    <p:extLst>
      <p:ext uri="{BB962C8B-B14F-4D97-AF65-F5344CB8AC3E}">
        <p14:creationId xmlns:p14="http://schemas.microsoft.com/office/powerpoint/2010/main" val="2581366539"/>
      </p:ext>
    </p:extLst>
  </p:cSld>
  <p:clrMapOvr>
    <a:masterClrMapping/>
  </p:clrMapOvr>
</p:notes>
</file>

<file path=ppt/notesSlides/notesSlide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120</a:t>
            </a:fld>
            <a:endParaRPr lang="da-DK"/>
          </a:p>
        </p:txBody>
      </p:sp>
    </p:spTree>
    <p:extLst>
      <p:ext uri="{BB962C8B-B14F-4D97-AF65-F5344CB8AC3E}">
        <p14:creationId xmlns:p14="http://schemas.microsoft.com/office/powerpoint/2010/main" val="3813636440"/>
      </p:ext>
    </p:extLst>
  </p:cSld>
  <p:clrMapOvr>
    <a:masterClrMapping/>
  </p:clrMapOvr>
</p:notes>
</file>

<file path=ppt/notesSlides/notesSlide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A30122F-26C3-412E-BD9C-8A567DADE761}" type="slidenum">
              <a:rPr lang="da-DK" smtClean="0"/>
              <a:t>123</a:t>
            </a:fld>
            <a:endParaRPr lang="da-DK"/>
          </a:p>
        </p:txBody>
      </p:sp>
    </p:spTree>
    <p:extLst>
      <p:ext uri="{BB962C8B-B14F-4D97-AF65-F5344CB8AC3E}">
        <p14:creationId xmlns:p14="http://schemas.microsoft.com/office/powerpoint/2010/main" val="3325140122"/>
      </p:ext>
    </p:extLst>
  </p:cSld>
  <p:clrMapOvr>
    <a:masterClrMapping/>
  </p:clrMapOvr>
</p:notes>
</file>

<file path=ppt/notesSlides/notesSlide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124</a:t>
            </a:fld>
            <a:endParaRPr lang="da-DK"/>
          </a:p>
        </p:txBody>
      </p:sp>
    </p:spTree>
    <p:extLst>
      <p:ext uri="{BB962C8B-B14F-4D97-AF65-F5344CB8AC3E}">
        <p14:creationId xmlns:p14="http://schemas.microsoft.com/office/powerpoint/2010/main" val="2057405219"/>
      </p:ext>
    </p:extLst>
  </p:cSld>
  <p:clrMapOvr>
    <a:masterClrMapping/>
  </p:clrMapOvr>
</p:notes>
</file>

<file path=ppt/notesSlides/notesSlide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125</a:t>
            </a:fld>
            <a:endParaRPr lang="da-DK"/>
          </a:p>
        </p:txBody>
      </p:sp>
    </p:spTree>
    <p:extLst>
      <p:ext uri="{BB962C8B-B14F-4D97-AF65-F5344CB8AC3E}">
        <p14:creationId xmlns:p14="http://schemas.microsoft.com/office/powerpoint/2010/main" val="3133627193"/>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a:t>
            </a:fld>
            <a:endParaRPr lang="da-DK"/>
          </a:p>
        </p:txBody>
      </p:sp>
    </p:spTree>
    <p:extLst>
      <p:ext uri="{BB962C8B-B14F-4D97-AF65-F5344CB8AC3E}">
        <p14:creationId xmlns:p14="http://schemas.microsoft.com/office/powerpoint/2010/main" val="792221520"/>
      </p:ext>
    </p:extLst>
  </p:cSld>
  <p:clrMapOvr>
    <a:masterClrMapping/>
  </p:clrMapOvr>
</p:notes>
</file>

<file path=ppt/notesSlides/notesSlide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126</a:t>
            </a:fld>
            <a:endParaRPr lang="da-DK"/>
          </a:p>
        </p:txBody>
      </p:sp>
    </p:spTree>
    <p:extLst>
      <p:ext uri="{BB962C8B-B14F-4D97-AF65-F5344CB8AC3E}">
        <p14:creationId xmlns:p14="http://schemas.microsoft.com/office/powerpoint/2010/main" val="1830257108"/>
      </p:ext>
    </p:extLst>
  </p:cSld>
  <p:clrMapOvr>
    <a:masterClrMapping/>
  </p:clrMapOvr>
</p:notes>
</file>

<file path=ppt/notesSlides/notesSlide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130</a:t>
            </a:fld>
            <a:endParaRPr lang="da-DK"/>
          </a:p>
        </p:txBody>
      </p:sp>
    </p:spTree>
    <p:extLst>
      <p:ext uri="{BB962C8B-B14F-4D97-AF65-F5344CB8AC3E}">
        <p14:creationId xmlns:p14="http://schemas.microsoft.com/office/powerpoint/2010/main" val="3231574955"/>
      </p:ext>
    </p:extLst>
  </p:cSld>
  <p:clrMapOvr>
    <a:masterClrMapping/>
  </p:clrMapOvr>
</p:notes>
</file>

<file path=ppt/notesSlides/notesSlide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131</a:t>
            </a:fld>
            <a:endParaRPr lang="da-DK"/>
          </a:p>
        </p:txBody>
      </p:sp>
    </p:spTree>
    <p:extLst>
      <p:ext uri="{BB962C8B-B14F-4D97-AF65-F5344CB8AC3E}">
        <p14:creationId xmlns:p14="http://schemas.microsoft.com/office/powerpoint/2010/main" val="3502208364"/>
      </p:ext>
    </p:extLst>
  </p:cSld>
  <p:clrMapOvr>
    <a:masterClrMapping/>
  </p:clrMapOvr>
</p:notes>
</file>

<file path=ppt/notesSlides/notesSlide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134</a:t>
            </a:fld>
            <a:endParaRPr lang="da-DK"/>
          </a:p>
        </p:txBody>
      </p:sp>
    </p:spTree>
    <p:extLst>
      <p:ext uri="{BB962C8B-B14F-4D97-AF65-F5344CB8AC3E}">
        <p14:creationId xmlns:p14="http://schemas.microsoft.com/office/powerpoint/2010/main" val="1416982309"/>
      </p:ext>
    </p:extLst>
  </p:cSld>
  <p:clrMapOvr>
    <a:masterClrMapping/>
  </p:clrMapOvr>
</p:notes>
</file>

<file path=ppt/notesSlides/notesSlide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135</a:t>
            </a:fld>
            <a:endParaRPr lang="da-DK"/>
          </a:p>
        </p:txBody>
      </p:sp>
    </p:spTree>
    <p:extLst>
      <p:ext uri="{BB962C8B-B14F-4D97-AF65-F5344CB8AC3E}">
        <p14:creationId xmlns:p14="http://schemas.microsoft.com/office/powerpoint/2010/main" val="234358772"/>
      </p:ext>
    </p:extLst>
  </p:cSld>
  <p:clrMapOvr>
    <a:masterClrMapping/>
  </p:clrMapOvr>
</p:notes>
</file>

<file path=ppt/notesSlides/notesSlide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136</a:t>
            </a:fld>
            <a:endParaRPr lang="da-DK"/>
          </a:p>
        </p:txBody>
      </p:sp>
    </p:spTree>
    <p:extLst>
      <p:ext uri="{BB962C8B-B14F-4D97-AF65-F5344CB8AC3E}">
        <p14:creationId xmlns:p14="http://schemas.microsoft.com/office/powerpoint/2010/main" val="3270672808"/>
      </p:ext>
    </p:extLst>
  </p:cSld>
  <p:clrMapOvr>
    <a:masterClrMapping/>
  </p:clrMapOvr>
</p:notes>
</file>

<file path=ppt/notesSlides/notesSlide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137</a:t>
            </a:fld>
            <a:endParaRPr lang="da-DK"/>
          </a:p>
        </p:txBody>
      </p:sp>
    </p:spTree>
    <p:extLst>
      <p:ext uri="{BB962C8B-B14F-4D97-AF65-F5344CB8AC3E}">
        <p14:creationId xmlns:p14="http://schemas.microsoft.com/office/powerpoint/2010/main" val="1188517572"/>
      </p:ext>
    </p:extLst>
  </p:cSld>
  <p:clrMapOvr>
    <a:masterClrMapping/>
  </p:clrMapOvr>
</p:notes>
</file>

<file path=ppt/notesSlides/notesSlide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142</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143</a:t>
            </a:fld>
            <a:endParaRPr lang="da-DK"/>
          </a:p>
        </p:txBody>
      </p:sp>
    </p:spTree>
    <p:extLst>
      <p:ext uri="{BB962C8B-B14F-4D97-AF65-F5344CB8AC3E}">
        <p14:creationId xmlns:p14="http://schemas.microsoft.com/office/powerpoint/2010/main" val="3017737611"/>
      </p:ext>
    </p:extLst>
  </p:cSld>
  <p:clrMapOvr>
    <a:masterClrMapping/>
  </p:clrMapOvr>
</p:notes>
</file>

<file path=ppt/notesSlides/notesSlide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144</a:t>
            </a:fld>
            <a:endParaRPr lang="da-DK"/>
          </a:p>
        </p:txBody>
      </p:sp>
    </p:spTree>
    <p:extLst>
      <p:ext uri="{BB962C8B-B14F-4D97-AF65-F5344CB8AC3E}">
        <p14:creationId xmlns:p14="http://schemas.microsoft.com/office/powerpoint/2010/main" val="394890069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4F6C62BC-50F8-47C8-98DB-CE4E9D7E723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DBE50C25-C46F-4165-A5C0-53963AC0535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349D61C1-1F7C-4E54-BED0-21B2AD469794}"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704186234"/>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67544" y="274638"/>
            <a:ext cx="8424936" cy="778098"/>
          </a:xfrm>
        </p:spPr>
        <p:txBody>
          <a:bodyPr>
            <a:noAutofit/>
          </a:bodyPr>
          <a:lstStyle>
            <a:lvl1pPr>
              <a:defRPr sz="3600" b="1">
                <a:solidFill>
                  <a:schemeClr val="accent1">
                    <a:lumMod val="75000"/>
                  </a:schemeClr>
                </a:solidFill>
              </a:defRPr>
            </a:lvl1pPr>
          </a:lstStyle>
          <a:p>
            <a:r>
              <a:rPr lang="da-DK" err="1"/>
              <a:t>Click to edit Master title style</a:t>
            </a:r>
            <a:endParaRPr lang="da-DK"/>
          </a:p>
        </p:txBody>
      </p:sp>
      <p:sp>
        <p:nvSpPr>
          <p:cNvPr id="3" name="Content Placeholder 2"/>
          <p:cNvSpPr>
            <a:spLocks noGrp="1"/>
          </p:cNvSpPr>
          <p:nvPr>
            <p:ph idx="1"/>
          </p:nvPr>
        </p:nvSpPr>
        <p:spPr>
          <a:xfrm>
            <a:off x="467544" y="1268760"/>
            <a:ext cx="8424936" cy="5472608"/>
          </a:xfrm>
        </p:spPr>
        <p:txBody>
          <a:bodyPr>
            <a:noAutofit/>
          </a:bodyPr>
          <a:lstStyle>
            <a:lvl1pPr marL="357188" indent="-357188">
              <a:buClr>
                <a:schemeClr val="tx2"/>
              </a:buClr>
              <a:buFont typeface="Arial" pitchFamily="34" charset="0"/>
              <a:buChar char="•"/>
              <a:defRPr sz="2200"/>
            </a:lvl1pPr>
            <a:lvl2pPr marL="715963" indent="-358775">
              <a:buClr>
                <a:schemeClr val="tx2"/>
              </a:buClr>
              <a:buFont typeface="Arial" pitchFamily="34" charset="0"/>
              <a:buChar char="•"/>
              <a:defRPr sz="2000"/>
            </a:lvl2pPr>
            <a:lvl3pPr marL="1073150" indent="-357188">
              <a:buClr>
                <a:schemeClr val="tx2"/>
              </a:buClr>
              <a:buFont typeface="Arial" pitchFamily="34" charset="0"/>
              <a:buChar char="•"/>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t>‹#›</a:t>
            </a:fld>
            <a:endParaRPr lang="da-DK"/>
          </a:p>
        </p:txBody>
      </p:sp>
    </p:spTree>
    <p:extLst>
      <p:ext uri="{BB962C8B-B14F-4D97-AF65-F5344CB8AC3E}">
        <p14:creationId xmlns:p14="http://schemas.microsoft.com/office/powerpoint/2010/main" val="3807808906"/>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a:t>Click to edit Master text styles</a:t>
            </a:r>
            <a:endParaRPr lang="da-DK"/>
          </a:p>
        </p:txBody>
      </p:sp>
      <p:sp>
        <p:nvSpPr>
          <p:cNvPr id="4" name="Date Placeholder 3"/>
          <p:cNvSpPr>
            <a:spLocks noGrp="1"/>
          </p:cNvSpPr>
          <p:nvPr>
            <p:ph type="dt" sz="half" idx="10"/>
          </p:nvPr>
        </p:nvSpPr>
        <p:spPr/>
        <p:txBody>
          <a:bodyPr/>
          <a:lstStyle/>
          <a:p>
            <a:fld id="{A8E637EB-1A8F-478E-8F09-EA7CFEEDD101}"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073152865"/>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t>01-09-2022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453565540"/>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t>01-09-2022</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490312496"/>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t>01-09-2022</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669614697"/>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t>01-09-2022</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958200232"/>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07EE9CA3-E0F6-4AF4-898C-E5801BF8F406}" type="datetime1">
              <a:rPr lang="da-DK" smtClean="0"/>
              <a:t>01-09-2022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896263699"/>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28A6245-9726-4338-940B-F61A82D85CB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B727CF84-F23E-4C8F-B3E5-433B89DC67CF}" type="datetime1">
              <a:rPr lang="da-DK" smtClean="0"/>
              <a:t>01-09-2022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425022430"/>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079866911"/>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517863348"/>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704186234"/>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67544" y="274638"/>
            <a:ext cx="8424936" cy="778098"/>
          </a:xfrm>
        </p:spPr>
        <p:txBody>
          <a:bodyPr>
            <a:noAutofit/>
          </a:bodyPr>
          <a:lstStyle>
            <a:lvl1pPr>
              <a:defRPr sz="3600" b="1">
                <a:solidFill>
                  <a:schemeClr val="accent1">
                    <a:lumMod val="75000"/>
                  </a:schemeClr>
                </a:solidFill>
              </a:defRPr>
            </a:lvl1pPr>
          </a:lstStyle>
          <a:p>
            <a:r>
              <a:rPr lang="da-DK" err="1"/>
              <a:t>Click to edit Master title style</a:t>
            </a:r>
            <a:endParaRPr lang="da-DK"/>
          </a:p>
        </p:txBody>
      </p:sp>
      <p:sp>
        <p:nvSpPr>
          <p:cNvPr id="3" name="Content Placeholder 2"/>
          <p:cNvSpPr>
            <a:spLocks noGrp="1"/>
          </p:cNvSpPr>
          <p:nvPr>
            <p:ph idx="1"/>
          </p:nvPr>
        </p:nvSpPr>
        <p:spPr>
          <a:xfrm>
            <a:off x="467544" y="1268760"/>
            <a:ext cx="8424936" cy="5472608"/>
          </a:xfrm>
        </p:spPr>
        <p:txBody>
          <a:bodyPr>
            <a:noAutofit/>
          </a:bodyPr>
          <a:lstStyle>
            <a:lvl1pPr marL="357188" indent="-357188">
              <a:buClr>
                <a:schemeClr val="tx2"/>
              </a:buClr>
              <a:buFont typeface="Arial" pitchFamily="34" charset="0"/>
              <a:buChar char="•"/>
              <a:defRPr sz="2200"/>
            </a:lvl1pPr>
            <a:lvl2pPr marL="715963" indent="-358775">
              <a:buClr>
                <a:schemeClr val="tx2"/>
              </a:buClr>
              <a:buFont typeface="Arial" pitchFamily="34" charset="0"/>
              <a:buChar char="•"/>
              <a:defRPr sz="2000"/>
            </a:lvl2pPr>
            <a:lvl3pPr marL="1073150" indent="-357188">
              <a:buClr>
                <a:schemeClr val="tx2"/>
              </a:buClr>
              <a:buFont typeface="Arial" pitchFamily="34" charset="0"/>
              <a:buChar char="•"/>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t>‹#›</a:t>
            </a:fld>
            <a:endParaRPr lang="da-DK"/>
          </a:p>
        </p:txBody>
      </p:sp>
    </p:spTree>
    <p:extLst>
      <p:ext uri="{BB962C8B-B14F-4D97-AF65-F5344CB8AC3E}">
        <p14:creationId xmlns:p14="http://schemas.microsoft.com/office/powerpoint/2010/main" val="3807808906"/>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a:t>Click to edit Master text styles</a:t>
            </a:r>
            <a:endParaRPr lang="da-DK"/>
          </a:p>
        </p:txBody>
      </p:sp>
      <p:sp>
        <p:nvSpPr>
          <p:cNvPr id="4" name="Date Placeholder 3"/>
          <p:cNvSpPr>
            <a:spLocks noGrp="1"/>
          </p:cNvSpPr>
          <p:nvPr>
            <p:ph type="dt" sz="half" idx="10"/>
          </p:nvPr>
        </p:nvSpPr>
        <p:spPr/>
        <p:txBody>
          <a:bodyPr/>
          <a:lstStyle/>
          <a:p>
            <a:fld id="{A8E637EB-1A8F-478E-8F09-EA7CFEEDD101}"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073152865"/>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t>31-08-2022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453565540"/>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t>31-08-2022</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490312496"/>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t>31-08-2022</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669614697"/>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t>31-08-2022</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958200232"/>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EE97BA89-D0A1-48C3-AC6C-4B673E80C8AD}"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07EE9CA3-E0F6-4AF4-898C-E5801BF8F406}" type="datetime1">
              <a:rPr lang="da-DK" smtClean="0"/>
              <a:t>31-08-2022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896263699"/>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B727CF84-F23E-4C8F-B3E5-433B89DC67CF}" type="datetime1">
              <a:rPr lang="da-DK" smtClean="0"/>
              <a:t>31-08-2022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425022430"/>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079866911"/>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517863348"/>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67544" y="274638"/>
            <a:ext cx="8424936" cy="778098"/>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268760"/>
            <a:ext cx="8424936" cy="5472608"/>
          </a:xfrm>
        </p:spPr>
        <p:txBody>
          <a:bodyPr>
            <a:noAutofit/>
          </a:bodyPr>
          <a:lstStyle>
            <a:lvl1pPr marL="357188" indent="-357188">
              <a:buClr>
                <a:schemeClr val="tx2"/>
              </a:buClr>
              <a:buFont typeface="Arial" pitchFamily="34" charset="0"/>
              <a:buChar char="•"/>
              <a:defRPr sz="2200"/>
            </a:lvl1pPr>
            <a:lvl2pPr marL="715963" indent="-358775">
              <a:buClr>
                <a:schemeClr val="tx2"/>
              </a:buClr>
              <a:buFont typeface="Arial" pitchFamily="34" charset="0"/>
              <a:buChar char="•"/>
              <a:defRPr sz="2000"/>
            </a:lvl2pPr>
            <a:lvl3pPr marL="1073150" indent="-357188">
              <a:buClr>
                <a:schemeClr val="tx2"/>
              </a:buClr>
              <a:buFont typeface="Arial" pitchFamily="34" charset="0"/>
              <a:buChar char="•"/>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07-09-2021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07-09-2021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07-09-2021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C4F5AD37-8326-4CDA-92D8-F3F828E5DE93}"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07-09-2021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07-09-2021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07-09-2021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704186234"/>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67544" y="274638"/>
            <a:ext cx="8424936" cy="778098"/>
          </a:xfrm>
        </p:spPr>
        <p:txBody>
          <a:bodyPr>
            <a:norm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268760"/>
            <a:ext cx="8424936" cy="5472608"/>
          </a:xfrm>
        </p:spPr>
        <p:txBody>
          <a:bodyPr>
            <a:noAutofit/>
          </a:bodyPr>
          <a:lstStyle>
            <a:lvl1pPr>
              <a:buClr>
                <a:schemeClr val="tx2"/>
              </a:buClr>
              <a:defRPr sz="2400"/>
            </a:lvl1pPr>
            <a:lvl2pPr>
              <a:buClr>
                <a:schemeClr val="tx2"/>
              </a:buClr>
              <a:defRPr sz="2000"/>
            </a:lvl2pPr>
            <a:lvl3pPr>
              <a:buClr>
                <a:schemeClr val="tx2"/>
              </a:buClr>
              <a:defRPr sz="1800"/>
            </a:lvl3pPr>
            <a:lvl4pPr>
              <a:buClr>
                <a:schemeClr val="tx2"/>
              </a:buClr>
              <a:defRPr sz="1600"/>
            </a:lvl4pPr>
            <a:lvl5pPr>
              <a:buClr>
                <a:schemeClr val="tx2"/>
              </a:buCl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t>‹#›</a:t>
            </a:fld>
            <a:endParaRPr lang="da-DK"/>
          </a:p>
        </p:txBody>
      </p:sp>
    </p:spTree>
    <p:extLst>
      <p:ext uri="{BB962C8B-B14F-4D97-AF65-F5344CB8AC3E}">
        <p14:creationId xmlns:p14="http://schemas.microsoft.com/office/powerpoint/2010/main" val="3807808906"/>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073152865"/>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t>07-09-2021</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453565540"/>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t>07-09-2021</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490312496"/>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301CEDB7-00D7-41D2-AC1C-C2FB23E77163}"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t>07-09-2021</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669614697"/>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t>07-09-2021</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958200232"/>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t>07-09-2021</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896263699"/>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t>07-09-2021</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425022430"/>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079866911"/>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517863348"/>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23-09-2021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651E36AF-39A1-453A-8E29-8385E4F6870E}"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23-09-2021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23-09-2021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23-09-2021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23-09-2021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23-09-2021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a:t>Click to edit Master text styles</a:t>
            </a:r>
            <a:endParaRPr lang="da-DK"/>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477D3532-51FF-4302-9989-46DA8616DF83}"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29-09-2022</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29-09-2022</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29-09-2022</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29-09-2022</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29-09-2022</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29-09-2022</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8F911228-F233-49A5-AA1D-75686CB8F31D}"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D8026C33-B221-42A1-AF36-99ECF1A7770B}"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t>01-09-2022</a:t>
            </a:fld>
            <a:endParaRPr lang="da-D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t>‹#›</a:t>
            </a:fld>
            <a:endParaRPr lang="da-DK"/>
          </a:p>
        </p:txBody>
      </p:sp>
    </p:spTree>
    <p:extLst>
      <p:ext uri="{BB962C8B-B14F-4D97-AF65-F5344CB8AC3E}">
        <p14:creationId xmlns:p14="http://schemas.microsoft.com/office/powerpoint/2010/main" val="199882873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t>31-08-2022</a:t>
            </a:fld>
            <a:endParaRPr lang="da-D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t>‹#›</a:t>
            </a:fld>
            <a:endParaRPr lang="da-DK"/>
          </a:p>
        </p:txBody>
      </p:sp>
    </p:spTree>
    <p:extLst>
      <p:ext uri="{BB962C8B-B14F-4D97-AF65-F5344CB8AC3E}">
        <p14:creationId xmlns:p14="http://schemas.microsoft.com/office/powerpoint/2010/main" val="199882873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t>07-09-2021</a:t>
            </a:fld>
            <a:endParaRPr lang="da-D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t>‹#›</a:t>
            </a:fld>
            <a:endParaRPr lang="da-DK"/>
          </a:p>
        </p:txBody>
      </p:sp>
    </p:spTree>
    <p:extLst>
      <p:ext uri="{BB962C8B-B14F-4D97-AF65-F5344CB8AC3E}">
        <p14:creationId xmlns:p14="http://schemas.microsoft.com/office/powerpoint/2010/main" val="199882873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8.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61.png" /><Relationship Id="rId3" Type="http://schemas.openxmlformats.org/officeDocument/2006/relationships/image" Target="../media/image162.png" /><Relationship Id="rId4" Type="http://schemas.openxmlformats.org/officeDocument/2006/relationships/image" Target="../media/image163.png" /><Relationship Id="rId5" Type="http://schemas.openxmlformats.org/officeDocument/2006/relationships/image" Target="../media/image164.png" /><Relationship Id="rId6" Type="http://schemas.openxmlformats.org/officeDocument/2006/relationships/image" Target="../media/image165.png" /><Relationship Id="rId7" Type="http://schemas.openxmlformats.org/officeDocument/2006/relationships/image" Target="../media/image166.png" /><Relationship Id="rId8" Type="http://schemas.openxmlformats.org/officeDocument/2006/relationships/image" Target="../media/image167.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2.xml" /><Relationship Id="rId3" Type="http://schemas.openxmlformats.org/officeDocument/2006/relationships/image" Target="../media/image168.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3.xml" /><Relationship Id="rId3" Type="http://schemas.openxmlformats.org/officeDocument/2006/relationships/image" Target="../media/image169.png" /><Relationship Id="rId4" Type="http://schemas.openxmlformats.org/officeDocument/2006/relationships/image" Target="../media/image151.png" /><Relationship Id="rId5" Type="http://schemas.openxmlformats.org/officeDocument/2006/relationships/image" Target="../media/image152.png" /><Relationship Id="rId6" Type="http://schemas.openxmlformats.org/officeDocument/2006/relationships/image" Target="../media/image153.png" /><Relationship Id="rId7" Type="http://schemas.openxmlformats.org/officeDocument/2006/relationships/image" Target="../media/image154.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4.xml" /><Relationship Id="rId3" Type="http://schemas.openxmlformats.org/officeDocument/2006/relationships/image" Target="../media/image170.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5.xml" /><Relationship Id="rId3" Type="http://schemas.openxmlformats.org/officeDocument/2006/relationships/image" Target="../media/image171.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6.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87.jpe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77.xml" /><Relationship Id="rId3" Type="http://schemas.openxmlformats.org/officeDocument/2006/relationships/image" Target="../media/image172.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78.xml" /><Relationship Id="rId3" Type="http://schemas.openxmlformats.org/officeDocument/2006/relationships/image" Target="../media/image173.png" /><Relationship Id="rId4" Type="http://schemas.openxmlformats.org/officeDocument/2006/relationships/image" Target="../media/image174.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79.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hyperlink" Target="https://cran.r-project.org/" TargetMode="External" /><Relationship Id="rId3" Type="http://schemas.openxmlformats.org/officeDocument/2006/relationships/hyperlink" Target="https://rstudio.com/products/rstudio/download/" TargetMode="External" /><Relationship Id="rId4" Type="http://schemas.openxmlformats.org/officeDocument/2006/relationships/image" Target="../media/image9.pn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0.xml" /><Relationship Id="rId3" Type="http://schemas.openxmlformats.org/officeDocument/2006/relationships/image" Target="../media/image175.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1.xml" /><Relationship Id="rId3" Type="http://schemas.openxmlformats.org/officeDocument/2006/relationships/image" Target="../media/image176.png" /><Relationship Id="rId4" Type="http://schemas.openxmlformats.org/officeDocument/2006/relationships/image" Target="../media/image177.png" /><Relationship Id="rId5" Type="http://schemas.openxmlformats.org/officeDocument/2006/relationships/image" Target="../media/image97.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2.xml" /><Relationship Id="rId3" Type="http://schemas.openxmlformats.org/officeDocument/2006/relationships/image" Target="../media/image178.png" /><Relationship Id="rId4" Type="http://schemas.openxmlformats.org/officeDocument/2006/relationships/image" Target="../media/image179.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3.xml" /><Relationship Id="rId3" Type="http://schemas.openxmlformats.org/officeDocument/2006/relationships/image" Target="../media/image180.png" /><Relationship Id="rId4" Type="http://schemas.openxmlformats.org/officeDocument/2006/relationships/image" Target="../media/image97.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4.xml" /><Relationship Id="rId3" Type="http://schemas.openxmlformats.org/officeDocument/2006/relationships/image" Target="../media/image181.png" /><Relationship Id="rId4" Type="http://schemas.openxmlformats.org/officeDocument/2006/relationships/image" Target="../media/image182.emf"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5.xml" /><Relationship Id="rId3" Type="http://schemas.openxmlformats.org/officeDocument/2006/relationships/image" Target="../media/image183.png" /><Relationship Id="rId4" Type="http://schemas.openxmlformats.org/officeDocument/2006/relationships/image" Target="../media/image57.png" /><Relationship Id="rId5" Type="http://schemas.openxmlformats.org/officeDocument/2006/relationships/image" Target="../media/image58.emf" /><Relationship Id="rId6" Type="http://schemas.openxmlformats.org/officeDocument/2006/relationships/image" Target="../media/image51.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84.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85.png" /><Relationship Id="rId3" Type="http://schemas.openxmlformats.org/officeDocument/2006/relationships/image" Target="../media/image186.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87.png" /><Relationship Id="rId3" Type="http://schemas.openxmlformats.org/officeDocument/2006/relationships/image" Target="../media/image186.png" /><Relationship Id="rId4" Type="http://schemas.openxmlformats.org/officeDocument/2006/relationships/image" Target="../media/image188.emf"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89.png" /><Relationship Id="rId3" Type="http://schemas.openxmlformats.org/officeDocument/2006/relationships/image" Target="../media/image190.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6.xml" /><Relationship Id="rId3" Type="http://schemas.openxmlformats.org/officeDocument/2006/relationships/image" Target="../media/image191.png" /><Relationship Id="rId4" Type="http://schemas.openxmlformats.org/officeDocument/2006/relationships/image" Target="../media/image192.png" /><Relationship Id="rId5" Type="http://schemas.openxmlformats.org/officeDocument/2006/relationships/image" Target="../media/image193.png" /><Relationship Id="rId6" Type="http://schemas.openxmlformats.org/officeDocument/2006/relationships/image" Target="../media/image194.png" /><Relationship Id="rId7" Type="http://schemas.openxmlformats.org/officeDocument/2006/relationships/image" Target="../media/image195.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96.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97.png" /><Relationship Id="rId3" Type="http://schemas.openxmlformats.org/officeDocument/2006/relationships/image" Target="../media/image198.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7.xml" /><Relationship Id="rId3" Type="http://schemas.openxmlformats.org/officeDocument/2006/relationships/image" Target="../media/image199.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8.xml" /><Relationship Id="rId3" Type="http://schemas.openxmlformats.org/officeDocument/2006/relationships/image" Target="../media/image200.png" /><Relationship Id="rId4" Type="http://schemas.openxmlformats.org/officeDocument/2006/relationships/image" Target="../media/image201.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9.xml" /><Relationship Id="rId3" Type="http://schemas.openxmlformats.org/officeDocument/2006/relationships/image" Target="../media/image202.png" /><Relationship Id="rId4" Type="http://schemas.openxmlformats.org/officeDocument/2006/relationships/image" Target="../media/image203.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0.xml" /><Relationship Id="rId3" Type="http://schemas.openxmlformats.org/officeDocument/2006/relationships/image" Target="../media/image204.png" /><Relationship Id="rId4" Type="http://schemas.openxmlformats.org/officeDocument/2006/relationships/image" Target="../media/image205.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06.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07.pn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08.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9.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1.xml" /><Relationship Id="rId3" Type="http://schemas.openxmlformats.org/officeDocument/2006/relationships/image" Target="../media/image209.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2.xml" /><Relationship Id="rId3" Type="http://schemas.openxmlformats.org/officeDocument/2006/relationships/image" Target="../media/image210.png" /><Relationship Id="rId4" Type="http://schemas.openxmlformats.org/officeDocument/2006/relationships/image" Target="../media/image211.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2.pn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3.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3.xml" /><Relationship Id="rId3" Type="http://schemas.openxmlformats.org/officeDocument/2006/relationships/image" Target="../media/image214.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4.xml" /><Relationship Id="rId3" Type="http://schemas.openxmlformats.org/officeDocument/2006/relationships/image" Target="../media/image215.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5.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6.xml" /><Relationship Id="rId3" Type="http://schemas.openxmlformats.org/officeDocument/2006/relationships/image" Target="../media/image216.pn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7.jpe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8.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0.xml" /><Relationship Id="rId3" Type="http://schemas.openxmlformats.org/officeDocument/2006/relationships/image" Target="../media/image10.jpeg" /><Relationship Id="rId4" Type="http://schemas.openxmlformats.org/officeDocument/2006/relationships/image" Target="../media/image11.jpeg" /><Relationship Id="rId5" Type="http://schemas.openxmlformats.org/officeDocument/2006/relationships/image" Target="../media/image12.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9.png" /><Relationship Id="rId3" Type="http://schemas.openxmlformats.org/officeDocument/2006/relationships/image" Target="../media/image220.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21.png" /><Relationship Id="rId3" Type="http://schemas.openxmlformats.org/officeDocument/2006/relationships/image" Target="../media/image222.png" /><Relationship Id="rId4" Type="http://schemas.openxmlformats.org/officeDocument/2006/relationships/image" Target="../media/image223.jpeg" /><Relationship Id="rId5" Type="http://schemas.openxmlformats.org/officeDocument/2006/relationships/image" Target="../media/image224.png" /><Relationship Id="rId6" Type="http://schemas.openxmlformats.org/officeDocument/2006/relationships/image" Target="../media/image225.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7.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98.xml" /><Relationship Id="rId3" Type="http://schemas.openxmlformats.org/officeDocument/2006/relationships/image" Target="../media/image226.pn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99.xml" /><Relationship Id="rId3" Type="http://schemas.openxmlformats.org/officeDocument/2006/relationships/image" Target="../media/image227.png" /><Relationship Id="rId4" Type="http://schemas.openxmlformats.org/officeDocument/2006/relationships/image" Target="../media/image228.png" /><Relationship Id="rId5" Type="http://schemas.openxmlformats.org/officeDocument/2006/relationships/image" Target="../media/image229.png" /><Relationship Id="rId6" Type="http://schemas.openxmlformats.org/officeDocument/2006/relationships/image" Target="../media/image230.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0.xml" /><Relationship Id="rId3" Type="http://schemas.openxmlformats.org/officeDocument/2006/relationships/image" Target="../media/image231.png" /><Relationship Id="rId4" Type="http://schemas.openxmlformats.org/officeDocument/2006/relationships/image" Target="../media/image232.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1.xml" /><Relationship Id="rId3" Type="http://schemas.openxmlformats.org/officeDocument/2006/relationships/image" Target="../media/image233.png" /><Relationship Id="rId4" Type="http://schemas.openxmlformats.org/officeDocument/2006/relationships/image" Target="../media/image234.png" /><Relationship Id="rId5" Type="http://schemas.openxmlformats.org/officeDocument/2006/relationships/image" Target="../media/image235.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36.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37.jpe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2.xml" /><Relationship Id="rId3" Type="http://schemas.openxmlformats.org/officeDocument/2006/relationships/image" Target="../media/image238.png" /><Relationship Id="rId4" Type="http://schemas.openxmlformats.org/officeDocument/2006/relationships/image" Target="../media/image239.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1.xml" /><Relationship Id="rId3" Type="http://schemas.openxmlformats.org/officeDocument/2006/relationships/image" Target="../media/image13.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3.xml" /><Relationship Id="rId3" Type="http://schemas.openxmlformats.org/officeDocument/2006/relationships/image" Target="../media/image240.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41.png" /><Relationship Id="rId3" Type="http://schemas.openxmlformats.org/officeDocument/2006/relationships/image" Target="../media/image242.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43.jpe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4.xml" /><Relationship Id="rId3" Type="http://schemas.openxmlformats.org/officeDocument/2006/relationships/image" Target="../media/image244.png" /><Relationship Id="rId4" Type="http://schemas.openxmlformats.org/officeDocument/2006/relationships/image" Target="../media/image245.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5.xml" /><Relationship Id="rId3" Type="http://schemas.openxmlformats.org/officeDocument/2006/relationships/image" Target="../media/image246.png" /><Relationship Id="rId4" Type="http://schemas.openxmlformats.org/officeDocument/2006/relationships/image" Target="../media/image247.png" /><Relationship Id="rId5" Type="http://schemas.openxmlformats.org/officeDocument/2006/relationships/image" Target="../media/image248.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6.xml" /><Relationship Id="rId3" Type="http://schemas.openxmlformats.org/officeDocument/2006/relationships/image" Target="../media/image249.png" /><Relationship Id="rId4" Type="http://schemas.openxmlformats.org/officeDocument/2006/relationships/image" Target="../media/image250.gif"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7.xml" /><Relationship Id="rId3" Type="http://schemas.openxmlformats.org/officeDocument/2006/relationships/image" Target="../media/image251.pn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8.xml" /><Relationship Id="rId3" Type="http://schemas.openxmlformats.org/officeDocument/2006/relationships/image" Target="../media/image252.jpe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9.xml" /><Relationship Id="rId3" Type="http://schemas.openxmlformats.org/officeDocument/2006/relationships/image" Target="../media/image253.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0.xml" /><Relationship Id="rId3" Type="http://schemas.openxmlformats.org/officeDocument/2006/relationships/image" Target="../media/image254.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2.xml"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17.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1.xml" /><Relationship Id="rId3" Type="http://schemas.openxmlformats.org/officeDocument/2006/relationships/image" Target="../media/image255.png"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56.png" /><Relationship Id="rId3" Type="http://schemas.openxmlformats.org/officeDocument/2006/relationships/image" Target="../media/image257.png" /><Relationship Id="rId4" Type="http://schemas.openxmlformats.org/officeDocument/2006/relationships/image" Target="../media/image258.png" /><Relationship Id="rId5" Type="http://schemas.openxmlformats.org/officeDocument/2006/relationships/image" Target="../media/image259.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2.xml" /><Relationship Id="rId3" Type="http://schemas.openxmlformats.org/officeDocument/2006/relationships/image" Target="../media/image256.png" /><Relationship Id="rId4" Type="http://schemas.openxmlformats.org/officeDocument/2006/relationships/image" Target="../media/image260.png" /><Relationship Id="rId5" Type="http://schemas.openxmlformats.org/officeDocument/2006/relationships/image" Target="../media/image258.png" /><Relationship Id="rId6" Type="http://schemas.openxmlformats.org/officeDocument/2006/relationships/image" Target="../media/image261.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62.png" /><Relationship Id="rId3" Type="http://schemas.openxmlformats.org/officeDocument/2006/relationships/image" Target="../media/image263.png" /><Relationship Id="rId4" Type="http://schemas.openxmlformats.org/officeDocument/2006/relationships/image" Target="../media/image264.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3.xml" /><Relationship Id="rId3" Type="http://schemas.openxmlformats.org/officeDocument/2006/relationships/image" Target="../media/image265.png" /><Relationship Id="rId4" Type="http://schemas.openxmlformats.org/officeDocument/2006/relationships/image" Target="../media/image266.pn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67.png" /><Relationship Id="rId3" Type="http://schemas.openxmlformats.org/officeDocument/2006/relationships/image" Target="../media/image268.png" /><Relationship Id="rId4" Type="http://schemas.openxmlformats.org/officeDocument/2006/relationships/image" Target="../media/image269.png" /><Relationship Id="rId5" Type="http://schemas.openxmlformats.org/officeDocument/2006/relationships/image" Target="../media/image270.png" /><Relationship Id="rId6" Type="http://schemas.openxmlformats.org/officeDocument/2006/relationships/image" Target="../media/image271.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72.png" /><Relationship Id="rId3" Type="http://schemas.openxmlformats.org/officeDocument/2006/relationships/image" Target="../media/image273.png" /><Relationship Id="rId4" Type="http://schemas.openxmlformats.org/officeDocument/2006/relationships/image" Target="../media/image274.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4.xml" /><Relationship Id="rId3" Type="http://schemas.openxmlformats.org/officeDocument/2006/relationships/image" Target="../media/image275.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76.pn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77.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3.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5.xml" /><Relationship Id="rId3" Type="http://schemas.openxmlformats.org/officeDocument/2006/relationships/image" Target="../media/image278.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6.xml" /><Relationship Id="rId3" Type="http://schemas.openxmlformats.org/officeDocument/2006/relationships/image" Target="../media/image279.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80.emf" /><Relationship Id="rId3" Type="http://schemas.openxmlformats.org/officeDocument/2006/relationships/image" Target="../media/image281.png" /><Relationship Id="rId4" Type="http://schemas.openxmlformats.org/officeDocument/2006/relationships/image" Target="../media/image282.png" /><Relationship Id="rId5" Type="http://schemas.openxmlformats.org/officeDocument/2006/relationships/image" Target="../media/image283.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84.png" /><Relationship Id="rId3" Type="http://schemas.openxmlformats.org/officeDocument/2006/relationships/image" Target="../media/image285.png" /><Relationship Id="rId4" Type="http://schemas.openxmlformats.org/officeDocument/2006/relationships/image" Target="../media/image286.pn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7.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87.png" /><Relationship Id="rId3" Type="http://schemas.openxmlformats.org/officeDocument/2006/relationships/image" Target="../media/image288.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89.png" /><Relationship Id="rId3" Type="http://schemas.openxmlformats.org/officeDocument/2006/relationships/image" Target="../media/image290.png" /><Relationship Id="rId4" Type="http://schemas.openxmlformats.org/officeDocument/2006/relationships/image" Target="../media/image291.png" /><Relationship Id="rId5" Type="http://schemas.openxmlformats.org/officeDocument/2006/relationships/image" Target="../media/image292.emf" /><Relationship Id="rId6" Type="http://schemas.openxmlformats.org/officeDocument/2006/relationships/image" Target="../media/image293.emf"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94.png" /><Relationship Id="rId3" Type="http://schemas.openxmlformats.org/officeDocument/2006/relationships/image" Target="../media/image295.png" /><Relationship Id="rId4" Type="http://schemas.openxmlformats.org/officeDocument/2006/relationships/image" Target="../media/image296.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97.png" /><Relationship Id="rId3" Type="http://schemas.openxmlformats.org/officeDocument/2006/relationships/image" Target="../media/image298.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99.png" /><Relationship Id="rId3" Type="http://schemas.openxmlformats.org/officeDocument/2006/relationships/image" Target="../media/image300.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4.xml" /><Relationship Id="rId3" Type="http://schemas.openxmlformats.org/officeDocument/2006/relationships/image" Target="../media/image18.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1.png"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2.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3.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4.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5.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6.png" /><Relationship Id="rId3" Type="http://schemas.openxmlformats.org/officeDocument/2006/relationships/image" Target="../media/image307.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8.png" /><Relationship Id="rId3" Type="http://schemas.openxmlformats.org/officeDocument/2006/relationships/image" Target="../media/image309.emf"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10.png" /><Relationship Id="rId3" Type="http://schemas.openxmlformats.org/officeDocument/2006/relationships/image" Target="../media/image311.png" /><Relationship Id="rId4" Type="http://schemas.openxmlformats.org/officeDocument/2006/relationships/image" Target="../media/image312.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12.png" /><Relationship Id="rId3" Type="http://schemas.openxmlformats.org/officeDocument/2006/relationships/image" Target="../media/image313.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5.xml" /><Relationship Id="rId3" Type="http://schemas.openxmlformats.org/officeDocument/2006/relationships/image" Target="../media/image19.png" /><Relationship Id="rId4" Type="http://schemas.openxmlformats.org/officeDocument/2006/relationships/image" Target="../media/image20.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6.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7.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8.xml" /><Relationship Id="rId3" Type="http://schemas.openxmlformats.org/officeDocument/2006/relationships/image" Target="../media/image21.jpe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9.xml" /><Relationship Id="rId3" Type="http://schemas.openxmlformats.org/officeDocument/2006/relationships/image" Target="../media/image22.jpeg" /><Relationship Id="rId4" Type="http://schemas.openxmlformats.org/officeDocument/2006/relationships/image" Target="../media/image23.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0.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1.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2.xml" /><Relationship Id="rId3" Type="http://schemas.openxmlformats.org/officeDocument/2006/relationships/image" Target="../media/image24.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3.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4.xml" /><Relationship Id="rId3" Type="http://schemas.openxmlformats.org/officeDocument/2006/relationships/image" Target="../media/image25.png" /><Relationship Id="rId4" Type="http://schemas.openxmlformats.org/officeDocument/2006/relationships/image" Target="../media/image26.png" /><Relationship Id="rId5" Type="http://schemas.openxmlformats.org/officeDocument/2006/relationships/image" Target="../media/image27.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5.xml" /><Relationship Id="rId3" Type="http://schemas.openxmlformats.org/officeDocument/2006/relationships/image" Target="../media/image28.png" /><Relationship Id="rId4" Type="http://schemas.openxmlformats.org/officeDocument/2006/relationships/image" Target="../media/image29.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3.xml" /><Relationship Id="rId3" Type="http://schemas.openxmlformats.org/officeDocument/2006/relationships/image" Target="../media/image1.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6.xml" /><Relationship Id="rId3" Type="http://schemas.openxmlformats.org/officeDocument/2006/relationships/image" Target="../media/image30.png" /><Relationship Id="rId4" Type="http://schemas.openxmlformats.org/officeDocument/2006/relationships/image" Target="../media/image31.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7.xml" /><Relationship Id="rId3" Type="http://schemas.openxmlformats.org/officeDocument/2006/relationships/image" Target="../media/image32.png" /><Relationship Id="rId4" Type="http://schemas.openxmlformats.org/officeDocument/2006/relationships/image" Target="../media/image33.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8.xml" /><Relationship Id="rId3" Type="http://schemas.openxmlformats.org/officeDocument/2006/relationships/image" Target="../media/image34.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9.xml" /><Relationship Id="rId3" Type="http://schemas.openxmlformats.org/officeDocument/2006/relationships/image" Target="../media/image35.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6.png" /><Relationship Id="rId3" Type="http://schemas.openxmlformats.org/officeDocument/2006/relationships/image" Target="../media/image37.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8.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9.png" /><Relationship Id="rId3" Type="http://schemas.openxmlformats.org/officeDocument/2006/relationships/image" Target="../media/image40.png" /><Relationship Id="rId4" Type="http://schemas.openxmlformats.org/officeDocument/2006/relationships/image" Target="../media/image41.png" /><Relationship Id="rId5" Type="http://schemas.openxmlformats.org/officeDocument/2006/relationships/image" Target="../media/image42.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43.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0.xml" /><Relationship Id="rId3" Type="http://schemas.openxmlformats.org/officeDocument/2006/relationships/image" Target="../media/image44.png" /><Relationship Id="rId4" Type="http://schemas.openxmlformats.org/officeDocument/2006/relationships/image" Target="../media/image45.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1.xml" /><Relationship Id="rId3" Type="http://schemas.openxmlformats.org/officeDocument/2006/relationships/image" Target="../media/image46.emf" /><Relationship Id="rId4" Type="http://schemas.openxmlformats.org/officeDocument/2006/relationships/image" Target="../media/image47.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2.xml" /><Relationship Id="rId3" Type="http://schemas.openxmlformats.org/officeDocument/2006/relationships/image" Target="../media/image48.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49.png" /><Relationship Id="rId3" Type="http://schemas.openxmlformats.org/officeDocument/2006/relationships/image" Target="../media/image50.emf"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51.png" /><Relationship Id="rId3" Type="http://schemas.openxmlformats.org/officeDocument/2006/relationships/image" Target="../media/image50.emf" /><Relationship Id="rId4" Type="http://schemas.openxmlformats.org/officeDocument/2006/relationships/image" Target="../media/image49.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52.png" /><Relationship Id="rId3" Type="http://schemas.openxmlformats.org/officeDocument/2006/relationships/image" Target="../media/image51.png" /><Relationship Id="rId4" Type="http://schemas.openxmlformats.org/officeDocument/2006/relationships/image" Target="../media/image49.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53.emf" /><Relationship Id="rId3" Type="http://schemas.openxmlformats.org/officeDocument/2006/relationships/image" Target="../media/image54.emf" /><Relationship Id="rId4" Type="http://schemas.openxmlformats.org/officeDocument/2006/relationships/image" Target="../media/image49.png" /><Relationship Id="rId5" Type="http://schemas.openxmlformats.org/officeDocument/2006/relationships/image" Target="../media/image55.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3.xml" /><Relationship Id="rId3" Type="http://schemas.openxmlformats.org/officeDocument/2006/relationships/image" Target="../media/image56.png" /><Relationship Id="rId4" Type="http://schemas.openxmlformats.org/officeDocument/2006/relationships/image" Target="../media/image57.png" /><Relationship Id="rId5" Type="http://schemas.openxmlformats.org/officeDocument/2006/relationships/image" Target="../media/image58.emf" /><Relationship Id="rId6" Type="http://schemas.openxmlformats.org/officeDocument/2006/relationships/image" Target="../media/image51.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4.xml" /><Relationship Id="rId3" Type="http://schemas.openxmlformats.org/officeDocument/2006/relationships/image" Target="../media/image59.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60.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5.xml" /><Relationship Id="rId3" Type="http://schemas.openxmlformats.org/officeDocument/2006/relationships/image" Target="../media/image60.png" /><Relationship Id="rId4" Type="http://schemas.openxmlformats.org/officeDocument/2006/relationships/image" Target="../media/image61.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6.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5.xml" /><Relationship Id="rId3" Type="http://schemas.openxmlformats.org/officeDocument/2006/relationships/image" Target="../media/image2.jpeg" /><Relationship Id="rId4" Type="http://schemas.openxmlformats.org/officeDocument/2006/relationships/image" Target="../media/image3.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62.png" /><Relationship Id="rId3" Type="http://schemas.openxmlformats.org/officeDocument/2006/relationships/image" Target="../media/image63.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7.xml" /><Relationship Id="rId3" Type="http://schemas.openxmlformats.org/officeDocument/2006/relationships/image" Target="../media/image64.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65.png" /><Relationship Id="rId3" Type="http://schemas.openxmlformats.org/officeDocument/2006/relationships/image" Target="../media/image66.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8.xml" /><Relationship Id="rId3" Type="http://schemas.openxmlformats.org/officeDocument/2006/relationships/image" Target="../media/image67.png" /><Relationship Id="rId4" Type="http://schemas.openxmlformats.org/officeDocument/2006/relationships/image" Target="../media/image68.png" /><Relationship Id="rId5" Type="http://schemas.openxmlformats.org/officeDocument/2006/relationships/image" Target="../media/image69.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9.xml" /><Relationship Id="rId3" Type="http://schemas.openxmlformats.org/officeDocument/2006/relationships/image" Target="../media/image70.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0.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1.xml" /><Relationship Id="rId3" Type="http://schemas.openxmlformats.org/officeDocument/2006/relationships/image" Target="../media/image71.png" /><Relationship Id="rId4" Type="http://schemas.openxmlformats.org/officeDocument/2006/relationships/image" Target="../media/image72.png" /><Relationship Id="rId5" Type="http://schemas.openxmlformats.org/officeDocument/2006/relationships/image" Target="../media/image73.emf"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2.xml" /><Relationship Id="rId3" Type="http://schemas.openxmlformats.org/officeDocument/2006/relationships/image" Target="../media/image74.png" /><Relationship Id="rId4" Type="http://schemas.openxmlformats.org/officeDocument/2006/relationships/image" Target="../media/image72.png" /><Relationship Id="rId5" Type="http://schemas.openxmlformats.org/officeDocument/2006/relationships/image" Target="../media/image75.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3.xml" /><Relationship Id="rId3" Type="http://schemas.openxmlformats.org/officeDocument/2006/relationships/image" Target="../media/image75.png" /><Relationship Id="rId4" Type="http://schemas.openxmlformats.org/officeDocument/2006/relationships/image" Target="../media/image76.png" /><Relationship Id="rId5" Type="http://schemas.openxmlformats.org/officeDocument/2006/relationships/image" Target="../media/image72.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4.xml" /><Relationship Id="rId3" Type="http://schemas.openxmlformats.org/officeDocument/2006/relationships/image" Target="../media/image77.png" /><Relationship Id="rId4" Type="http://schemas.openxmlformats.org/officeDocument/2006/relationships/image" Target="../media/image72.png" /><Relationship Id="rId5" Type="http://schemas.openxmlformats.org/officeDocument/2006/relationships/image" Target="../media/image75.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6.xml" /><Relationship Id="rId3" Type="http://schemas.openxmlformats.org/officeDocument/2006/relationships/image" Target="../media/image4.emf"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5.xml" /><Relationship Id="rId3" Type="http://schemas.openxmlformats.org/officeDocument/2006/relationships/image" Target="../media/image72.png" /><Relationship Id="rId4" Type="http://schemas.openxmlformats.org/officeDocument/2006/relationships/image" Target="../media/image75.png" /><Relationship Id="rId5" Type="http://schemas.openxmlformats.org/officeDocument/2006/relationships/image" Target="../media/image63.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78.jpe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46.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79.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47.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8.xml" /><Relationship Id="rId3" Type="http://schemas.openxmlformats.org/officeDocument/2006/relationships/image" Target="../media/image80.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81.jpeg" /><Relationship Id="rId3" Type="http://schemas.openxmlformats.org/officeDocument/2006/relationships/image" Target="../media/image82.jpeg" /><Relationship Id="rId4" Type="http://schemas.openxmlformats.org/officeDocument/2006/relationships/image" Target="../media/image83.jpe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9.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50.xml" /><Relationship Id="rId3" Type="http://schemas.openxmlformats.org/officeDocument/2006/relationships/image" Target="../media/image84.png" /><Relationship Id="rId4" Type="http://schemas.openxmlformats.org/officeDocument/2006/relationships/image" Target="../media/image85.png" /><Relationship Id="rId5" Type="http://schemas.openxmlformats.org/officeDocument/2006/relationships/image" Target="../media/image86.png" /><Relationship Id="rId6" Type="http://schemas.openxmlformats.org/officeDocument/2006/relationships/image" Target="../media/image87.jpe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1.xml" /><Relationship Id="rId3" Type="http://schemas.openxmlformats.org/officeDocument/2006/relationships/image" Target="../media/image88.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emf"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89.png" /><Relationship Id="rId3" Type="http://schemas.openxmlformats.org/officeDocument/2006/relationships/image" Target="../media/image90.png" /><Relationship Id="rId4" Type="http://schemas.openxmlformats.org/officeDocument/2006/relationships/hyperlink" Target="https://nyheder.tv2.dk/udland/2019-08-08-i-en-polsk-landsby-er-der-kun-foedt-piger-de-seneste-ti-aar" TargetMode="Externa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52.xml" /><Relationship Id="rId3" Type="http://schemas.openxmlformats.org/officeDocument/2006/relationships/image" Target="../media/image86.png" /><Relationship Id="rId4" Type="http://schemas.openxmlformats.org/officeDocument/2006/relationships/image" Target="../media/image91.png" /><Relationship Id="rId5" Type="http://schemas.openxmlformats.org/officeDocument/2006/relationships/image" Target="../media/image92.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53.xml" /><Relationship Id="rId3" Type="http://schemas.openxmlformats.org/officeDocument/2006/relationships/image" Target="../media/image93.png" /><Relationship Id="rId4" Type="http://schemas.openxmlformats.org/officeDocument/2006/relationships/image" Target="../media/image86.png" /><Relationship Id="rId5" Type="http://schemas.openxmlformats.org/officeDocument/2006/relationships/image" Target="../media/image94.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54.xml" /><Relationship Id="rId3" Type="http://schemas.openxmlformats.org/officeDocument/2006/relationships/image" Target="../media/image95.png" /><Relationship Id="rId4" Type="http://schemas.openxmlformats.org/officeDocument/2006/relationships/image" Target="../media/image87.jpe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5.xml" /><Relationship Id="rId3" Type="http://schemas.openxmlformats.org/officeDocument/2006/relationships/image" Target="../media/image96.jpeg" /><Relationship Id="rId4" Type="http://schemas.openxmlformats.org/officeDocument/2006/relationships/image" Target="../media/image97.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6.xml" /><Relationship Id="rId3" Type="http://schemas.openxmlformats.org/officeDocument/2006/relationships/image" Target="../media/image98.png" /><Relationship Id="rId4" Type="http://schemas.openxmlformats.org/officeDocument/2006/relationships/image" Target="../media/image99.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0.png" /><Relationship Id="rId3" Type="http://schemas.openxmlformats.org/officeDocument/2006/relationships/image" Target="../media/image101.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2.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3.png" /><Relationship Id="rId3" Type="http://schemas.openxmlformats.org/officeDocument/2006/relationships/image" Target="../media/image104.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5.png" /><Relationship Id="rId3" Type="http://schemas.openxmlformats.org/officeDocument/2006/relationships/image" Target="../media/image106.png" /><Relationship Id="rId4" Type="http://schemas.openxmlformats.org/officeDocument/2006/relationships/image" Target="../media/image107.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 Id="rId3" Type="http://schemas.openxmlformats.org/officeDocument/2006/relationships/image" Target="../media/image7.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7.xml" /><Relationship Id="rId3" Type="http://schemas.openxmlformats.org/officeDocument/2006/relationships/image" Target="../media/image108.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9.png" /><Relationship Id="rId3" Type="http://schemas.openxmlformats.org/officeDocument/2006/relationships/image" Target="../media/image110.png" /><Relationship Id="rId4" Type="http://schemas.openxmlformats.org/officeDocument/2006/relationships/image" Target="../media/image111.png" /><Relationship Id="rId5" Type="http://schemas.openxmlformats.org/officeDocument/2006/relationships/image" Target="../media/image112.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8.xml" /><Relationship Id="rId3" Type="http://schemas.openxmlformats.org/officeDocument/2006/relationships/image" Target="../media/image113.png" /><Relationship Id="rId4" Type="http://schemas.openxmlformats.org/officeDocument/2006/relationships/image" Target="../media/image114.png" /><Relationship Id="rId5" Type="http://schemas.openxmlformats.org/officeDocument/2006/relationships/image" Target="../media/image115.png" /><Relationship Id="rId6" Type="http://schemas.openxmlformats.org/officeDocument/2006/relationships/image" Target="../media/image116.png" /><Relationship Id="rId7" Type="http://schemas.openxmlformats.org/officeDocument/2006/relationships/image" Target="../media/image117.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18.png" /><Relationship Id="rId3" Type="http://schemas.openxmlformats.org/officeDocument/2006/relationships/image" Target="../media/image119.png" /><Relationship Id="rId4" Type="http://schemas.openxmlformats.org/officeDocument/2006/relationships/image" Target="../media/image120.png" /><Relationship Id="rId5" Type="http://schemas.openxmlformats.org/officeDocument/2006/relationships/image" Target="../media/image121.png" /><Relationship Id="rId6" Type="http://schemas.openxmlformats.org/officeDocument/2006/relationships/image" Target="../media/image122.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9.xml" /><Relationship Id="rId3" Type="http://schemas.openxmlformats.org/officeDocument/2006/relationships/image" Target="../media/image123.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24.png" /><Relationship Id="rId3" Type="http://schemas.openxmlformats.org/officeDocument/2006/relationships/image" Target="../media/image125.png" /><Relationship Id="rId4" Type="http://schemas.openxmlformats.org/officeDocument/2006/relationships/image" Target="../media/image126.png" /><Relationship Id="rId5" Type="http://schemas.openxmlformats.org/officeDocument/2006/relationships/image" Target="../media/image127.png" /><Relationship Id="rId6" Type="http://schemas.openxmlformats.org/officeDocument/2006/relationships/image" Target="../media/image128.png" /><Relationship Id="rId7" Type="http://schemas.openxmlformats.org/officeDocument/2006/relationships/image" Target="../media/image129.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0.xml" /><Relationship Id="rId3" Type="http://schemas.openxmlformats.org/officeDocument/2006/relationships/image" Target="../media/image130.png" /><Relationship Id="rId4" Type="http://schemas.openxmlformats.org/officeDocument/2006/relationships/image" Target="../media/image131.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1.xml" /><Relationship Id="rId3" Type="http://schemas.openxmlformats.org/officeDocument/2006/relationships/image" Target="../media/image132.png" /><Relationship Id="rId4" Type="http://schemas.openxmlformats.org/officeDocument/2006/relationships/image" Target="../media/image133.png" /><Relationship Id="rId5" Type="http://schemas.openxmlformats.org/officeDocument/2006/relationships/image" Target="../media/image134.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2.xml" /><Relationship Id="rId3" Type="http://schemas.openxmlformats.org/officeDocument/2006/relationships/image" Target="../media/image135.png" /><Relationship Id="rId4" Type="http://schemas.openxmlformats.org/officeDocument/2006/relationships/image" Target="../media/image136.png" /><Relationship Id="rId5" Type="http://schemas.openxmlformats.org/officeDocument/2006/relationships/image" Target="../media/image137.png" /><Relationship Id="rId6" Type="http://schemas.openxmlformats.org/officeDocument/2006/relationships/image" Target="../media/image138.png" /><Relationship Id="rId7" Type="http://schemas.openxmlformats.org/officeDocument/2006/relationships/image" Target="../media/image139.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3.xml" /><Relationship Id="rId3" Type="http://schemas.openxmlformats.org/officeDocument/2006/relationships/image" Target="../media/image131.png" /><Relationship Id="rId4" Type="http://schemas.openxmlformats.org/officeDocument/2006/relationships/image" Target="../media/image140.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7.xml" /><Relationship Id="rId3" Type="http://schemas.openxmlformats.org/officeDocument/2006/relationships/hyperlink" Target="https://kursuskatalog.au.dk/da/course/114322" TargetMode="External" /><Relationship Id="rId4" Type="http://schemas.openxmlformats.org/officeDocument/2006/relationships/image" Target="../media/image8.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4.xml" /><Relationship Id="rId3" Type="http://schemas.openxmlformats.org/officeDocument/2006/relationships/image" Target="../media/image141.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42.png" /><Relationship Id="rId3" Type="http://schemas.openxmlformats.org/officeDocument/2006/relationships/image" Target="../media/image143.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44.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5.xml" /><Relationship Id="rId3" Type="http://schemas.openxmlformats.org/officeDocument/2006/relationships/image" Target="../media/image145.png" /><Relationship Id="rId4" Type="http://schemas.openxmlformats.org/officeDocument/2006/relationships/image" Target="../media/image146.png" /><Relationship Id="rId5" Type="http://schemas.openxmlformats.org/officeDocument/2006/relationships/image" Target="../media/image147.png" /><Relationship Id="rId6" Type="http://schemas.openxmlformats.org/officeDocument/2006/relationships/image" Target="../media/image148.png" /><Relationship Id="rId7" Type="http://schemas.openxmlformats.org/officeDocument/2006/relationships/image" Target="../media/image110.png" /><Relationship Id="rId8" Type="http://schemas.openxmlformats.org/officeDocument/2006/relationships/image" Target="../media/image111.png" /><Relationship Id="rId9" Type="http://schemas.openxmlformats.org/officeDocument/2006/relationships/image" Target="../media/image112.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6.xml" /><Relationship Id="rId3" Type="http://schemas.openxmlformats.org/officeDocument/2006/relationships/image" Target="../media/image149.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46.xml" /><Relationship Id="rId10" Type="http://schemas.openxmlformats.org/officeDocument/2006/relationships/image" Target="../media/image157.png" /><Relationship Id="rId2" Type="http://schemas.openxmlformats.org/officeDocument/2006/relationships/notesSlide" Target="../notesSlides/notesSlide67.xml" /><Relationship Id="rId3" Type="http://schemas.openxmlformats.org/officeDocument/2006/relationships/image" Target="../media/image150.png" /><Relationship Id="rId4" Type="http://schemas.openxmlformats.org/officeDocument/2006/relationships/image" Target="../media/image151.png" /><Relationship Id="rId5" Type="http://schemas.openxmlformats.org/officeDocument/2006/relationships/image" Target="../media/image152.png" /><Relationship Id="rId6" Type="http://schemas.openxmlformats.org/officeDocument/2006/relationships/image" Target="../media/image153.png" /><Relationship Id="rId7" Type="http://schemas.openxmlformats.org/officeDocument/2006/relationships/image" Target="../media/image154.png" /><Relationship Id="rId8" Type="http://schemas.openxmlformats.org/officeDocument/2006/relationships/image" Target="../media/image155.png" /><Relationship Id="rId9" Type="http://schemas.openxmlformats.org/officeDocument/2006/relationships/image" Target="../media/image156.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8.xml" /><Relationship Id="rId3" Type="http://schemas.openxmlformats.org/officeDocument/2006/relationships/image" Target="../media/image158.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9.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0.xml" /><Relationship Id="rId3" Type="http://schemas.openxmlformats.org/officeDocument/2006/relationships/image" Target="../media/image159.png" /><Relationship Id="rId4" Type="http://schemas.openxmlformats.org/officeDocument/2006/relationships/image" Target="../media/image151.png" /><Relationship Id="rId5" Type="http://schemas.openxmlformats.org/officeDocument/2006/relationships/image" Target="../media/image152.png" /><Relationship Id="rId6" Type="http://schemas.openxmlformats.org/officeDocument/2006/relationships/image" Target="../media/image153.png" /><Relationship Id="rId7" Type="http://schemas.openxmlformats.org/officeDocument/2006/relationships/image" Target="../media/image154.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1.xml" /><Relationship Id="rId3" Type="http://schemas.openxmlformats.org/officeDocument/2006/relationships/image" Target="../media/image160.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a:t>Sandsynlighedsteori og statistik</a:t>
            </a:r>
            <a:br>
              <a:rPr lang="da-DK" sz="3600"/>
            </a:br>
            <a:r>
              <a:rPr lang="da-DK" sz="2800"/>
              <a:t> </a:t>
            </a:r>
            <a:r>
              <a:rPr lang="da-DK" sz="3600"/>
              <a:t> </a:t>
            </a:r>
            <a:br>
              <a:rPr lang="da-DK" sz="3600"/>
            </a:br>
            <a:r>
              <a:rPr lang="da-DK">
                <a:solidFill>
                  <a:schemeClr val="tx1"/>
                </a:solidFill>
              </a:rPr>
              <a:t>1. Introduktion</a:t>
            </a:r>
            <a:br>
              <a:rPr lang="da-DK"/>
            </a:br>
            <a:r>
              <a:rPr lang="da-DK" sz="1000"/>
              <a:t> </a:t>
            </a:r>
            <a:br>
              <a:rPr lang="da-DK"/>
            </a:br>
            <a:r>
              <a:rPr lang="da-DK" sz="2400"/>
              <a:t> </a:t>
            </a:r>
            <a:br>
              <a:rPr lang="da-DK"/>
            </a:b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a:t>Allan Leck Jensen</a:t>
            </a:r>
          </a:p>
          <a:p>
            <a:r>
              <a:rPr lang="da-DK"/>
              <a:t>alj@ece.au.dk</a:t>
            </a:r>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1</a:t>
            </a:fld>
            <a:endParaRPr lang="da-DK"/>
          </a:p>
        </p:txBody>
      </p:sp>
    </p:spTree>
    <p:extLst>
      <p:ext uri="{BB962C8B-B14F-4D97-AF65-F5344CB8AC3E}">
        <p14:creationId xmlns:p14="http://schemas.microsoft.com/office/powerpoint/2010/main" val="2015139896"/>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Værktøjer</a:t>
            </a:r>
          </a:p>
        </p:txBody>
      </p:sp>
      <p:sp>
        <p:nvSpPr>
          <p:cNvPr id="3" name="Content Placeholder 2"/>
          <p:cNvSpPr>
            <a:spLocks noGrp="1"/>
          </p:cNvSpPr>
          <p:nvPr>
            <p:ph idx="1"/>
          </p:nvPr>
        </p:nvSpPr>
        <p:spPr/>
        <p:txBody>
          <a:bodyPr>
            <a:normAutofit/>
          </a:bodyPr>
          <a:lstStyle/>
          <a:p>
            <a:r>
              <a:rPr lang="da-DK"/>
              <a:t>Der er ingen krav til, hvilket statistikværktøj, I vil bruge</a:t>
            </a:r>
          </a:p>
          <a:p>
            <a:r>
              <a:rPr lang="da-DK"/>
              <a:t>Jeg er vant til at bruge MATLAB, men det må vi ikke pga. licens</a:t>
            </a:r>
          </a:p>
          <a:p>
            <a:r>
              <a:rPr lang="da-DK"/>
              <a:t>Excel og WordMat har statistik-funktionalitet, men er ikke tilstrækkelig</a:t>
            </a:r>
          </a:p>
          <a:p>
            <a:r>
              <a:rPr lang="da-DK"/>
              <a:t>Jeg har overvejet R og Python som alternativer. Jeg har valgt R, bl.a. fordi bogen bruger R til kodeeksempler</a:t>
            </a:r>
          </a:p>
          <a:p>
            <a:r>
              <a:rPr lang="da-DK" i="1"/>
              <a:t>Jeg vil stærkt anbefale, at I også bruger R, så vi kan udveksle kode og erfaring. Der vil være løsningsforslag til opgaver i R</a:t>
            </a:r>
          </a:p>
          <a:p>
            <a:r>
              <a:rPr lang="da-DK"/>
              <a:t>Jeg kan desuden anbefale at bruge RStudio som R editor </a:t>
            </a:r>
            <a:br>
              <a:rPr lang="da-DK"/>
            </a:br>
            <a:r>
              <a:rPr lang="da-DK"/>
              <a:t>(både R og RStudio kan installeres i gratis versioner)</a:t>
            </a:r>
          </a:p>
          <a:p>
            <a:r>
              <a:rPr lang="da-DK"/>
              <a:t>I kan bruge andet statistisk software, f.eks. Python, Mathcad, Maple, osv., hvis I vil. Men jeg kan ikke hjælpe!</a:t>
            </a:r>
            <a:br>
              <a:rPr lang="da-DK"/>
            </a:br>
            <a:endParaRPr lang="da-DK"/>
          </a:p>
          <a:p>
            <a:r>
              <a:rPr lang="da-DK"/>
              <a:t>Desuden bruger vi </a:t>
            </a:r>
            <a:r>
              <a:rPr lang="da-DK" b="1" i="1" err="1"/>
              <a:t>Brightspace</a:t>
            </a:r>
            <a:r>
              <a:rPr lang="da-DK"/>
              <a:t> som kursusværktøj. </a:t>
            </a:r>
          </a:p>
          <a:p>
            <a:endParaRPr lang="da-DK"/>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10</a:t>
            </a:fld>
            <a:endParaRPr lang="da-DK"/>
          </a:p>
        </p:txBody>
      </p:sp>
    </p:spTree>
    <p:extLst>
      <p:ext uri="{BB962C8B-B14F-4D97-AF65-F5344CB8AC3E}">
        <p14:creationId xmlns:p14="http://schemas.microsoft.com/office/powerpoint/2010/main" val="3511944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7 basale regler for sandsynlighed</a:t>
            </a:r>
            <a:endParaRPr lang="en-GB"/>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startAt="6"/>
                </a:pPr>
                <a:r>
                  <a:rPr lang="da-DK" sz="2000" b="1" smtClean="0"/>
                  <a:t>Loven om den totale sandsynlighed</a:t>
                </a:r>
                <a:br>
                  <a:rPr lang="da-DK" sz="2000"/>
                </a:br>
                <a:r>
                  <a:rPr lang="da-DK" sz="2000"/>
                  <a:t>Del </a:t>
                </a:r>
                <a:r>
                  <a:rPr lang="da-DK" sz="2000" i="1"/>
                  <a:t>B</a:t>
                </a:r>
                <a:r>
                  <a:rPr lang="da-DK" sz="2000"/>
                  <a:t> op i den del, der er fælles med </a:t>
                </a:r>
                <a:r>
                  <a:rPr lang="da-DK" sz="2000" i="1"/>
                  <a:t>A</a:t>
                </a:r>
                <a:r>
                  <a:rPr lang="da-DK" sz="2000"/>
                  <a:t> og den del, der ikke er. </a:t>
                </a:r>
                <a:br>
                  <a:rPr lang="da-DK" sz="2000"/>
                </a:br>
                <a:r>
                  <a:rPr lang="da-DK" sz="2000"/>
                  <a:t>Benyt </a:t>
                </a:r>
                <a:r>
                  <a:rPr lang="da-DK" sz="2000" smtClean="0"/>
                  <a:t>først den additive lov (regel 4), så </a:t>
                </a:r>
                <a:r>
                  <a:rPr lang="da-DK" sz="2000"/>
                  <a:t>den </a:t>
                </a:r>
                <a:r>
                  <a:rPr lang="da-DK" sz="2000" smtClean="0"/>
                  <a:t>multiplikative </a:t>
                </a:r>
                <a:r>
                  <a:rPr lang="da-DK" sz="2000"/>
                  <a:t>lov </a:t>
                </a:r>
                <a:r>
                  <a:rPr lang="da-DK" sz="2000" smtClean="0"/>
                  <a:t>(regel 5):</a:t>
                </a:r>
                <a:br>
                  <a:rPr lang="da-DK" sz="2000"/>
                </a:br>
                <a:r>
                  <a:rPr lang="da-DK" sz="1400"/>
                  <a:t>  </a:t>
                </a:r>
                <a:br>
                  <a:rPr lang="da-DK" sz="2000"/>
                </a:br>
                <a14:m>
                  <m:oMathPara>
                    <m:oMathParaPr>
                      <m:jc/>
                    </m:oMathParaPr>
                    <m:oMath>
                      <m:r>
                        <a:rPr lang="da-DK" sz="2000" i="1">
                          <a:latin typeface="Cambria Math"/>
                        </a:rPr>
                        <m:t>𝐵</m:t>
                      </m:r>
                      <m:r>
                        <a:rPr lang="da-DK" sz="2000" i="1">
                          <a:latin typeface="Cambria Math"/>
                        </a:rPr>
                        <m:t>=</m:t>
                      </m:r>
                      <m:r>
                        <a:rPr lang="en-US" sz="2000" i="1" smtClean="0">
                          <a:latin typeface="Cambria Math" panose="02040503050406030204" pitchFamily="18" charset="0"/>
                        </a:rPr>
                        <m:t>𝐵</m:t>
                      </m:r>
                      <m:r>
                        <a:rPr lang="en-US" sz="2000" i="1" smtClean="0">
                          <a:latin typeface="Cambria Math" panose="02040503050406030204" pitchFamily="18" charset="0"/>
                          <a:ea typeface="Cambria Math" panose="02040503050406030204" pitchFamily="18" charset="0"/>
                        </a:rPr>
                        <m:t>∩</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e>
                      </m:d>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r>
                        <a:rPr lang="en-US" sz="2000" b="0" i="1" smtClean="0">
                          <a:latin typeface="Cambria Math" panose="02040503050406030204" pitchFamily="18" charset="0"/>
                        </a:rPr>
                        <m:t>)</m:t>
                      </m:r>
                      <m:r>
                        <a:rPr lang="da-DK" sz="2000" i="1">
                          <a:latin typeface="Cambria Math"/>
                          <a:ea typeface="Cambria Math"/>
                        </a:rPr>
                        <m:t>  </m:t>
                      </m:r>
                      <m:groupChr>
                        <m:groupChrPr>
                          <m:chr m:val="⇒"/>
                          <m:pos m:val="top"/>
                          <m:vertJc m:val="bot"/>
                          <m:ctrlPr>
                            <a:rPr lang="da-DK" sz="2000" i="1">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r>
                  <a:rPr lang="da-DK" sz="2000"/>
                  <a:t> </a:t>
                </a:r>
                <a:br>
                  <a:rPr lang="da-DK" sz="2000" smtClean="0"/>
                </a:b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𝐵</m:t>
                          </m:r>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r>
                        <a:rPr lang="en-US" sz="2000" i="1">
                          <a:latin typeface="Cambria Math" panose="02040503050406030204" pitchFamily="18" charset="0"/>
                        </a:rPr>
                        <m:t>)</m:t>
                      </m:r>
                      <m:r>
                        <a:rPr lang="en-US" sz="2000" b="0" i="1" smtClean="0">
                          <a:latin typeface="Cambria Math" panose="02040503050406030204" pitchFamily="18" charset="0"/>
                        </a:rPr>
                        <m:t>)</m:t>
                      </m:r>
                      <m:r>
                        <a:rPr lang="da-DK" sz="2000" i="1">
                          <a:latin typeface="Cambria Math"/>
                          <a:ea typeface="Cambria Math"/>
                        </a:rPr>
                        <m:t>  </m:t>
                      </m:r>
                      <m:groupChr>
                        <m:groupChrPr>
                          <m:chr m:val="⇒"/>
                          <m:pos m:val="top"/>
                          <m:vertJc m:val="bot"/>
                          <m:ctrlPr>
                            <a:rPr lang="da-DK" sz="2000" i="1">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r>
                  <a:rPr lang="da-DK" sz="2000" smtClean="0"/>
                  <a:t> </a:t>
                </a:r>
                <a:br>
                  <a:rPr lang="da-DK" sz="200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ea typeface="Cambria Math"/>
                            </a:rPr>
                            <m:t>∩</m:t>
                          </m:r>
                          <m:r>
                            <a:rPr lang="da-DK" sz="2000" i="1">
                              <a:latin typeface="Cambria Math"/>
                              <a:ea typeface="Cambria Math"/>
                            </a:rPr>
                            <m:t>𝐴</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𝐵</m:t>
                          </m:r>
                          <m:r>
                            <a:rPr lang="da-DK" sz="2000" i="1">
                              <a:latin typeface="Cambria Math"/>
                              <a:ea typeface="Cambria Math"/>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e>
                      </m:d>
                      <m:r>
                        <a:rPr lang="da-DK" sz="2000" i="1">
                          <a:latin typeface="Cambria Math"/>
                          <a:ea typeface="Cambria Math"/>
                        </a:rPr>
                        <m:t>  </m:t>
                      </m:r>
                      <m:groupChr>
                        <m:groupChrPr>
                          <m:chr m:val="⇒"/>
                          <m:pos m:val="top"/>
                          <m:vertJc m:val="bot"/>
                          <m:ctrlPr>
                            <a:rPr lang="da-DK" sz="2000" i="1">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r>
                        <m:rPr>
                          <m:sty m:val="p"/>
                        </m:rPr>
                        <a:rPr lang="da-DK" sz="2000"/>
                        <m:t> </m:t>
                      </m:r>
                    </m:oMath>
                  </m:oMathPara>
                </a14:m>
                <a:r>
                  <a:rPr lang="da-DK" sz="2000" smtClean="0"/>
                  <a:t> </a:t>
                </a:r>
                <a:br>
                  <a:rPr lang="da-DK" sz="200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 </m:t>
                          </m:r>
                          <m:r>
                            <a:rPr lang="da-DK" sz="2000" i="1">
                              <a:latin typeface="Cambria Math"/>
                              <a:ea typeface="Cambria Math"/>
                            </a:rPr>
                            <m:t>𝐴</m:t>
                          </m:r>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i="1">
                          <a:latin typeface="Cambria Math"/>
                          <a:ea typeface="Cambria Math"/>
                        </a:rPr>
                        <m:t>𝐴</m:t>
                      </m:r>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𝐵</m:t>
                          </m:r>
                          <m:r>
                            <a:rPr lang="da-DK" sz="2000" i="1">
                              <a:latin typeface="Cambria Math"/>
                              <a:ea typeface="Cambria Math"/>
                            </a:rPr>
                            <m:t> | </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r>
                        <a:rPr lang="da-DK" sz="2000" i="1">
                          <a:latin typeface="Cambria Math"/>
                          <a:ea typeface="Cambria Math"/>
                        </a:rPr>
                        <m:t>)</m:t>
                      </m:r>
                    </m:oMath>
                  </m:oMathPara>
                </a14:m>
                <a:r>
                  <a:rPr lang="da-DK" sz="2000" smtClean="0"/>
                  <a:t> </a:t>
                </a:r>
                <a:br>
                  <a:rPr lang="da-DK" sz="2000"/>
                </a:br>
                <a:r>
                  <a:rPr lang="da-DK" sz="1100"/>
                  <a:t> </a:t>
                </a:r>
                <a:endParaRPr lang="da-DK" sz="2000"/>
              </a:p>
              <a:p>
                <a:pPr marL="444500" indent="0">
                  <a:buNone/>
                </a:pPr>
                <a:r>
                  <a:rPr lang="da-DK" sz="2000"/>
                  <a:t>F.eks.: </a:t>
                </a:r>
                <a:br>
                  <a:rPr lang="da-DK" sz="2000" i="1">
                    <a:latin typeface="Cambria Math"/>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e>
                      </m:d>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r>
                            <m:rPr>
                              <m:sty m:val="p"/>
                            </m:rPr>
                            <a:rPr lang="da-DK" sz="2000">
                              <a:latin typeface="Cambria Math"/>
                            </a:rPr>
                            <m:t> | </m:t>
                          </m:r>
                          <m:r>
                            <m:rPr>
                              <m:sty m:val="p"/>
                            </m:rPr>
                            <a:rPr lang="da-DK" sz="2000">
                              <a:latin typeface="Cambria Math"/>
                            </a:rPr>
                            <m:t>Maskin</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Maskin</m:t>
                          </m:r>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m:rPr>
                          <m:sty m:val="p"/>
                        </m:rPr>
                        <a:rPr lang="da-DK" sz="2000">
                          <a:latin typeface="Cambria Math"/>
                          <a:ea typeface="Cambria Math"/>
                        </a:rPr>
                        <m:t>Mand</m:t>
                      </m:r>
                      <m:r>
                        <m:rPr>
                          <m:sty m:val="p"/>
                        </m:rPr>
                        <a:rPr lang="da-DK" sz="2000">
                          <a:latin typeface="Cambria Math"/>
                          <a:ea typeface="Cambria Math"/>
                        </a:rPr>
                        <m:t> | </m:t>
                      </m:r>
                      <m:r>
                        <m:rPr>
                          <m:sty m:val="p"/>
                        </m:rPr>
                        <a:rPr lang="da-DK" sz="2000">
                          <a:latin typeface="Cambria Math"/>
                          <a:ea typeface="Cambria Math"/>
                        </a:rPr>
                        <m:t>Kemi</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m:rPr>
                          <m:sty m:val="p"/>
                        </m:rPr>
                        <a:rPr lang="da-DK" sz="2000">
                          <a:latin typeface="Cambria Math"/>
                          <a:ea typeface="Cambria Math"/>
                        </a:rPr>
                        <m:t>Kemi</m:t>
                      </m:r>
                      <m:r>
                        <a:rPr lang="da-DK" sz="2000" i="1">
                          <a:latin typeface="Cambria Math"/>
                          <a:ea typeface="Cambria Math"/>
                        </a:rPr>
                        <m:t>)</m:t>
                      </m:r>
                    </m:oMath>
                  </m:oMathPara>
                </a14:m>
                <a:br>
                  <a:rPr lang="da-DK" sz="2000"/>
                </a:br>
                <a:endParaRPr lang="da-DK" sz="2000"/>
              </a:p>
              <a:p>
                <a:pPr marL="444500" indent="0">
                  <a:buNone/>
                </a:pPr>
                <a:r>
                  <a:rPr lang="da-DK" sz="2000"/>
                  <a:t>Generelt: Ikke kun maskin- og kemiingeniører, men mange typer ingeniør. Så er </a:t>
                </a:r>
                <a14:m>
                  <m:oMathPara>
                    <m:oMathParaPr>
                      <m:jc/>
                    </m:oMathParaPr>
                    <m:oMath>
                      <m:r>
                        <a:rPr lang="da-DK" sz="2000" i="1" smtClean="0">
                          <a:latin typeface="Cambria Math" panose="02040503050406030204" pitchFamily="18" charset="0"/>
                        </a:rPr>
                        <m:t>𝐴</m:t>
                      </m:r>
                    </m:oMath>
                  </m:oMathPara>
                </a14:m>
                <a:r>
                  <a:rPr lang="da-DK" sz="2000"/>
                  <a:t> opdelt i </a:t>
                </a:r>
                <a14:m>
                  <m:oMathPara>
                    <m:oMathParaPr>
                      <m:jc/>
                    </m:oMathParaPr>
                    <m:oMath>
                      <m:r>
                        <a:rPr lang="da-DK" sz="2000" i="1" smtClean="0">
                          <a:latin typeface="Cambria Math" panose="02040503050406030204" pitchFamily="18" charset="0"/>
                        </a:rPr>
                        <m:t>𝑛</m:t>
                      </m:r>
                    </m:oMath>
                  </m:oMathPara>
                </a14:m>
                <a:r>
                  <a:rPr lang="da-DK" sz="2000"/>
                  <a:t> gensidigt udelukkende hændelser </a:t>
                </a:r>
                <a14:m>
                  <m:oMathPara>
                    <m:oMathParaPr>
                      <m:jc/>
                    </m:oMathParaPr>
                    <m:oMath>
                      <m:r>
                        <a:rPr lang="da-DK" sz="2000" i="1">
                          <a:latin typeface="Cambria Math"/>
                        </a:rPr>
                        <m:t>𝐴</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𝐴</m:t>
                          </m:r>
                        </m:e>
                        <m:sub>
                          <m:r>
                            <a:rPr lang="da-DK" sz="2000" i="1">
                              <a:latin typeface="Cambria Math"/>
                            </a:rPr>
                            <m:t>1</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2</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𝑛</m:t>
                          </m:r>
                        </m:sub>
                      </m:sSub>
                    </m:oMath>
                  </m:oMathPara>
                </a14:m>
                <a:r>
                  <a:rPr lang="da-DK" sz="2000"/>
                  <a:t> </a:t>
                </a:r>
                <a:br>
                  <a:rPr lang="da-DK" sz="2000"/>
                </a:br>
                <a:r>
                  <a:rPr lang="da-DK" sz="2000"/>
                  <a:t> </a:t>
                </a:r>
                <a:br>
                  <a:rPr lang="da-DK" sz="200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 </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d>
                          <m:sSub>
                            <m:sSubPr>
                              <m:ctrlPr>
                                <a:rPr lang="da-DK" sz="2000" i="1">
                                  <a:latin typeface="Cambria Math" panose="02040503050406030204" pitchFamily="18" charset="0"/>
                                </a:rPr>
                              </m:ctrlPr>
                            </m:sSubPr>
                            <m:e>
                              <m:r>
                                <a:rPr lang="da-DK" sz="2000" i="1">
                                  <a:latin typeface="Cambria Math"/>
                                </a:rPr>
                                <m:t> </m:t>
                              </m:r>
                              <m:r>
                                <a:rPr lang="da-DK" sz="2000" i="1">
                                  <a:latin typeface="Cambria Math"/>
                                </a:rPr>
                                <m:t>𝐴</m:t>
                              </m:r>
                            </m:e>
                            <m:sub>
                              <m:r>
                                <a:rPr lang="da-DK" sz="2000" i="1">
                                  <a:latin typeface="Cambria Math"/>
                                </a:rPr>
                                <m:t>𝑖</m:t>
                              </m:r>
                            </m:sub>
                          </m:sSub>
                          <m:r>
                            <a:rPr lang="da-DK" sz="2000" i="1">
                              <a:latin typeface="Cambria Math"/>
                            </a:rPr>
                            <m:t>)</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𝑖</m:t>
                              </m:r>
                            </m:sub>
                          </m:sSub>
                          <m:r>
                            <a:rPr lang="da-DK" sz="2000" i="1">
                              <a:latin typeface="Cambria Math"/>
                              <a:ea typeface="Cambria Math"/>
                            </a:rPr>
                            <m:t>)</m:t>
                          </m:r>
                        </m:e>
                      </m:nary>
                    </m:oMath>
                  </m:oMathPara>
                </a14:m>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96" t="-780" r="-14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100</a:t>
            </a:fld>
            <a:endParaRPr lang="da-DK"/>
          </a:p>
        </p:txBody>
      </p:sp>
      <p:grpSp>
        <p:nvGrpSpPr>
          <p:cNvPr id="5" name="Group 4"/>
          <p:cNvGrpSpPr/>
          <p:nvPr/>
        </p:nvGrpSpPr>
        <p:grpSpPr>
          <a:xfrm>
            <a:off x="5796136" y="2091758"/>
            <a:ext cx="3103644" cy="1985314"/>
            <a:chOff x="5796136" y="1775673"/>
            <a:chExt cx="3103644" cy="1985314"/>
          </a:xfrm>
        </p:grpSpPr>
        <p:grpSp>
          <p:nvGrpSpPr>
            <p:cNvPr id="6" name="Group 5"/>
            <p:cNvGrpSpPr/>
            <p:nvPr/>
          </p:nvGrpSpPr>
          <p:grpSpPr>
            <a:xfrm>
              <a:off x="5796136" y="2114227"/>
              <a:ext cx="3099783" cy="1646760"/>
              <a:chOff x="5100674" y="2772456"/>
              <a:chExt cx="3795245" cy="2016224"/>
            </a:xfrm>
          </p:grpSpPr>
          <p:sp>
            <p:nvSpPr>
              <p:cNvPr id="13" name="Rectangle 12"/>
              <p:cNvSpPr/>
              <p:nvPr/>
            </p:nvSpPr>
            <p:spPr>
              <a:xfrm>
                <a:off x="5100674" y="2772456"/>
                <a:ext cx="3795245" cy="201622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Oval 13"/>
              <p:cNvSpPr/>
              <p:nvPr/>
            </p:nvSpPr>
            <p:spPr>
              <a:xfrm>
                <a:off x="5575079" y="3001015"/>
                <a:ext cx="1789084" cy="1491161"/>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5" name="Oval 14"/>
              <p:cNvSpPr/>
              <p:nvPr/>
            </p:nvSpPr>
            <p:spPr>
              <a:xfrm>
                <a:off x="6395226" y="3001015"/>
                <a:ext cx="1789084" cy="1491161"/>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7" name="Rectangle 6"/>
                <p:cNvSpPr/>
                <p:nvPr/>
              </p:nvSpPr>
              <p:spPr>
                <a:xfrm>
                  <a:off x="6840976" y="2725194"/>
                  <a:ext cx="733791" cy="338554"/>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i="1">
                            <a:latin typeface="Cambria Math"/>
                          </a:rPr>
                          <m:t>𝐵</m:t>
                        </m:r>
                        <m:r>
                          <a:rPr lang="da-DK" sz="1600" i="1">
                            <a:latin typeface="Cambria Math"/>
                            <a:ea typeface="Cambria Math"/>
                          </a:rPr>
                          <m:t>∩</m:t>
                        </m:r>
                        <m:r>
                          <a:rPr lang="da-DK" sz="1600" i="1">
                            <a:latin typeface="Cambria Math"/>
                            <a:ea typeface="Cambria Math"/>
                          </a:rPr>
                          <m:t>𝐴</m:t>
                        </m:r>
                      </m:oMath>
                    </m:oMathPara>
                  </a14:m>
                  <a:endParaRPr lang="en-GB" sz="1600"/>
                </a:p>
              </p:txBody>
            </p:sp>
          </mc:Choice>
          <mc:Fallback>
            <p:sp>
              <p:nvSpPr>
                <p:cNvPr id="7" name="Rectangle 6"/>
                <p:cNvSpPr>
                  <a:spLocks noRot="1" noChangeAspect="1" noMove="1" noResize="1" noEditPoints="1" noAdjustHandles="1" noChangeArrowheads="1" noChangeShapeType="1" noTextEdit="1"/>
                </p:cNvSpPr>
                <p:nvPr/>
              </p:nvSpPr>
              <p:spPr>
                <a:xfrm>
                  <a:off x="6840976" y="2725194"/>
                  <a:ext cx="733791" cy="338554"/>
                </a:xfrm>
                <a:prstGeom prst="rect">
                  <a:avLst/>
                </a:prstGeom>
                <a:blipFill rotWithShape="1">
                  <a:blip r:embed="rId3"/>
                  <a:stretch>
                    <a:fillRect/>
                  </a:stretch>
                </a:blipFill>
              </p:spPr>
              <p:txBody>
                <a:bodyPr/>
                <a:lstStyle/>
                <a:p>
                  <a:r>
                    <a:rPr lang="en-GB">
                      <a:noFill/>
                    </a:rPr>
                    <a:t> </a:t>
                  </a:r>
                </a:p>
              </p:txBody>
            </p:sp>
          </mc:Fallback>
        </mc:AlternateContent>
        <mc:AlternateContent>
          <mc:Choice Requires="a14">
            <p:sp>
              <p:nvSpPr>
                <p:cNvPr id="8" name="Rectangle 7"/>
                <p:cNvSpPr/>
                <p:nvPr/>
              </p:nvSpPr>
              <p:spPr>
                <a:xfrm>
                  <a:off x="7589950" y="2764516"/>
                  <a:ext cx="733791" cy="3391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i="1" smtClean="0">
                            <a:latin typeface="Cambria Math"/>
                          </a:rPr>
                          <m:t>𝐵</m:t>
                        </m:r>
                        <m:r>
                          <a:rPr lang="da-DK" sz="1600" i="1">
                            <a:latin typeface="Cambria Math"/>
                            <a:ea typeface="Cambria Math"/>
                          </a:rPr>
                          <m:t>∩</m:t>
                        </m:r>
                        <m:acc>
                          <m:accPr>
                            <m:chr m:val="̅"/>
                            <m:ctrlPr>
                              <a:rPr lang="en-GB" sz="1600" i="1">
                                <a:latin typeface="Cambria Math" panose="02040503050406030204" pitchFamily="18" charset="0"/>
                              </a:rPr>
                            </m:ctrlPr>
                          </m:accPr>
                          <m:e>
                            <m:r>
                              <a:rPr lang="en-US" sz="1600" i="1">
                                <a:latin typeface="Cambria Math" panose="02040503050406030204" pitchFamily="18" charset="0"/>
                              </a:rPr>
                              <m:t>𝐴</m:t>
                            </m:r>
                          </m:e>
                        </m:acc>
                      </m:oMath>
                    </m:oMathPara>
                  </a14:m>
                  <a:endParaRPr lang="en-GB" sz="1600"/>
                </a:p>
              </p:txBody>
            </p:sp>
          </mc:Choice>
          <mc:Fallback>
            <p:sp>
              <p:nvSpPr>
                <p:cNvPr id="8" name="Rectangle 7"/>
                <p:cNvSpPr>
                  <a:spLocks noRot="1" noChangeAspect="1" noMove="1" noResize="1" noEditPoints="1" noAdjustHandles="1" noChangeArrowheads="1" noChangeShapeType="1" noTextEdit="1"/>
                </p:cNvSpPr>
                <p:nvPr/>
              </p:nvSpPr>
              <p:spPr>
                <a:xfrm>
                  <a:off x="7589950" y="2764516"/>
                  <a:ext cx="733791" cy="339132"/>
                </a:xfrm>
                <a:prstGeom prst="rect">
                  <a:avLst/>
                </a:prstGeom>
                <a:blipFill>
                  <a:blip r:embed="rId4"/>
                  <a:stretch>
                    <a:fillRect r="-28333"/>
                  </a:stretch>
                </a:blipFill>
              </p:spPr>
              <p:txBody>
                <a:bodyPr/>
                <a:lstStyle/>
                <a:p>
                  <a:r>
                    <a:rPr lang="en-GB">
                      <a:noFill/>
                    </a:rPr>
                    <a:t> </a:t>
                  </a:r>
                </a:p>
              </p:txBody>
            </p:sp>
          </mc:Fallback>
        </mc:AlternateContent>
        <mc:AlternateContent>
          <mc:Choice Requires="a14">
            <p:sp>
              <p:nvSpPr>
                <p:cNvPr id="9" name="Rectangle 8"/>
                <p:cNvSpPr/>
                <p:nvPr/>
              </p:nvSpPr>
              <p:spPr>
                <a:xfrm>
                  <a:off x="8129049" y="2299290"/>
                  <a:ext cx="371320" cy="338554"/>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i="1">
                            <a:latin typeface="Cambria Math"/>
                          </a:rPr>
                          <m:t>𝐵</m:t>
                        </m:r>
                      </m:oMath>
                    </m:oMathPara>
                  </a14:m>
                  <a:endParaRPr lang="en-GB" sz="1600"/>
                </a:p>
              </p:txBody>
            </p:sp>
          </mc:Choice>
          <mc:Fallback>
            <p:sp>
              <p:nvSpPr>
                <p:cNvPr id="16" name="Rectangle 15"/>
                <p:cNvSpPr>
                  <a:spLocks noRot="1" noChangeAspect="1" noMove="1" noResize="1" noEditPoints="1" noAdjustHandles="1" noChangeArrowheads="1" noChangeShapeType="1" noTextEdit="1"/>
                </p:cNvSpPr>
                <p:nvPr/>
              </p:nvSpPr>
              <p:spPr>
                <a:xfrm>
                  <a:off x="8129049" y="2299290"/>
                  <a:ext cx="371320" cy="338554"/>
                </a:xfrm>
                <a:prstGeom prst="rect">
                  <a:avLst/>
                </a:prstGeom>
                <a:blipFill rotWithShape="1">
                  <a:blip r:embed="rId5"/>
                  <a:stretch>
                    <a:fillRect/>
                  </a:stretch>
                </a:blipFill>
              </p:spPr>
              <p:txBody>
                <a:bodyPr/>
                <a:lstStyle/>
                <a:p>
                  <a:r>
                    <a:rPr lang="en-GB">
                      <a:noFill/>
                    </a:rPr>
                    <a:t> </a:t>
                  </a:r>
                </a:p>
              </p:txBody>
            </p:sp>
          </mc:Fallback>
        </mc:AlternateContent>
        <mc:AlternateContent>
          <mc:Choice Requires="a14">
            <p:sp>
              <p:nvSpPr>
                <p:cNvPr id="10" name="Rectangle 9"/>
                <p:cNvSpPr/>
                <p:nvPr/>
              </p:nvSpPr>
              <p:spPr>
                <a:xfrm>
                  <a:off x="6014718" y="2301649"/>
                  <a:ext cx="362984" cy="338554"/>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b="0" i="1" smtClean="0">
                            <a:latin typeface="Cambria Math"/>
                          </a:rPr>
                          <m:t>𝐴</m:t>
                        </m:r>
                      </m:oMath>
                    </m:oMathPara>
                  </a14:m>
                  <a:endParaRPr lang="en-GB" sz="1600"/>
                </a:p>
              </p:txBody>
            </p:sp>
          </mc:Choice>
          <mc:Fallback>
            <p:sp>
              <p:nvSpPr>
                <p:cNvPr id="17" name="Rectangle 16"/>
                <p:cNvSpPr>
                  <a:spLocks noRot="1" noChangeAspect="1" noMove="1" noResize="1" noEditPoints="1" noAdjustHandles="1" noChangeArrowheads="1" noChangeShapeType="1" noTextEdit="1"/>
                </p:cNvSpPr>
                <p:nvPr/>
              </p:nvSpPr>
              <p:spPr>
                <a:xfrm>
                  <a:off x="6014718" y="2301649"/>
                  <a:ext cx="362984" cy="338554"/>
                </a:xfrm>
                <a:prstGeom prst="rect">
                  <a:avLst/>
                </a:prstGeom>
                <a:blipFill rotWithShape="1">
                  <a:blip r:embed="rId6"/>
                  <a:stretch>
                    <a:fillRect/>
                  </a:stretch>
                </a:blipFill>
              </p:spPr>
              <p:txBody>
                <a:bodyPr/>
                <a:lstStyle/>
                <a:p>
                  <a:r>
                    <a:rPr lang="en-GB">
                      <a:noFill/>
                    </a:rPr>
                    <a:t> </a:t>
                  </a:r>
                </a:p>
              </p:txBody>
            </p:sp>
          </mc:Fallback>
        </mc:AlternateContent>
        <mc:AlternateContent>
          <mc:Choice Requires="a14">
            <p:sp>
              <p:nvSpPr>
                <p:cNvPr id="11" name="Rectangle 10"/>
                <p:cNvSpPr/>
                <p:nvPr/>
              </p:nvSpPr>
              <p:spPr>
                <a:xfrm>
                  <a:off x="8318273" y="3259723"/>
                  <a:ext cx="362984" cy="3391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en-GB" sz="1600" i="1" smtClean="0">
                                <a:latin typeface="Cambria Math" panose="02040503050406030204" pitchFamily="18" charset="0"/>
                              </a:rPr>
                            </m:ctrlPr>
                          </m:accPr>
                          <m:e>
                            <m:r>
                              <a:rPr lang="en-US" sz="1600" b="0" i="1" smtClean="0">
                                <a:latin typeface="Cambria Math" panose="02040503050406030204" pitchFamily="18" charset="0"/>
                              </a:rPr>
                              <m:t>𝐴</m:t>
                            </m:r>
                          </m:e>
                        </m:acc>
                      </m:oMath>
                    </m:oMathPara>
                  </a14:m>
                  <a:endParaRPr lang="en-GB" sz="1600"/>
                </a:p>
              </p:txBody>
            </p:sp>
          </mc:Choice>
          <mc:Fallback>
            <p:sp>
              <p:nvSpPr>
                <p:cNvPr id="11" name="Rectangle 10"/>
                <p:cNvSpPr>
                  <a:spLocks noRot="1" noChangeAspect="1" noMove="1" noResize="1" noEditPoints="1" noAdjustHandles="1" noChangeArrowheads="1" noChangeShapeType="1" noTextEdit="1"/>
                </p:cNvSpPr>
                <p:nvPr/>
              </p:nvSpPr>
              <p:spPr>
                <a:xfrm>
                  <a:off x="8318273" y="3259723"/>
                  <a:ext cx="362984" cy="339132"/>
                </a:xfrm>
                <a:prstGeom prst="rect">
                  <a:avLst/>
                </a:prstGeom>
                <a:blipFill>
                  <a:blip r:embed="rId7"/>
                  <a:stretch>
                    <a:fillRect r="-23729"/>
                  </a:stretch>
                </a:blipFill>
              </p:spPr>
              <p:txBody>
                <a:bodyPr/>
                <a:lstStyle/>
                <a:p>
                  <a:r>
                    <a:rPr lang="en-GB">
                      <a:noFill/>
                    </a:rPr>
                    <a:t> </a:t>
                  </a:r>
                </a:p>
              </p:txBody>
            </p:sp>
          </mc:Fallback>
        </mc:AlternateContent>
        <mc:AlternateContent>
          <mc:Choice Requires="a14">
            <p:sp>
              <p:nvSpPr>
                <p:cNvPr id="12" name="Rectangle 11"/>
                <p:cNvSpPr/>
                <p:nvPr/>
              </p:nvSpPr>
              <p:spPr>
                <a:xfrm>
                  <a:off x="8523523" y="1775673"/>
                  <a:ext cx="376257" cy="338554"/>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b="0" i="1" smtClean="0">
                            <a:latin typeface="Cambria Math"/>
                          </a:rPr>
                          <m:t>𝑈</m:t>
                        </m:r>
                      </m:oMath>
                    </m:oMathPara>
                  </a14:m>
                  <a:endParaRPr lang="en-GB" sz="1600"/>
                </a:p>
              </p:txBody>
            </p:sp>
          </mc:Choice>
          <mc:Fallback>
            <p:sp>
              <p:nvSpPr>
                <p:cNvPr id="19" name="Rectangle 18"/>
                <p:cNvSpPr>
                  <a:spLocks noRot="1" noChangeAspect="1" noMove="1" noResize="1" noEditPoints="1" noAdjustHandles="1" noChangeArrowheads="1" noChangeShapeType="1" noTextEdit="1"/>
                </p:cNvSpPr>
                <p:nvPr/>
              </p:nvSpPr>
              <p:spPr>
                <a:xfrm>
                  <a:off x="8523523" y="1775673"/>
                  <a:ext cx="376257" cy="338554"/>
                </a:xfrm>
                <a:prstGeom prst="rect">
                  <a:avLst/>
                </a:prstGeom>
                <a:blipFill rotWithShape="1">
                  <a:blip r:embed="rId8"/>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7572307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a:t>Eksempel for de basale regler for sandsynlighed</a:t>
            </a:r>
            <a:endParaRPr lang="da-DK"/>
          </a:p>
        </p:txBody>
      </p:sp>
      <mc:AlternateContent>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6"/>
                </a:pPr>
                <a:r>
                  <a:rPr lang="da-DK" sz="2000" smtClean="0">
                    <a:solidFill>
                      <a:schemeClr val="accent1">
                        <a:lumMod val="75000"/>
                      </a:schemeClr>
                    </a:solidFill>
                  </a:rPr>
                  <a:t>Total sandsynlighed</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𝐵</m:t>
                          </m:r>
                        </m:e>
                      </m:d>
                      <m:r>
                        <a:rPr lang="da-DK" sz="2000" b="0" i="1" smtClean="0">
                          <a:latin typeface="Cambria Math"/>
                        </a:rPr>
                        <m:t>=</m:t>
                      </m:r>
                      <m:nary>
                        <m:naryPr>
                          <m:chr m:val="∑"/>
                          <m:grow m:val="off"/>
                          <m:subHide m:val="off"/>
                          <m:supHide m:val="off"/>
                          <m:ctrlPr>
                            <a:rPr lang="da-DK" sz="2000" b="0" i="1" smtClean="0">
                              <a:latin typeface="Cambria Math" panose="02040503050406030204" pitchFamily="18" charset="0"/>
                            </a:rPr>
                          </m:ctrlPr>
                        </m:naryPr>
                        <m:sub>
                          <m:r>
                            <a:rPr lang="da-DK" sz="2000" b="0" i="1" smtClean="0">
                              <a:latin typeface="Cambria Math"/>
                            </a:rPr>
                            <m:t>𝑖</m:t>
                          </m:r>
                          <m:r>
                            <a:rPr lang="da-DK" sz="2000" b="0" i="1" smtClean="0">
                              <a:latin typeface="Cambria Math"/>
                            </a:rPr>
                            <m:t>=1</m:t>
                          </m:r>
                        </m:sub>
                        <m:sup>
                          <m:r>
                            <a:rPr lang="da-DK" sz="2000" b="0" i="1" smtClean="0">
                              <a:latin typeface="Cambria Math"/>
                            </a:rPr>
                            <m:t>𝑛</m:t>
                          </m:r>
                        </m:sup>
                        <m:e>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𝐵</m:t>
                              </m:r>
                            </m:e>
                            <m:e>
                              <m:sSub>
                                <m:sSubPr>
                                  <m:ctrlPr>
                                    <a:rPr lang="da-DK" sz="2000" b="0" i="1" smtClean="0">
                                      <a:latin typeface="Cambria Math" panose="02040503050406030204" pitchFamily="18" charset="0"/>
                                    </a:rPr>
                                  </m:ctrlPr>
                                </m:sSubPr>
                                <m:e>
                                  <m:r>
                                    <a:rPr lang="da-DK" sz="2000" b="0" i="1" smtClean="0">
                                      <a:latin typeface="Cambria Math"/>
                                    </a:rPr>
                                    <m:t>𝐴</m:t>
                                  </m:r>
                                </m:e>
                                <m:sub>
                                  <m:r>
                                    <a:rPr lang="da-DK" sz="2000" b="0" i="1" smtClean="0">
                                      <a:latin typeface="Cambria Math"/>
                                    </a:rPr>
                                    <m:t>𝑖</m:t>
                                  </m:r>
                                </m:sub>
                              </m:sSub>
                            </m:e>
                          </m:d>
                          <m:r>
                            <a:rPr lang="da-DK" sz="2000" b="0" i="1" smtClean="0">
                              <a:latin typeface="Cambria Math"/>
                              <a:ea typeface="Cambria Math"/>
                            </a:rPr>
                            <m:t>∙</m:t>
                          </m:r>
                          <m:r>
                            <a:rPr lang="da-DK" sz="2000" b="0" i="1" smtClean="0">
                              <a:latin typeface="Cambria Math"/>
                              <a:ea typeface="Cambria Math"/>
                            </a:rPr>
                            <m:t>𝑃</m:t>
                          </m:r>
                        </m:e>
                      </m:nary>
                      <m:r>
                        <a:rPr lang="da-DK" sz="2000" b="0" i="1" smtClean="0">
                          <a:latin typeface="Cambria Math"/>
                        </a:rPr>
                        <m:t>(</m:t>
                      </m:r>
                      <m:sSub>
                        <m:sSubPr>
                          <m:ctrlPr>
                            <a:rPr lang="da-DK" sz="2000" i="1">
                              <a:latin typeface="Cambria Math" panose="02040503050406030204" pitchFamily="18" charset="0"/>
                            </a:rPr>
                          </m:ctrlPr>
                        </m:sSubPr>
                        <m:e>
                          <m:r>
                            <a:rPr lang="da-DK" sz="2000" i="1">
                              <a:latin typeface="Cambria Math"/>
                            </a:rPr>
                            <m:t>𝐴</m:t>
                          </m:r>
                        </m:e>
                        <m:sub>
                          <m:r>
                            <a:rPr lang="da-DK" sz="2000" i="1">
                              <a:latin typeface="Cambria Math"/>
                            </a:rPr>
                            <m:t>𝑖</m:t>
                          </m:r>
                        </m:sub>
                      </m:sSub>
                      <m:r>
                        <a:rPr lang="da-DK" sz="2000" b="0" i="1" smtClean="0">
                          <a:latin typeface="Cambria Math"/>
                        </a:rPr>
                        <m:t>)</m:t>
                      </m:r>
                    </m:oMath>
                  </m:oMathPara>
                </a14:m>
                <a:br>
                  <a:rPr lang="da-DK" sz="2000" smtClean="0"/>
                </a:b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e>
                      </m:d>
                      <m:r>
                        <a:rPr lang="da-DK" sz="2000" i="1">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334</m:t>
                          </m:r>
                        </m:num>
                        <m:den>
                          <m:r>
                            <a:rPr lang="da-DK" sz="2000" b="0" i="1" smtClean="0">
                              <a:latin typeface="Cambria Math"/>
                            </a:rPr>
                            <m:t>470</m:t>
                          </m:r>
                        </m:den>
                      </m:f>
                      <m:r>
                        <a:rPr lang="da-DK" sz="2000" b="0" i="1" smtClean="0">
                          <a:latin typeface="Cambria Math"/>
                        </a:rPr>
                        <m:t>=0.71</m:t>
                      </m:r>
                    </m:oMath>
                  </m:oMathPara>
                </a14:m>
                <a:r>
                  <a:rPr lang="da-DK" sz="2000" i="1" smtClean="0">
                    <a:latin typeface="Cambria Math"/>
                  </a:rPr>
                  <a:t> </a:t>
                </a:r>
                <a:br>
                  <a:rPr lang="da-DK" sz="2000" i="1" smtClean="0">
                    <a:latin typeface="Cambria Math"/>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r>
                            <m:rPr>
                              <m:sty m:val="p"/>
                            </m:rPr>
                            <a:rPr lang="da-DK" sz="2000">
                              <a:latin typeface="Cambria Math"/>
                            </a:rPr>
                            <m:t> | </m:t>
                          </m:r>
                          <m:r>
                            <m:rPr>
                              <m:sty m:val="p"/>
                            </m:rPr>
                            <a:rPr lang="da-DK" sz="2000">
                              <a:latin typeface="Cambria Math"/>
                            </a:rPr>
                            <m:t>Maskin</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Maskin</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Mand</m:t>
                          </m:r>
                          <m:r>
                            <m:rPr>
                              <m:sty m:val="p"/>
                            </m:rPr>
                            <a:rPr lang="da-DK" sz="2000">
                              <a:latin typeface="Cambria Math"/>
                              <a:ea typeface="Cambria Math"/>
                            </a:rPr>
                            <m:t> | </m:t>
                          </m:r>
                          <m:r>
                            <m:rPr>
                              <m:sty m:val="p"/>
                            </m:rPr>
                            <a:rPr lang="da-DK" sz="2000">
                              <a:latin typeface="Cambria Math"/>
                              <a:ea typeface="Cambria Math"/>
                            </a:rPr>
                            <m:t>Kemi</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Kemi</m:t>
                          </m:r>
                        </m:e>
                      </m:d>
                      <m:r>
                        <a:rPr lang="da-DK" sz="2000" b="0" i="1" smtClean="0">
                          <a:latin typeface="Cambria Math"/>
                          <a:ea typeface="Cambria Math"/>
                        </a:rPr>
                        <m:t>=</m:t>
                      </m:r>
                    </m:oMath>
                  </m:oMathPara>
                </a14:m>
                <a:r>
                  <a:rPr lang="da-DK" sz="2000" b="0" i="1" smtClean="0">
                    <a:latin typeface="Cambria Math"/>
                    <a:ea typeface="Cambria Math"/>
                  </a:rPr>
                  <a:t> </a:t>
                </a:r>
                <a:br>
                  <a:rPr lang="da-DK" sz="2000" b="0" i="1" smtClean="0">
                    <a:latin typeface="Cambria Math"/>
                    <a:ea typeface="Cambria Math"/>
                  </a:rPr>
                </a:br>
                <a14:m>
                  <m:oMathPara>
                    <m:oMathParaPr>
                      <m:jc/>
                    </m:oMathParaPr>
                    <m:oMath>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263</m:t>
                          </m:r>
                        </m:den>
                      </m:f>
                      <m:r>
                        <a:rPr lang="da-DK" sz="2000" i="1">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263</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112</m:t>
                          </m:r>
                        </m:num>
                        <m:den>
                          <m:r>
                            <a:rPr lang="da-DK" sz="2000" b="0" i="1" smtClean="0">
                              <a:latin typeface="Cambria Math"/>
                              <a:ea typeface="Cambria Math"/>
                            </a:rPr>
                            <m:t>207</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207</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112</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334</m:t>
                          </m:r>
                        </m:num>
                        <m:den>
                          <m:r>
                            <a:rPr lang="da-DK" sz="2000" b="0" i="1" smtClean="0">
                              <a:latin typeface="Cambria Math"/>
                              <a:ea typeface="Cambria Math"/>
                            </a:rPr>
                            <m:t>470</m:t>
                          </m:r>
                        </m:den>
                      </m:f>
                      <m:r>
                        <a:rPr lang="da-DK" sz="2000" b="0" i="1" smtClean="0">
                          <a:latin typeface="Cambria Math"/>
                          <a:ea typeface="Cambria Math"/>
                        </a:rPr>
                        <m:t>=0.71</m:t>
                      </m:r>
                    </m:oMath>
                  </m:oMathPara>
                </a14:m>
                <a:r>
                  <a:rPr lang="da-DK" sz="2000" smtClean="0"/>
                  <a:t> .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rotWithShape="1">
                <a:blip r:embed="rId3"/>
                <a:stretch>
                  <a:fillRect l="-790" t="-12939"/>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101</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1761970352"/>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6455667"/>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7 basale regler for sandsynlighed</a:t>
            </a:r>
            <a:endParaRPr lang="da-DK"/>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startAt="7"/>
                </a:pPr>
                <a:r>
                  <a:rPr lang="da-DK" sz="2000" b="1" smtClean="0"/>
                  <a:t>Bayes’ regel</a:t>
                </a:r>
                <a:br>
                  <a:rPr lang="da-DK" sz="2000" smtClean="0"/>
                </a:br>
                <a:r>
                  <a:rPr lang="da-DK" sz="2000" smtClean="0"/>
                  <a:t>Bayes’ regel følger af sætningen om betinget sandsynlighed: </a:t>
                </a:r>
                <a:br>
                  <a:rPr lang="da-DK" sz="2000" smtClean="0"/>
                </a:br>
                <a:r>
                  <a:rPr lang="da-DK" sz="1100" smtClean="0"/>
                  <a:t> </a:t>
                </a:r>
                <a:br>
                  <a:rPr lang="da-DK" sz="2000" smtClean="0"/>
                </a:br>
                <a:r>
                  <a:rPr lang="da-DK" sz="200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r>
                  <a:rPr lang="da-DK" sz="2000" smtClean="0"/>
                  <a:t> </a:t>
                </a:r>
                <a:br>
                  <a:rPr lang="da-DK" sz="200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oMath>
                  </m:oMathPara>
                </a14:m>
                <a:br>
                  <a:rPr lang="da-DK" sz="2000" smtClean="0"/>
                </a:br>
                <a:endParaRPr lang="da-DK" sz="1100" smtClean="0"/>
              </a:p>
              <a:p>
                <a:pPr marL="444500" indent="0">
                  <a:buNone/>
                </a:pPr>
                <a:br>
                  <a:rPr lang="da-DK" sz="2000" smtClean="0"/>
                </a:br>
                <a:r>
                  <a:rPr lang="da-DK" sz="2000" smtClean="0"/>
                  <a:t>Dermed er </a:t>
                </a:r>
                <a:br>
                  <a:rPr lang="da-DK" sz="2000" smtClean="0"/>
                </a:br>
                <a:r>
                  <a:rPr lang="da-DK" sz="1100" smtClean="0"/>
                  <a:t> </a:t>
                </a:r>
                <a:endParaRPr lang="da-DK" sz="2000" smtClean="0"/>
              </a:p>
              <a:p>
                <a:pPr marL="444500" indent="0">
                  <a:buNone/>
                </a:pP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b="0" i="1" smtClean="0">
                          <a:latin typeface="Cambria Math"/>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r>
                        <a:rPr lang="da-DK" sz="2000" b="0" i="1" smtClean="0">
                          <a:latin typeface="Cambria Math"/>
                        </a:rPr>
                        <m:t>   </m:t>
                      </m:r>
                      <m:groupChr>
                        <m:groupChrPr>
                          <m:chr m:val="⇒"/>
                          <m:pos m:val="top"/>
                          <m:vertJc m:val="bot"/>
                          <m:ctrlPr>
                            <a:rPr lang="da-DK" sz="2000" b="0" i="1" smtClean="0">
                              <a:latin typeface="Cambria Math" panose="02040503050406030204" pitchFamily="18" charset="0"/>
                            </a:rPr>
                          </m:ctrlPr>
                        </m:groupChrPr>
                        <m:e>
                          <m:r>
                            <a:rPr lang="en-US" sz="2000" b="0" i="1" smtClean="0">
                              <a:latin typeface="Cambria Math" panose="02040503050406030204" pitchFamily="18" charset="0"/>
                            </a:rPr>
                            <m:t> </m:t>
                          </m:r>
                        </m:e>
                      </m:groupChr>
                    </m:oMath>
                  </m:oMathPara>
                </a14:m>
                <a:endParaRPr lang="da-DK" sz="2000" smtClean="0"/>
              </a:p>
              <a:p>
                <a:pPr marL="444500" indent="0">
                  <a:buNone/>
                </a:pP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 </m:t>
                      </m:r>
                      <m:f>
                        <m:fPr>
                          <m:type m:val="bar"/>
                          <m:ctrlPr>
                            <a:rPr lang="da-DK" sz="2000" i="1">
                              <a:latin typeface="Cambria Math" panose="02040503050406030204" pitchFamily="18" charset="0"/>
                            </a:rPr>
                          </m:ctrlPr>
                        </m:fPr>
                        <m:num>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oMath>
                  </m:oMathPara>
                </a14:m>
                <a:endParaRPr lang="da-DK" sz="2000" smtClean="0"/>
              </a:p>
              <a:p>
                <a:pPr marL="444500" indent="0">
                  <a:buNone/>
                </a:pPr>
                <a:r>
                  <a:rPr lang="da-DK" sz="2000" smtClean="0"/>
                  <a:t>Dette kaldes </a:t>
                </a:r>
                <a:r>
                  <a:rPr lang="da-DK" sz="2000" smtClean="0">
                    <a:solidFill>
                      <a:schemeClr val="accent1">
                        <a:lumMod val="75000"/>
                      </a:schemeClr>
                    </a:solidFill>
                  </a:rPr>
                  <a:t>Bayes’ regel</a:t>
                </a:r>
                <a:br>
                  <a:rPr lang="da-DK" sz="2000" smtClean="0">
                    <a:solidFill>
                      <a:schemeClr val="accent1">
                        <a:lumMod val="75000"/>
                      </a:schemeClr>
                    </a:solidFill>
                  </a:rPr>
                </a:br>
                <a:r>
                  <a:rPr lang="da-DK" sz="1000" smtClean="0">
                    <a:solidFill>
                      <a:schemeClr val="accent1">
                        <a:lumMod val="75000"/>
                      </a:schemeClr>
                    </a:solidFill>
                  </a:rPr>
                  <a:t> </a:t>
                </a:r>
                <a:endParaRPr lang="da-DK" sz="2000" smtClean="0">
                  <a:solidFill>
                    <a:schemeClr val="accent1">
                      <a:lumMod val="75000"/>
                    </a:schemeClr>
                  </a:solidFill>
                </a:endParaRPr>
              </a:p>
              <a:p>
                <a:pPr marL="444500" indent="0">
                  <a:buNone/>
                </a:pPr>
                <a:r>
                  <a:rPr lang="da-DK" sz="2000" smtClean="0"/>
                  <a:t>Vi bruger regel </a:t>
                </a:r>
                <a14:m>
                  <m:oMathPara>
                    <m:oMathParaPr>
                      <m:jc/>
                    </m:oMathParaPr>
                    <m:oMath>
                      <m:r>
                        <a:rPr lang="da-DK" sz="2000" i="1" smtClean="0">
                          <a:latin typeface="Cambria Math" panose="02040503050406030204" pitchFamily="18" charset="0"/>
                        </a:rPr>
                        <m:t>6</m:t>
                      </m:r>
                    </m:oMath>
                  </m:oMathPara>
                </a14:m>
                <a:r>
                  <a:rPr lang="da-DK" sz="2000" smtClean="0"/>
                  <a:t> om den totale sandsynlighed i nævneren:</a:t>
                </a:r>
                <a:br>
                  <a:rPr lang="da-DK" sz="2000" smtClean="0"/>
                </a:b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r>
                        <a:rPr lang="da-DK" sz="2000" b="0" i="1" smtClean="0">
                          <a:latin typeface="Cambria Math"/>
                        </a:rPr>
                        <m:t> </m:t>
                      </m:r>
                      <m:f>
                        <m:fPr>
                          <m:type m:val="bar"/>
                          <m:ctrlPr>
                            <a:rPr lang="da-DK" sz="2000" i="1">
                              <a:latin typeface="Cambria Math" panose="02040503050406030204" pitchFamily="18" charset="0"/>
                            </a:rPr>
                          </m:ctrlPr>
                        </m:fPr>
                        <m:num>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num>
                        <m:den>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d>
                              <m:sSub>
                                <m:sSubPr>
                                  <m:ctrlPr>
                                    <a:rPr lang="da-DK" sz="2000" i="1">
                                      <a:latin typeface="Cambria Math" panose="02040503050406030204" pitchFamily="18" charset="0"/>
                                    </a:rPr>
                                  </m:ctrlPr>
                                </m:sSubPr>
                                <m:e>
                                  <m:r>
                                    <a:rPr lang="da-DK" sz="2000" i="1">
                                      <a:latin typeface="Cambria Math"/>
                                    </a:rPr>
                                    <m:t> </m:t>
                                  </m:r>
                                  <m:r>
                                    <a:rPr lang="da-DK" sz="2000" i="1">
                                      <a:latin typeface="Cambria Math"/>
                                    </a:rPr>
                                    <m:t>𝐴</m:t>
                                  </m:r>
                                </m:e>
                                <m:sub>
                                  <m:r>
                                    <a:rPr lang="da-DK" sz="2000" i="1">
                                      <a:latin typeface="Cambria Math"/>
                                    </a:rPr>
                                    <m:t>𝑖</m:t>
                                  </m:r>
                                </m:sub>
                              </m:sSub>
                              <m:r>
                                <a:rPr lang="da-DK" sz="2000" i="1">
                                  <a:latin typeface="Cambria Math"/>
                                </a:rPr>
                                <m:t>)</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𝑖</m:t>
                                  </m:r>
                                </m:sub>
                              </m:sSub>
                              <m:r>
                                <a:rPr lang="da-DK" sz="2000" i="1">
                                  <a:latin typeface="Cambria Math"/>
                                  <a:ea typeface="Cambria Math"/>
                                </a:rPr>
                                <m:t>)</m:t>
                              </m:r>
                            </m:e>
                          </m:nary>
                        </m:den>
                      </m:f>
                    </m:oMath>
                  </m:oMathPara>
                </a14:m>
                <a:br>
                  <a:rPr lang="da-DK" sz="2000" smtClean="0"/>
                </a:br>
                <a:br>
                  <a:rPr lang="da-DK" sz="2000" smtClean="0"/>
                </a:b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102</a:t>
            </a:fld>
            <a:endParaRPr lang="da-DK"/>
          </a:p>
        </p:txBody>
      </p:sp>
      <p:grpSp>
        <p:nvGrpSpPr>
          <p:cNvPr id="16" name="Group 15"/>
          <p:cNvGrpSpPr/>
          <p:nvPr/>
        </p:nvGrpSpPr>
        <p:grpSpPr>
          <a:xfrm>
            <a:off x="5575876" y="2060848"/>
            <a:ext cx="3388612" cy="1800200"/>
            <a:chOff x="5575876" y="2060848"/>
            <a:chExt cx="3388612" cy="1800200"/>
          </a:xfrm>
        </p:grpSpPr>
        <p:grpSp>
          <p:nvGrpSpPr>
            <p:cNvPr id="18" name="Group 17"/>
            <p:cNvGrpSpPr/>
            <p:nvPr/>
          </p:nvGrpSpPr>
          <p:grpSpPr>
            <a:xfrm>
              <a:off x="5575876" y="2060848"/>
              <a:ext cx="3388612" cy="1800200"/>
              <a:chOff x="5575876" y="2060848"/>
              <a:chExt cx="3388612" cy="1800200"/>
            </a:xfrm>
          </p:grpSpPr>
          <p:grpSp>
            <p:nvGrpSpPr>
              <p:cNvPr id="20" name="Group 19"/>
              <p:cNvGrpSpPr/>
              <p:nvPr/>
            </p:nvGrpSpPr>
            <p:grpSpPr>
              <a:xfrm>
                <a:off x="5575876" y="2060848"/>
                <a:ext cx="3388612" cy="1800200"/>
                <a:chOff x="1259632" y="2204864"/>
                <a:chExt cx="4608512" cy="2448272"/>
              </a:xfrm>
            </p:grpSpPr>
            <p:sp>
              <p:nvSpPr>
                <p:cNvPr id="32" name="Oval 31"/>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Rectangle 33"/>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25" name="Rectangle 24"/>
                  <p:cNvSpPr/>
                  <p:nvPr/>
                </p:nvSpPr>
                <p:spPr>
                  <a:xfrm>
                    <a:off x="6755726" y="2767138"/>
                    <a:ext cx="803874"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r>
                            <a:rPr lang="da-DK" i="1">
                              <a:latin typeface="Cambria Math"/>
                              <a:ea typeface="Cambria Math"/>
                            </a:rPr>
                            <m:t>∩</m:t>
                          </m:r>
                          <m:r>
                            <a:rPr lang="da-DK" i="1">
                              <a:latin typeface="Cambria Math"/>
                              <a:ea typeface="Cambria Math"/>
                            </a:rPr>
                            <m:t>𝐵</m:t>
                          </m:r>
                        </m:oMath>
                      </m:oMathPara>
                    </a14:m>
                    <a:endParaRPr lang="en-GB"/>
                  </a:p>
                </p:txBody>
              </p:sp>
            </mc:Choice>
            <mc:Fallback>
              <p:sp>
                <p:nvSpPr>
                  <p:cNvPr id="20" name="Rectangle 19"/>
                  <p:cNvSpPr>
                    <a:spLocks noRot="1" noChangeAspect="1" noMove="1" noResize="1" noEditPoints="1" noAdjustHandles="1" noChangeArrowheads="1" noChangeShapeType="1" noTextEdit="1"/>
                  </p:cNvSpPr>
                  <p:nvPr/>
                </p:nvSpPr>
                <p:spPr>
                  <a:xfrm>
                    <a:off x="6755726" y="2767138"/>
                    <a:ext cx="803874" cy="369332"/>
                  </a:xfrm>
                  <a:prstGeom prst="rect">
                    <a:avLst/>
                  </a:prstGeom>
                  <a:blipFill rotWithShape="1">
                    <a:blip r:embed="rId4"/>
                    <a:stretch>
                      <a:fillRect/>
                    </a:stretch>
                  </a:blipFill>
                </p:spPr>
                <p:txBody>
                  <a:bodyPr/>
                  <a:lstStyle/>
                  <a:p>
                    <a:r>
                      <a:rPr lang="en-GB">
                        <a:noFill/>
                      </a:rPr>
                      <a:t> </a:t>
                    </a:r>
                  </a:p>
                </p:txBody>
              </p:sp>
            </mc:Fallback>
          </mc:AlternateContent>
          <mc:AlternateContent>
            <mc:Choice Requires="a14">
              <p:sp>
                <p:nvSpPr>
                  <p:cNvPr id="30" name="Rectangle 29"/>
                  <p:cNvSpPr/>
                  <p:nvPr/>
                </p:nvSpPr>
                <p:spPr>
                  <a:xfrm>
                    <a:off x="6118308" y="2767138"/>
                    <a:ext cx="385683"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oMath>
                      </m:oMathPara>
                    </a14:m>
                    <a:endParaRPr lang="en-GB"/>
                  </a:p>
                </p:txBody>
              </p:sp>
            </mc:Choice>
            <mc:Fallback>
              <p:sp>
                <p:nvSpPr>
                  <p:cNvPr id="21" name="Rectangle 20"/>
                  <p:cNvSpPr>
                    <a:spLocks noRot="1" noChangeAspect="1" noMove="1" noResize="1" noEditPoints="1" noAdjustHandles="1" noChangeArrowheads="1" noChangeShapeType="1" noTextEdit="1"/>
                  </p:cNvSpPr>
                  <p:nvPr/>
                </p:nvSpPr>
                <p:spPr>
                  <a:xfrm>
                    <a:off x="6118308" y="2767138"/>
                    <a:ext cx="385683" cy="369332"/>
                  </a:xfrm>
                  <a:prstGeom prst="rect">
                    <a:avLst/>
                  </a:prstGeom>
                  <a:blipFill rotWithShape="1">
                    <a:blip r:embed="rId5"/>
                    <a:stretch>
                      <a:fillRect/>
                    </a:stretch>
                  </a:blipFill>
                </p:spPr>
                <p:txBody>
                  <a:bodyPr/>
                  <a:lstStyle/>
                  <a:p>
                    <a:r>
                      <a:rPr lang="en-GB">
                        <a:noFill/>
                      </a:rPr>
                      <a:t> </a:t>
                    </a:r>
                  </a:p>
                </p:txBody>
              </p:sp>
            </mc:Fallback>
          </mc:AlternateContent>
          <mc:AlternateContent>
            <mc:Choice Requires="a14">
              <p:sp>
                <p:nvSpPr>
                  <p:cNvPr id="31" name="Rectangle 30"/>
                  <p:cNvSpPr/>
                  <p:nvPr/>
                </p:nvSpPr>
                <p:spPr>
                  <a:xfrm>
                    <a:off x="7812360" y="2767138"/>
                    <a:ext cx="396069"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𝐵</m:t>
                          </m:r>
                        </m:oMath>
                      </m:oMathPara>
                    </a14:m>
                    <a:endParaRPr lang="en-GB"/>
                  </a:p>
                </p:txBody>
              </p:sp>
            </mc:Choice>
            <mc:Fallback>
              <p:sp>
                <p:nvSpPr>
                  <p:cNvPr id="22" name="Rectangle 21"/>
                  <p:cNvSpPr>
                    <a:spLocks noRot="1" noChangeAspect="1" noMove="1" noResize="1" noEditPoints="1" noAdjustHandles="1" noChangeArrowheads="1" noChangeShapeType="1" noTextEdit="1"/>
                  </p:cNvSpPr>
                  <p:nvPr/>
                </p:nvSpPr>
                <p:spPr>
                  <a:xfrm>
                    <a:off x="7812360" y="2767138"/>
                    <a:ext cx="396069" cy="369332"/>
                  </a:xfrm>
                  <a:prstGeom prst="rect">
                    <a:avLst/>
                  </a:prstGeom>
                  <a:blipFill rotWithShape="1">
                    <a:blip r:embed="rId6"/>
                    <a:stretch>
                      <a:fillRect/>
                    </a:stretch>
                  </a:blipFill>
                </p:spPr>
                <p:txBody>
                  <a:bodyPr/>
                  <a:lstStyle/>
                  <a:p>
                    <a:r>
                      <a:rPr lang="en-GB">
                        <a:noFill/>
                      </a:rPr>
                      <a:t> </a:t>
                    </a:r>
                  </a:p>
                </p:txBody>
              </p:sp>
            </mc:Fallback>
          </mc:AlternateContent>
        </p:grpSp>
        <mc:AlternateContent>
          <mc:Choice Requires="a14">
            <p:sp>
              <p:nvSpPr>
                <p:cNvPr id="19" name="Rectangle 18"/>
                <p:cNvSpPr/>
                <p:nvPr/>
              </p:nvSpPr>
              <p:spPr>
                <a:xfrm>
                  <a:off x="8541758" y="2080253"/>
                  <a:ext cx="400751"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𝑈</m:t>
                        </m:r>
                      </m:oMath>
                    </m:oMathPara>
                  </a14:m>
                  <a:endParaRPr lang="en-GB"/>
                </a:p>
              </p:txBody>
            </p:sp>
          </mc:Choice>
          <mc:Fallback>
            <p:sp>
              <p:nvSpPr>
                <p:cNvPr id="18" name="Rectangle 17"/>
                <p:cNvSpPr>
                  <a:spLocks noRot="1" noChangeAspect="1" noMove="1" noResize="1" noEditPoints="1" noAdjustHandles="1" noChangeArrowheads="1" noChangeShapeType="1" noTextEdit="1"/>
                </p:cNvSpPr>
                <p:nvPr/>
              </p:nvSpPr>
              <p:spPr>
                <a:xfrm>
                  <a:off x="8541758" y="2080253"/>
                  <a:ext cx="400751" cy="369332"/>
                </a:xfrm>
                <a:prstGeom prst="rect">
                  <a:avLst/>
                </a:prstGeom>
                <a:blipFill rotWithShape="1">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40846755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a:t>Eksempel for de basale regler for sandsynlighed</a:t>
            </a:r>
            <a:endParaRPr lang="da-DK"/>
          </a:p>
        </p:txBody>
      </p:sp>
      <mc:AlternateContent>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7"/>
                </a:pPr>
                <a:r>
                  <a:rPr lang="da-DK" sz="2000" smtClean="0">
                    <a:solidFill>
                      <a:schemeClr val="accent1">
                        <a:lumMod val="75000"/>
                      </a:schemeClr>
                    </a:solidFill>
                  </a:rPr>
                  <a:t>Bayes’ regel</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rPr>
                            <m:t>|</m:t>
                          </m:r>
                          <m:r>
                            <a:rPr lang="da-DK" sz="2000" b="0" i="1" smtClean="0">
                              <a:latin typeface="Cambria Math"/>
                            </a:rPr>
                            <m:t>𝐵</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𝑃</m:t>
                          </m:r>
                          <m:r>
                            <a:rPr lang="da-DK" sz="2000" b="0" i="1" smtClean="0">
                              <a:latin typeface="Cambria Math"/>
                            </a:rPr>
                            <m:t>(</m:t>
                          </m:r>
                          <m:r>
                            <a:rPr lang="da-DK" sz="2000" b="0" i="1" smtClean="0">
                              <a:latin typeface="Cambria Math"/>
                            </a:rPr>
                            <m:t>𝐵</m:t>
                          </m:r>
                          <m:r>
                            <a:rPr lang="da-DK" sz="2000" b="0" i="1" smtClean="0">
                              <a:latin typeface="Cambria Math"/>
                            </a:rPr>
                            <m:t>|</m:t>
                          </m:r>
                          <m:r>
                            <a:rPr lang="da-DK" sz="2000" b="0" i="1" smtClean="0">
                              <a:latin typeface="Cambria Math"/>
                            </a:rPr>
                            <m:t>𝐴</m:t>
                          </m:r>
                          <m:r>
                            <a:rPr lang="da-DK" sz="2000" b="0" i="1" smtClean="0">
                              <a:latin typeface="Cambria Math"/>
                            </a:rPr>
                            <m:t>)∙</m:t>
                          </m:r>
                          <m:r>
                            <a:rPr lang="da-DK" sz="2000" b="0" i="1" smtClean="0">
                              <a:latin typeface="Cambria Math"/>
                              <a:ea typeface="Cambria Math"/>
                            </a:rPr>
                            <m:t>𝑃</m:t>
                          </m:r>
                          <m:r>
                            <a:rPr lang="da-DK" sz="2000" b="0" i="1" smtClean="0">
                              <a:latin typeface="Cambria Math"/>
                              <a:ea typeface="Cambria Math"/>
                            </a:rPr>
                            <m:t>(</m:t>
                          </m:r>
                          <m:r>
                            <a:rPr lang="da-DK" sz="2000" b="0" i="1" smtClean="0">
                              <a:latin typeface="Cambria Math"/>
                              <a:ea typeface="Cambria Math"/>
                            </a:rPr>
                            <m:t>𝐴</m:t>
                          </m:r>
                          <m:r>
                            <a:rPr lang="da-DK" sz="2000" b="0" i="1" smtClean="0">
                              <a:latin typeface="Cambria Math"/>
                              <a:ea typeface="Cambria Math"/>
                            </a:rPr>
                            <m:t>)</m:t>
                          </m:r>
                        </m:num>
                        <m:den>
                          <m:r>
                            <a:rPr lang="da-DK" sz="2000" b="0" i="1" smtClean="0">
                              <a:latin typeface="Cambria Math"/>
                            </a:rPr>
                            <m:t>𝑃</m:t>
                          </m:r>
                          <m:r>
                            <a:rPr lang="da-DK" sz="2000" b="0" i="1" smtClean="0">
                              <a:latin typeface="Cambria Math"/>
                            </a:rPr>
                            <m:t>(</m:t>
                          </m:r>
                          <m:r>
                            <a:rPr lang="da-DK" sz="2000" b="0" i="1" smtClean="0">
                              <a:latin typeface="Cambria Math"/>
                            </a:rPr>
                            <m:t>𝐵</m:t>
                          </m:r>
                          <m:r>
                            <a:rPr lang="da-DK" sz="2000" b="0" i="1" smtClean="0">
                              <a:latin typeface="Cambria Math"/>
                            </a:rPr>
                            <m:t>)</m:t>
                          </m:r>
                        </m:den>
                      </m:f>
                      <m:groupChr>
                        <m:groupChrPr>
                          <m:chr m:val="⇒"/>
                          <m:pos m:val="bot"/>
                          <m:vertJc m:val="bot"/>
                          <m:ctrlPr>
                            <a:rPr lang="da-DK" sz="2000" b="0" i="1" smtClean="0">
                              <a:latin typeface="Cambria Math" panose="02040503050406030204" pitchFamily="18" charset="0"/>
                            </a:rPr>
                          </m:ctrlPr>
                        </m:groupChrPr>
                        <m:e>
                          <m:r>
                            <a:rPr lang="en-US" sz="2000" b="0" i="1" smtClean="0">
                              <a:latin typeface="Cambria Math" panose="02040503050406030204" pitchFamily="18" charset="0"/>
                            </a:rPr>
                            <m:t> </m:t>
                          </m:r>
                        </m:e>
                      </m:groupCh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oMath>
                  </m:oMathPara>
                </a14:m>
                <a:br>
                  <a:rPr lang="da-DK" sz="2000" smtClean="0"/>
                </a:b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r>
                            <m:rPr>
                              <m:sty m:val="p"/>
                            </m:rPr>
                            <a:rPr lang="da-DK" sz="2000">
                              <a:latin typeface="Cambria Math"/>
                            </a:rPr>
                            <m:t> | </m:t>
                          </m:r>
                          <m:r>
                            <m:rPr>
                              <m:sty m:val="p"/>
                            </m:rPr>
                            <a:rPr lang="da-DK" sz="2000">
                              <a:latin typeface="Cambria Math"/>
                            </a:rPr>
                            <m:t>Maskin</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Maskin</m:t>
                          </m:r>
                        </m:e>
                      </m:d>
                      <m:r>
                        <a:rPr lang="da-DK" sz="2000" b="0" i="1"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263</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263</m:t>
                          </m:r>
                        </m:num>
                        <m:den>
                          <m:r>
                            <a:rPr lang="da-DK" sz="2000" i="1">
                              <a:latin typeface="Cambria Math"/>
                              <a:ea typeface="Cambria Math"/>
                            </a:rPr>
                            <m:t>470</m:t>
                          </m:r>
                        </m:den>
                      </m:f>
                      <m:r>
                        <a:rPr lang="da-DK" sz="2000" b="0" i="1"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470</m:t>
                          </m:r>
                        </m:den>
                      </m:f>
                      <m:r>
                        <a:rPr lang="da-DK" sz="2000" b="0" i="1" smtClean="0">
                          <a:latin typeface="Cambria Math"/>
                          <a:ea typeface="Cambria Math"/>
                        </a:rPr>
                        <m:t>=0.47</m:t>
                      </m:r>
                    </m:oMath>
                  </m:oMathPara>
                </a14:m>
                <a:r>
                  <a:rPr lang="da-DK" sz="2000" i="1" smtClean="0">
                    <a:latin typeface="Cambria Math"/>
                  </a:rPr>
                  <a:t> </a:t>
                </a:r>
                <a:br>
                  <a:rPr lang="da-DK" sz="2000" i="1" smtClean="0">
                    <a:latin typeface="Cambria Math"/>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Maskin</m:t>
                          </m:r>
                          <m:r>
                            <m:rPr>
                              <m:sty m:val="p"/>
                            </m:rPr>
                            <a:rPr lang="da-DK" sz="2000">
                              <a:latin typeface="Cambria Math"/>
                            </a:rPr>
                            <m:t> | </m:t>
                          </m:r>
                          <m:r>
                            <m:rPr>
                              <m:sty m:val="p"/>
                            </m:rPr>
                            <a:rPr lang="da-DK" sz="2000">
                              <a:latin typeface="Cambria Math"/>
                            </a:rPr>
                            <m:t>Mand</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rPr>
                            <m:t>Mand</m:t>
                          </m:r>
                        </m:e>
                      </m:d>
                      <m:r>
                        <a:rPr lang="da-DK" sz="2000" b="0" i="1"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b="0" i="1" smtClean="0">
                              <a:latin typeface="Cambria Math"/>
                              <a:ea typeface="Cambria Math"/>
                            </a:rPr>
                            <m:t>334</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334</m:t>
                          </m:r>
                        </m:num>
                        <m:den>
                          <m:r>
                            <a:rPr lang="da-DK" sz="2000" i="1">
                              <a:latin typeface="Cambria Math"/>
                              <a:ea typeface="Cambria Math"/>
                            </a:rPr>
                            <m:t>470</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470</m:t>
                          </m:r>
                        </m:den>
                      </m:f>
                      <m:r>
                        <a:rPr lang="da-DK" sz="2000" i="1">
                          <a:latin typeface="Cambria Math"/>
                          <a:ea typeface="Cambria Math"/>
                        </a:rPr>
                        <m:t>=0.47</m:t>
                      </m:r>
                    </m:oMath>
                  </m:oMathPara>
                </a14:m>
                <a:r>
                  <a:rPr lang="da-DK" sz="2000" b="0" i="1" smtClean="0">
                    <a:latin typeface="Cambria Math"/>
                    <a:ea typeface="Cambria Math"/>
                  </a:rPr>
                  <a:t> .</a:t>
                </a:r>
                <a:br>
                  <a:rPr lang="da-DK" sz="2000" b="0" i="1" smtClean="0">
                    <a:latin typeface="Cambria Math"/>
                    <a:ea typeface="Cambria Math"/>
                  </a:rPr>
                </a:br>
                <a:r>
                  <a:rPr lang="da-DK" sz="2000"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a:blip r:embed="rId3"/>
                <a:stretch>
                  <a:fillRect l="-79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103</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3607286179"/>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95731546"/>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 (medicinsk)</a:t>
            </a:r>
            <a:endParaRPr lang="da-DK"/>
          </a:p>
        </p:txBody>
      </p:sp>
      <mc:AlternateContent>
        <mc:Choice Requires="a14">
          <p:sp>
            <p:nvSpPr>
              <p:cNvPr id="3" name="Content Placeholder 2"/>
              <p:cNvSpPr>
                <a:spLocks noGrp="1"/>
              </p:cNvSpPr>
              <p:nvPr>
                <p:ph idx="1"/>
              </p:nvPr>
            </p:nvSpPr>
            <p:spPr/>
            <p:txBody>
              <a:bodyPr/>
              <a:lstStyle/>
              <a:p>
                <a:pPr marL="0" indent="0">
                  <a:buNone/>
                </a:pPr>
                <a:r>
                  <a:rPr lang="da-DK" smtClean="0"/>
                  <a:t>En mand går til lægen med et særligt symptom. Symptomet kan være tegn på, at han har en bestemt sygdom. </a:t>
                </a:r>
              </a:p>
              <a:p>
                <a:r>
                  <a:rPr lang="da-DK" smtClean="0"/>
                  <a:t>Man ved, at manden tilhører en genetisk subpopulation, hvor 10 % lider af sygdommen </a:t>
                </a:r>
                <a:endParaRPr lang="da-DK" smtClean="0"/>
              </a:p>
              <a:p>
                <a:r>
                  <a:rPr lang="da-DK" smtClean="0"/>
                  <a:t>Af dem, der lider af sygdommen, har </a:t>
                </a:r>
                <a14:m>
                  <m:oMathPara>
                    <m:oMathParaPr>
                      <m:jc/>
                    </m:oMathParaPr>
                    <m:oMath>
                      <m:r>
                        <a:rPr lang="da-DK" i="1" smtClean="0">
                          <a:latin typeface="Cambria Math" panose="02040503050406030204" pitchFamily="18" charset="0"/>
                        </a:rPr>
                        <m:t>75</m:t>
                      </m:r>
                    </m:oMath>
                  </m:oMathPara>
                </a14:m>
                <a:r>
                  <a:rPr lang="da-DK" smtClean="0"/>
                  <a:t> % symptomet</a:t>
                </a:r>
                <a:endParaRPr lang="da-DK" smtClean="0"/>
              </a:p>
              <a:p>
                <a14:m>
                  <m:oMathPara>
                    <m:oMathParaPr>
                      <m:jc/>
                    </m:oMathParaPr>
                    <m:oMath>
                      <m:r>
                        <a:rPr lang="da-DK" i="1" smtClean="0">
                          <a:latin typeface="Cambria Math" panose="02040503050406030204" pitchFamily="18" charset="0"/>
                        </a:rPr>
                        <m:t>5</m:t>
                      </m:r>
                    </m:oMath>
                  </m:oMathPara>
                </a14:m>
                <a:r>
                  <a:rPr lang="da-DK" smtClean="0"/>
                  <a:t> % af dem, der ikke lider af sygdommen har alligevel symptomet</a:t>
                </a:r>
                <a:br>
                  <a:rPr lang="da-DK" smtClean="0"/>
                </a:br>
                <a:endParaRPr lang="da-DK" smtClean="0"/>
              </a:p>
              <a:p>
                <a:pPr marL="457200" indent="-457200">
                  <a:buFont typeface="+mj-lt"/>
                  <a:buAutoNum type="alphaLcParenR"/>
                </a:pPr>
                <a:r>
                  <a:rPr lang="da-DK" smtClean="0"/>
                  <a:t>Hvad er sandsynligheden for, at manden har sygdommen?</a:t>
                </a:r>
              </a:p>
              <a:p>
                <a:pPr marL="457200" indent="-457200">
                  <a:buFont typeface="+mj-lt"/>
                  <a:buAutoNum type="alphaLcParenR"/>
                </a:pPr>
                <a:r>
                  <a:rPr lang="da-DK" smtClean="0"/>
                  <a:t>Ændrer </a:t>
                </a:r>
                <a:r>
                  <a:rPr lang="da-DK"/>
                  <a:t>denne sandsynlighed sig, hvis forekomsten af sygdommen i subpopulationen er </a:t>
                </a:r>
                <a14:m>
                  <m:oMathPara>
                    <m:oMathParaPr>
                      <m:jc/>
                    </m:oMathParaPr>
                    <m:oMath>
                      <m:r>
                        <a:rPr lang="da-DK" i="1" smtClean="0">
                          <a:latin typeface="Cambria Math" panose="02040503050406030204" pitchFamily="18" charset="0"/>
                        </a:rPr>
                        <m:t>1</m:t>
                      </m:r>
                    </m:oMath>
                  </m:oMathPara>
                </a14:m>
                <a:r>
                  <a:rPr lang="da-DK" smtClean="0"/>
                  <a:t> % </a:t>
                </a:r>
                <a:r>
                  <a:rPr lang="da-DK"/>
                  <a:t>snarere end </a:t>
                </a:r>
                <a14:m>
                  <m:oMathPara>
                    <m:oMathParaPr>
                      <m:jc/>
                    </m:oMathParaPr>
                    <m:oMath>
                      <m:r>
                        <a:rPr lang="da-DK" i="1" smtClean="0">
                          <a:latin typeface="Cambria Math" panose="02040503050406030204" pitchFamily="18" charset="0"/>
                        </a:rPr>
                        <m:t>10</m:t>
                      </m:r>
                    </m:oMath>
                  </m:oMathPara>
                </a14:m>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58" t="-891"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104</a:t>
            </a:fld>
            <a:endParaRPr lang="da-DK"/>
          </a:p>
        </p:txBody>
      </p:sp>
    </p:spTree>
    <p:extLst>
      <p:ext uri="{BB962C8B-B14F-4D97-AF65-F5344CB8AC3E}">
        <p14:creationId xmlns:p14="http://schemas.microsoft.com/office/powerpoint/2010/main" val="2500468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a:solidFill>
                  <a:schemeClr val="tx1"/>
                </a:solidFill>
              </a:rPr>
              <a:t>4</a:t>
            </a:r>
            <a:r>
              <a:rPr lang="da-DK" smtClean="0">
                <a:solidFill>
                  <a:schemeClr val="tx1"/>
                </a:solidFill>
              </a:rPr>
              <a:t>. </a:t>
            </a:r>
            <a:br>
              <a:rPr lang="da-DK" smtClean="0">
                <a:solidFill>
                  <a:schemeClr val="tx1"/>
                </a:solidFill>
              </a:rPr>
            </a:br>
            <a:r>
              <a:rPr lang="da-DK" smtClean="0">
                <a:solidFill>
                  <a:schemeClr val="tx1"/>
                </a:solidFill>
              </a:rPr>
              <a:t>Sandsynlighedsfordelinger</a:t>
            </a:r>
            <a:br>
              <a:rPr lang="da-DK" smtClean="0"/>
            </a:br>
            <a:r>
              <a:rPr lang="da-DK" sz="2400">
                <a:solidFill>
                  <a:prstClr val="black"/>
                </a:solidFill>
              </a:rPr>
              <a:t>(afsnit </a:t>
            </a:r>
            <a:r>
              <a:rPr lang="da-DK" sz="2400" smtClean="0">
                <a:solidFill>
                  <a:prstClr val="black"/>
                </a:solidFill>
              </a:rPr>
              <a:t>4.1-4.2, 4.4, 4.6-4.7)</a:t>
            </a:r>
            <a:r>
              <a:rPr lang="da-DK" sz="1000" smtClean="0"/>
              <a:t> </a:t>
            </a:r>
            <a:br>
              <a:rPr lang="da-DK" smtClean="0"/>
            </a:b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105</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Allans terningspil</a:t>
            </a:r>
            <a:endParaRPr lang="en-GB"/>
          </a:p>
        </p:txBody>
      </p:sp>
      <p:sp>
        <p:nvSpPr>
          <p:cNvPr id="6" name="Content Placeholder 5"/>
          <p:cNvSpPr>
            <a:spLocks noGrp="1"/>
          </p:cNvSpPr>
          <p:nvPr>
            <p:ph idx="1"/>
          </p:nvPr>
        </p:nvSpPr>
        <p:spPr/>
        <p:txBody>
          <a:bodyPr/>
          <a:lstStyle/>
          <a:p>
            <a:r>
              <a:rPr lang="en-US" smtClean="0"/>
              <a:t>Det koster 50 kr at spille</a:t>
            </a:r>
          </a:p>
          <a:p>
            <a:r>
              <a:rPr lang="en-US" smtClean="0"/>
              <a:t>Et spil består i et kast med en terning</a:t>
            </a:r>
          </a:p>
          <a:p>
            <a:r>
              <a:rPr lang="en-US" smtClean="0"/>
              <a:t>Hvis du slår 6, vinder du 200 kr. </a:t>
            </a:r>
            <a:br>
              <a:rPr lang="en-US" smtClean="0"/>
            </a:br>
            <a:r>
              <a:rPr lang="en-US" smtClean="0"/>
              <a:t>Hvis du slår 1, vinder du 50 kr. </a:t>
            </a:r>
            <a:br>
              <a:rPr lang="en-US" smtClean="0"/>
            </a:br>
            <a:r>
              <a:rPr lang="en-US" smtClean="0"/>
              <a:t>Hvis du slår 2, 3, 4 eller 5 vinder du ingenting</a:t>
            </a:r>
          </a:p>
          <a:p>
            <a:r>
              <a:rPr lang="en-US" smtClean="0"/>
              <a:t>Kan du forvente at tabe eller vinde penge i det lange løb?</a:t>
            </a:r>
          </a:p>
          <a:p>
            <a:r>
              <a:rPr lang="en-US" smtClean="0"/>
              <a:t>Det kan vi beregne med en </a:t>
            </a:r>
            <a:r>
              <a:rPr lang="en-US" smtClean="0">
                <a:solidFill>
                  <a:schemeClr val="accent1">
                    <a:lumMod val="75000"/>
                  </a:schemeClr>
                </a:solidFill>
              </a:rPr>
              <a:t>stokastisk variabel</a:t>
            </a:r>
            <a:r>
              <a:rPr lang="en-US" smtClean="0"/>
              <a:t>.</a:t>
            </a:r>
            <a:endParaRPr lang="en-GB"/>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106</a:t>
            </a:fld>
            <a:endParaRPr lang="da-DK">
              <a:solidFill>
                <a:prstClr val="black">
                  <a:tint val="75000"/>
                </a:prstClr>
              </a:solidFill>
            </a:endParaRPr>
          </a:p>
        </p:txBody>
      </p:sp>
      <p:pic>
        <p:nvPicPr>
          <p:cNvPr id="7" name="Picture 2" descr="http://www.kelz0r.dk/magic/images/snydeterningsort.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2320"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8677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Stokastisk variabel (tilfældighedsvariabel)</a:t>
            </a:r>
            <a:endParaRPr lang="da-DK"/>
          </a:p>
        </p:txBody>
      </p:sp>
      <mc:AlternateContent>
        <mc:Choice Requires="a14">
          <p:sp>
            <p:nvSpPr>
              <p:cNvPr id="3" name="Content Placeholder 2"/>
              <p:cNvSpPr>
                <a:spLocks noGrp="1"/>
              </p:cNvSpPr>
              <p:nvPr>
                <p:ph idx="1"/>
              </p:nvPr>
            </p:nvSpPr>
            <p:spPr/>
            <p:txBody>
              <a:bodyPr/>
              <a:lstStyle/>
              <a:p>
                <a:r>
                  <a:rPr lang="da-DK" sz="2200" smtClean="0"/>
                  <a:t>En </a:t>
                </a:r>
                <a:r>
                  <a:rPr lang="da-DK" sz="2200" smtClean="0">
                    <a:solidFill>
                      <a:schemeClr val="tx2"/>
                    </a:solidFill>
                  </a:rPr>
                  <a:t>stokastisk variabel</a:t>
                </a:r>
                <a:r>
                  <a:rPr lang="da-DK" sz="2200" smtClean="0"/>
                  <a:t> (</a:t>
                </a:r>
                <a:r>
                  <a:rPr lang="da-DK" sz="2200" i="1" err="1" smtClean="0">
                    <a:solidFill>
                      <a:schemeClr val="accent1">
                        <a:lumMod val="75000"/>
                      </a:schemeClr>
                    </a:solidFill>
                  </a:rPr>
                  <a:t>random variable</a:t>
                </a:r>
                <a:r>
                  <a:rPr lang="da-DK" sz="2200" smtClean="0"/>
                  <a:t>) er en variabel (funktion), der bruges til at beskrive tilfældige eksperimenter, hvor udfaldet ikke kendes på forhånd</a:t>
                </a:r>
              </a:p>
              <a:p>
                <a:r>
                  <a:rPr lang="da-DK" sz="2200" smtClean="0"/>
                  <a:t>En stokastisk variabel </a:t>
                </a:r>
                <a14:m>
                  <m:oMathPara>
                    <m:oMathParaPr>
                      <m:jc/>
                    </m:oMathParaPr>
                    <m:oMath>
                      <m:r>
                        <a:rPr lang="da-DK" sz="2200" i="1" smtClean="0">
                          <a:latin typeface="Cambria Math" panose="02040503050406030204" pitchFamily="18" charset="0"/>
                        </a:rPr>
                        <m:t>𝑋</m:t>
                      </m:r>
                    </m:oMath>
                  </m:oMathPara>
                </a14:m>
                <a:r>
                  <a:rPr lang="da-DK" sz="2200" smtClean="0"/>
                  <a:t> er en funktion fra udfaldsrummet </a:t>
                </a:r>
                <a14:m>
                  <m:oMathPara>
                    <m:oMathParaPr>
                      <m:jc/>
                    </m:oMathParaPr>
                    <m:oMath>
                      <m:r>
                        <a:rPr lang="da-DK" sz="2200" i="1" smtClean="0">
                          <a:latin typeface="Cambria Math" panose="02040503050406030204" pitchFamily="18" charset="0"/>
                        </a:rPr>
                        <m:t>𝑈</m:t>
                      </m:r>
                    </m:oMath>
                  </m:oMathPara>
                </a14:m>
                <a:r>
                  <a:rPr lang="da-DK" sz="2200" smtClean="0"/>
                  <a:t> til de reelle tal </a:t>
                </a:r>
              </a:p>
              <a:p>
                <a:r>
                  <a:rPr lang="da-DK" sz="2200" smtClean="0"/>
                  <a:t>F.eks. kan vi beskrive eksperimentet at slå plat og krone med en stokastisk variabel </a:t>
                </a:r>
                <a14:m>
                  <m:oMathPara>
                    <m:oMathParaPr>
                      <m:jc/>
                    </m:oMathParaPr>
                    <m:oMath>
                      <m:r>
                        <a:rPr lang="da-DK" sz="2200" i="1" smtClean="0">
                          <a:latin typeface="Cambria Math" panose="02040503050406030204" pitchFamily="18" charset="0"/>
                        </a:rPr>
                        <m:t>𝑋</m:t>
                      </m:r>
                    </m:oMath>
                  </m:oMathPara>
                </a14:m>
                <a:r>
                  <a:rPr lang="da-DK" sz="2200" i="1" smtClean="0"/>
                  <a:t>,</a:t>
                </a:r>
                <a:r>
                  <a:rPr lang="da-DK" sz="2200" smtClean="0"/>
                  <a:t> hvor vi tilknytter værdierne </a:t>
                </a:r>
                <a14:m>
                  <m:oMathPara>
                    <m:oMathParaPr>
                      <m:jc/>
                    </m:oMathParaPr>
                    <m:oMath>
                      <m:r>
                        <a:rPr lang="da-DK" sz="2200" i="1" smtClean="0">
                          <a:latin typeface="Cambria Math" panose="02040503050406030204" pitchFamily="18" charset="0"/>
                        </a:rPr>
                        <m:t>1</m:t>
                      </m:r>
                    </m:oMath>
                  </m:oMathPara>
                </a14:m>
                <a:r>
                  <a:rPr lang="da-DK" sz="2200" smtClean="0"/>
                  <a:t> og </a:t>
                </a:r>
                <a14:m>
                  <m:oMathPara>
                    <m:oMathParaPr>
                      <m:jc/>
                    </m:oMathParaPr>
                    <m:oMath>
                      <m:r>
                        <a:rPr lang="da-DK" sz="2200" i="1" smtClean="0">
                          <a:latin typeface="Cambria Math" panose="02040503050406030204" pitchFamily="18" charset="0"/>
                        </a:rPr>
                        <m:t>2</m:t>
                      </m:r>
                    </m:oMath>
                  </m:oMathPara>
                </a14:m>
                <a:r>
                  <a:rPr lang="da-DK" sz="2200" smtClean="0"/>
                  <a:t> til hhv. plat og krone</a:t>
                </a:r>
              </a:p>
              <a:p>
                <a:r>
                  <a:rPr lang="da-DK" sz="2200" smtClean="0"/>
                  <a:t>Vi ved at </a:t>
                </a:r>
                <a14:m>
                  <m:oMathPara>
                    <m:oMathParaPr>
                      <m:jc/>
                    </m:oMathParaPr>
                    <m:oMath>
                      <m:r>
                        <a:rPr lang="da-DK" sz="2200" i="1" smtClean="0">
                          <a:latin typeface="Cambria Math" panose="02040503050406030204" pitchFamily="18" charset="0"/>
                        </a:rPr>
                        <m:t>𝑋</m:t>
                      </m:r>
                    </m:oMath>
                  </m:oMathPara>
                </a14:m>
                <a:r>
                  <a:rPr lang="da-DK" sz="2200" smtClean="0"/>
                  <a:t> giver enten </a:t>
                </a:r>
                <a14:m>
                  <m:oMathPara>
                    <m:oMathParaPr>
                      <m:jc/>
                    </m:oMathParaPr>
                    <m:oMath>
                      <m:r>
                        <a:rPr lang="da-DK" sz="2200" i="1" smtClean="0">
                          <a:latin typeface="Cambria Math" panose="02040503050406030204" pitchFamily="18" charset="0"/>
                        </a:rPr>
                        <m:t>1</m:t>
                      </m:r>
                    </m:oMath>
                  </m:oMathPara>
                </a14:m>
                <a:r>
                  <a:rPr lang="da-DK" sz="2200" smtClean="0"/>
                  <a:t> eller </a:t>
                </a:r>
                <a14:m>
                  <m:oMathPara>
                    <m:oMathParaPr>
                      <m:jc/>
                    </m:oMathParaPr>
                    <m:oMath>
                      <m:r>
                        <a:rPr lang="da-DK" sz="2200" i="1" smtClean="0">
                          <a:latin typeface="Cambria Math" panose="02040503050406030204" pitchFamily="18" charset="0"/>
                        </a:rPr>
                        <m:t>2</m:t>
                      </m:r>
                    </m:oMath>
                  </m:oMathPara>
                </a14:m>
                <a:r>
                  <a:rPr lang="da-DK" sz="2200" smtClean="0"/>
                  <a:t> hver gang, men vi ved ikke hvilken </a:t>
                </a:r>
                <a:endParaRPr lang="da-DK" sz="2200" smtClean="0"/>
              </a:p>
              <a:p>
                <a:r>
                  <a:rPr lang="da-DK" sz="2200" smtClean="0"/>
                  <a:t>I eksperimentet med to terninger er </a:t>
                </a:r>
                <a14:m>
                  <m:oMathPara>
                    <m:oMathParaPr>
                      <m:jc/>
                    </m:oMathParaPr>
                    <m:oMath>
                      <m:r>
                        <a:rPr lang="da-DK" sz="2200" i="1" smtClean="0">
                          <a:latin typeface="Cambria Math" panose="02040503050406030204" pitchFamily="18" charset="0"/>
                        </a:rPr>
                        <m:t>𝑋</m:t>
                      </m:r>
                    </m:oMath>
                  </m:oMathPara>
                </a14:m>
                <a:r>
                  <a:rPr lang="da-DK" sz="2200" smtClean="0"/>
                  <a:t> en stokastisk variabel, der beskriver samlet antal øjne, f.eks. tilknyttes værdien </a:t>
                </a:r>
                <a14:m>
                  <m:oMathPara>
                    <m:oMathParaPr>
                      <m:jc/>
                    </m:oMathParaPr>
                    <m:oMath>
                      <m:r>
                        <a:rPr lang="en-US" sz="2200" b="0" i="1" smtClean="0">
                          <a:latin typeface="Cambria Math" panose="02040503050406030204" pitchFamily="18" charset="0"/>
                        </a:rPr>
                        <m:t>𝑥</m:t>
                      </m:r>
                      <m:r>
                        <a:rPr lang="da-DK" sz="2200" b="0" i="1" smtClean="0">
                          <a:latin typeface="Cambria Math"/>
                        </a:rPr>
                        <m:t>=5</m:t>
                      </m:r>
                    </m:oMath>
                  </m:oMathPara>
                </a14:m>
                <a:r>
                  <a:rPr lang="da-DK" sz="2200" smtClean="0"/>
                  <a:t> til udfaldet, at der slås en to’er og en tre’er eller en en’er og en fir’er</a:t>
                </a:r>
                <a:endParaRPr lang="da-DK" sz="2200" smtClean="0"/>
              </a:p>
              <a:p>
                <a:r>
                  <a:rPr lang="da-DK" sz="2200" smtClean="0"/>
                  <a:t>Det er normalt at bruge store bogstaver (f.eks. </a:t>
                </a:r>
                <a14:m>
                  <m:oMathPara>
                    <m:oMathParaPr>
                      <m:jc/>
                    </m:oMathParaPr>
                    <m:oMath>
                      <m:r>
                        <a:rPr lang="da-DK" sz="2200" i="1" smtClean="0">
                          <a:latin typeface="Cambria Math" panose="02040503050406030204" pitchFamily="18" charset="0"/>
                        </a:rPr>
                        <m:t>𝑋</m:t>
                      </m:r>
                    </m:oMath>
                  </m:oMathPara>
                </a14:m>
                <a:r>
                  <a:rPr lang="da-DK" sz="2200" smtClean="0"/>
                  <a:t> og </a:t>
                </a:r>
                <a14:m>
                  <m:oMathPara>
                    <m:oMathParaPr>
                      <m:jc/>
                    </m:oMathParaPr>
                    <m:oMath>
                      <m:r>
                        <a:rPr lang="da-DK" sz="2200" i="1" smtClean="0">
                          <a:latin typeface="Cambria Math" panose="02040503050406030204" pitchFamily="18" charset="0"/>
                        </a:rPr>
                        <m:t>𝑌</m:t>
                      </m:r>
                    </m:oMath>
                  </m:oMathPara>
                </a14:m>
                <a:r>
                  <a:rPr lang="da-DK" sz="2200" smtClean="0"/>
                  <a:t>) til at betegne en stokastisk variabel og små bogstaver (f.eks. </a:t>
                </a:r>
                <a14:m>
                  <m:oMathPara>
                    <m:oMathParaPr>
                      <m:jc/>
                    </m:oMathParaPr>
                    <m:oMath>
                      <m:r>
                        <a:rPr lang="da-DK" sz="2200" i="1" smtClean="0">
                          <a:latin typeface="Cambria Math" panose="02040503050406030204" pitchFamily="18" charset="0"/>
                        </a:rPr>
                        <m:t>𝑥</m:t>
                      </m:r>
                    </m:oMath>
                  </m:oMathPara>
                </a14:m>
                <a:r>
                  <a:rPr lang="da-DK" sz="2200" i="1" smtClean="0"/>
                  <a:t> </a:t>
                </a:r>
                <a:r>
                  <a:rPr lang="da-DK" sz="2200" smtClean="0"/>
                  <a:t>og </a:t>
                </a:r>
                <a14:m>
                  <m:oMathPara>
                    <m:oMathParaPr>
                      <m:jc/>
                    </m:oMathParaPr>
                    <m:oMath>
                      <m:r>
                        <a:rPr lang="da-DK" sz="2200" i="1" smtClean="0">
                          <a:latin typeface="Cambria Math" panose="02040503050406030204" pitchFamily="18" charset="0"/>
                        </a:rPr>
                        <m:t>𝑦</m:t>
                      </m:r>
                    </m:oMath>
                  </m:oMathPara>
                </a14:m>
                <a:r>
                  <a:rPr lang="da-DK" sz="2200" smtClean="0"/>
                  <a:t>) til at betegne variablens værdier.</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868" b="-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107</a:t>
            </a:fld>
            <a:endParaRPr lang="da-DK"/>
          </a:p>
        </p:txBody>
      </p:sp>
    </p:spTree>
    <p:extLst>
      <p:ext uri="{BB962C8B-B14F-4D97-AF65-F5344CB8AC3E}">
        <p14:creationId xmlns:p14="http://schemas.microsoft.com/office/powerpoint/2010/main" val="18681068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Eksempler på stokastiske variable</a:t>
            </a:r>
            <a:endParaRPr lang="da-DK"/>
          </a:p>
        </p:txBody>
      </p:sp>
      <mc:AlternateContent>
        <mc:Choice Requires="a14">
          <p:sp>
            <p:nvSpPr>
              <p:cNvPr id="3" name="Content Placeholder 2"/>
              <p:cNvSpPr>
                <a:spLocks noGrp="1"/>
              </p:cNvSpPr>
              <p:nvPr>
                <p:ph idx="1"/>
              </p:nvPr>
            </p:nvSpPr>
            <p:spPr/>
            <p:txBody>
              <a:bodyPr/>
              <a:lstStyle/>
              <a:p>
                <a:r>
                  <a:rPr lang="da-DK" sz="2000" smtClean="0"/>
                  <a:t>Vi kan ikke forudsige udfaldet af en stokastisk variabel, men vi kan udtale os om sandsynligheden for ethvert udfald. F.eks.:</a:t>
                </a:r>
              </a:p>
              <a:p>
                <a:r>
                  <a:rPr lang="da-DK" sz="2000" smtClean="0"/>
                  <a:t>Plat og krone:</a:t>
                </a:r>
                <a:br>
                  <a:rPr lang="da-DK" sz="2000" smtClean="0"/>
                </a:b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𝑋</m:t>
                          </m:r>
                          <m:r>
                            <a:rPr lang="da-DK" sz="2000" b="0" i="1" smtClean="0">
                              <a:latin typeface="Cambria Math"/>
                            </a:rPr>
                            <m:t>=1</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oMath>
                  </m:oMathPara>
                </a14:m>
                <a:r>
                  <a:rPr lang="da-DK" sz="2000" smtClean="0"/>
                  <a:t> </a:t>
                </a: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=1</m:t>
                          </m:r>
                        </m:e>
                      </m:d>
                    </m:oMath>
                  </m:oMathPara>
                </a14:m>
                <a:r>
                  <a:rPr lang="da-DK" sz="2000" smtClean="0"/>
                  <a:t> angiver ”Sandsynligheden for at den stokastiske variabel </a:t>
                </a:r>
                <a14:m>
                  <m:oMathPara>
                    <m:oMathParaPr>
                      <m:jc/>
                    </m:oMathParaPr>
                    <m:oMath>
                      <m:r>
                        <a:rPr lang="en-US" sz="2000" b="0" i="1" smtClean="0">
                          <a:latin typeface="Cambria Math" panose="02040503050406030204" pitchFamily="18" charset="0"/>
                        </a:rPr>
                        <m:t>𝑋</m:t>
                      </m:r>
                    </m:oMath>
                  </m:oMathPara>
                </a14:m>
                <a:r>
                  <a:rPr lang="da-DK" sz="2000" smtClean="0"/>
                  <a:t> antager værdien 1”, m.a.o. sandsynligheden for at slå plat</a:t>
                </a:r>
              </a:p>
              <a:p>
                <a:r>
                  <a:rPr lang="da-DK" sz="2000" smtClean="0"/>
                  <a:t>Antal plat med to mønter:</a:t>
                </a:r>
                <a:br>
                  <a:rPr lang="da-DK" sz="200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=1</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1</m:t>
                          </m:r>
                        </m:num>
                        <m:den>
                          <m:r>
                            <a:rPr lang="da-DK" sz="2000" i="1">
                              <a:latin typeface="Cambria Math"/>
                            </a:rPr>
                            <m:t>2</m:t>
                          </m:r>
                        </m:den>
                      </m:f>
                      <m:r>
                        <a:rPr lang="da-DK" sz="2000" b="0" i="1" smtClean="0">
                          <a:latin typeface="Cambria Math"/>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=0</m:t>
                          </m:r>
                        </m:e>
                      </m:d>
                      <m:r>
                        <a:rPr lang="da-DK" sz="2000" b="0" i="1"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=2</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1</m:t>
                          </m:r>
                        </m:num>
                        <m:den>
                          <m:r>
                            <a:rPr lang="da-DK" sz="2000" b="0" i="1" smtClean="0">
                              <a:latin typeface="Cambria Math"/>
                            </a:rPr>
                            <m:t>4</m:t>
                          </m:r>
                        </m:den>
                      </m:f>
                    </m:oMath>
                  </m:oMathPara>
                </a14:m>
                <a:endParaRPr lang="da-DK" sz="2000"/>
              </a:p>
              <a:p>
                <a:r>
                  <a:rPr lang="da-DK" sz="2000" smtClean="0"/>
                  <a:t>Terning:</a:t>
                </a:r>
                <a:br>
                  <a:rPr lang="da-DK" sz="200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m:t>
                          </m:r>
                          <m:r>
                            <a:rPr lang="en-US" sz="2000" b="0" i="1" smtClean="0">
                              <a:latin typeface="Cambria Math" panose="02040503050406030204" pitchFamily="18" charset="0"/>
                            </a:rPr>
                            <m:t>𝑥</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1</m:t>
                          </m:r>
                        </m:num>
                        <m:den>
                          <m:r>
                            <a:rPr lang="da-DK" sz="2000" b="0" i="1" smtClean="0">
                              <a:latin typeface="Cambria Math"/>
                            </a:rPr>
                            <m:t>6</m:t>
                          </m:r>
                        </m:den>
                      </m:f>
                      <m:r>
                        <a:rPr lang="en-US" sz="2000" b="0" i="1" smtClean="0">
                          <a:latin typeface="Cambria Math" panose="02040503050406030204" pitchFamily="18" charset="0"/>
                        </a:rPr>
                        <m:t>, </m:t>
                      </m:r>
                      <m:r>
                        <a:rPr lang="da-DK" sz="2000" b="0" i="1" smtClean="0">
                          <a:latin typeface="Cambria Math"/>
                        </a:rPr>
                        <m:t>  </m:t>
                      </m:r>
                      <m:r>
                        <a:rPr lang="en-US" sz="2000" b="0" i="1" smtClean="0">
                          <a:latin typeface="Cambria Math" panose="02040503050406030204" pitchFamily="18" charset="0"/>
                        </a:rPr>
                        <m:t>𝑥</m:t>
                      </m:r>
                      <m:r>
                        <a:rPr lang="da-DK" sz="2000" b="0" i="1" smtClean="0">
                          <a:latin typeface="Cambria Math"/>
                        </a:rPr>
                        <m:t>=1,2,…,6</m:t>
                      </m:r>
                    </m:oMath>
                  </m:oMathPara>
                </a14:m>
                <a:endParaRPr lang="da-DK" sz="2000"/>
              </a:p>
              <a:p>
                <a:r>
                  <a:rPr lang="da-DK" sz="2000" smtClean="0"/>
                  <a:t>Antal øjne med to terninger:</a:t>
                </a:r>
                <a:br>
                  <a:rPr lang="da-DK" sz="200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=5</m:t>
                          </m:r>
                        </m:e>
                      </m:d>
                      <m:r>
                        <a:rPr lang="da-DK" sz="2000" i="1">
                          <a:latin typeface="Cambria Math"/>
                        </a:rPr>
                        <m:t>=</m:t>
                      </m:r>
                      <m:f>
                        <m:fPr>
                          <m:type m:val="bar"/>
                          <m:ctrlPr>
                            <a:rPr lang="da-DK" sz="2000" i="1">
                              <a:latin typeface="Cambria Math" panose="02040503050406030204" pitchFamily="18" charset="0"/>
                            </a:rPr>
                          </m:ctrlPr>
                        </m:fPr>
                        <m:num>
                          <m:r>
                            <a:rPr lang="da-DK" sz="2000" b="0" i="1" smtClean="0">
                              <a:latin typeface="Cambria Math"/>
                            </a:rPr>
                            <m:t>4</m:t>
                          </m:r>
                        </m:num>
                        <m:den>
                          <m:r>
                            <a:rPr lang="da-DK" sz="2000" b="0" i="1" smtClean="0">
                              <a:latin typeface="Cambria Math"/>
                            </a:rPr>
                            <m:t>36</m:t>
                          </m:r>
                        </m:den>
                      </m:f>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9</m:t>
                          </m:r>
                        </m:den>
                      </m:f>
                    </m:oMath>
                  </m:oMathPara>
                </a14:m>
                <a:r>
                  <a:rPr lang="da-DK" sz="2000" smtClean="0"/>
                  <a:t>.</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49" r="-362"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108</a:t>
            </a:fld>
            <a:endParaRPr lang="da-DK"/>
          </a:p>
        </p:txBody>
      </p:sp>
      <p:pic>
        <p:nvPicPr>
          <p:cNvPr id="8" name="Picture 7"/>
          <p:cNvPicPr>
            <a:picLocks noChangeAspect="1"/>
          </p:cNvPicPr>
          <p:nvPr/>
        </p:nvPicPr>
        <p:blipFill>
          <a:blip r:embed="rId4"/>
          <a:stretch>
            <a:fillRect/>
          </a:stretch>
        </p:blipFill>
        <p:spPr>
          <a:xfrm>
            <a:off x="5868144" y="4377468"/>
            <a:ext cx="2857301" cy="2075868"/>
          </a:xfrm>
          <a:prstGeom prst="rect">
            <a:avLst/>
          </a:prstGeom>
        </p:spPr>
      </p:pic>
    </p:spTree>
    <p:extLst>
      <p:ext uri="{BB962C8B-B14F-4D97-AF65-F5344CB8AC3E}">
        <p14:creationId xmlns:p14="http://schemas.microsoft.com/office/powerpoint/2010/main" val="36245144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Stokastisk vs deterministisk variabel</a:t>
            </a:r>
            <a:endParaRPr lang="en-GB"/>
          </a:p>
        </p:txBody>
      </p:sp>
      <p:sp>
        <p:nvSpPr>
          <p:cNvPr id="3" name="Content Placeholder 2"/>
          <p:cNvSpPr>
            <a:spLocks noGrp="1"/>
          </p:cNvSpPr>
          <p:nvPr>
            <p:ph idx="1"/>
          </p:nvPr>
        </p:nvSpPr>
        <p:spPr/>
        <p:txBody>
          <a:bodyPr/>
          <a:lstStyle/>
          <a:p>
            <a:r>
              <a:rPr lang="da-DK"/>
              <a:t>En </a:t>
            </a:r>
            <a:r>
              <a:rPr lang="da-DK" smtClean="0">
                <a:solidFill>
                  <a:schemeClr val="tx2"/>
                </a:solidFill>
              </a:rPr>
              <a:t>deterministisk variabel</a:t>
            </a:r>
            <a:r>
              <a:rPr lang="da-DK" smtClean="0"/>
              <a:t> er </a:t>
            </a:r>
            <a:r>
              <a:rPr lang="da-DK"/>
              <a:t>en </a:t>
            </a:r>
            <a:r>
              <a:rPr lang="da-DK" smtClean="0"/>
              <a:t>variabel (funktion), </a:t>
            </a:r>
            <a:r>
              <a:rPr lang="da-DK"/>
              <a:t>der bruges til at beskrive </a:t>
            </a:r>
            <a:r>
              <a:rPr lang="da-DK" smtClean="0"/>
              <a:t>hændelser, </a:t>
            </a:r>
            <a:r>
              <a:rPr lang="da-DK"/>
              <a:t>hvor udfaldet </a:t>
            </a:r>
            <a:r>
              <a:rPr lang="da-DK" smtClean="0"/>
              <a:t>kan forudsiges</a:t>
            </a:r>
          </a:p>
          <a:p>
            <a:r>
              <a:rPr lang="da-DK" smtClean="0"/>
              <a:t>En deterministisk variabel giver samme (forudsigelige) output (resultat) med samme input, f.eks. faldtiden af en kugle fra samme højde</a:t>
            </a:r>
          </a:p>
          <a:p>
            <a:r>
              <a:rPr lang="da-DK" smtClean="0"/>
              <a:t>En </a:t>
            </a:r>
            <a:r>
              <a:rPr lang="da-DK">
                <a:solidFill>
                  <a:schemeClr val="tx2"/>
                </a:solidFill>
              </a:rPr>
              <a:t>stokastisk variabe</a:t>
            </a:r>
            <a:r>
              <a:rPr lang="da-DK" smtClean="0"/>
              <a:t>l giver forskelligt output (resultat) med samme input, f.eks. faldtiden af en fjer fra samme højde</a:t>
            </a:r>
          </a:p>
          <a:p>
            <a:r>
              <a:rPr lang="da-DK" smtClean="0"/>
              <a:t>Ingeniører og fysikere ignorerer ofte variabilitet og bruger deterministiske variable i modeller, fordi det er enklere end at bruge stokastiske variable.</a:t>
            </a:r>
            <a:endParaRPr lang="da-DK"/>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109</a:t>
            </a:fld>
            <a:endParaRPr lang="da-DK"/>
          </a:p>
        </p:txBody>
      </p:sp>
    </p:spTree>
    <p:extLst>
      <p:ext uri="{BB962C8B-B14F-4D97-AF65-F5344CB8AC3E}">
        <p14:creationId xmlns:p14="http://schemas.microsoft.com/office/powerpoint/2010/main" val="3452873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Installering af R og RStudio</a:t>
            </a:r>
            <a:endParaRPr lang="en-GB"/>
          </a:p>
        </p:txBody>
      </p:sp>
      <p:sp>
        <p:nvSpPr>
          <p:cNvPr id="3" name="Content Placeholder 2"/>
          <p:cNvSpPr>
            <a:spLocks noGrp="1"/>
          </p:cNvSpPr>
          <p:nvPr>
            <p:ph idx="1"/>
          </p:nvPr>
        </p:nvSpPr>
        <p:spPr/>
        <p:txBody>
          <a:bodyPr/>
          <a:lstStyle/>
          <a:p>
            <a:r>
              <a:rPr lang="en-GB">
                <a:hlinkClick r:id="rId2"/>
              </a:rPr>
              <a:t>https://cran.r-project.org/</a:t>
            </a:r>
            <a:r>
              <a:rPr lang="en-US"/>
              <a:t> </a:t>
            </a:r>
            <a:br>
              <a:rPr lang="en-US">
                <a:hlinkClick r:id="rId2"/>
              </a:rPr>
            </a:br>
            <a:r>
              <a:rPr lang="en-US" err="1"/>
              <a:t>Jeg har version 4.1.3 til Windows</a:t>
            </a:r>
          </a:p>
          <a:p>
            <a:r>
              <a:rPr lang="en-GB">
                <a:hlinkClick r:id="rId3"/>
              </a:rPr>
              <a:t>https://rstudio.com/products/rstudio/download/</a:t>
            </a:r>
            <a:br>
              <a:rPr lang="en-GB">
                <a:hlinkClick r:id="rId3"/>
              </a:rPr>
            </a:br>
            <a:r>
              <a:rPr lang="en-GB" err="1"/>
              <a:t>Jeg har RStudio Desktop 2022.07.1-544 til Windows </a:t>
            </a:r>
          </a:p>
        </p:txBody>
      </p:sp>
      <p:sp>
        <p:nvSpPr>
          <p:cNvPr id="4" name="Slide Number Placeholder 3"/>
          <p:cNvSpPr>
            <a:spLocks noGrp="1"/>
          </p:cNvSpPr>
          <p:nvPr>
            <p:ph type="sldNum" sz="quarter" idx="12"/>
          </p:nvPr>
        </p:nvSpPr>
        <p:spPr/>
        <p:txBody>
          <a:bodyPr/>
          <a:lstStyle/>
          <a:p>
            <a:fld id="{2CD97C06-EC96-4259-9516-82894ECCBF7D}" type="slidenum">
              <a:rPr lang="da-DK" smtClean="0"/>
              <a:t>11</a:t>
            </a:fld>
            <a:endParaRPr lang="da-DK"/>
          </a:p>
        </p:txBody>
      </p:sp>
      <p:pic>
        <p:nvPicPr>
          <p:cNvPr id="6" name="Picture 5">
            <a:extLst>
              <a:ext uri="{FF2B5EF4-FFF2-40B4-BE49-F238E27FC236}">
                <a16:creationId xmlns:a16="http://schemas.microsoft.com/office/drawing/2014/main" id="{E9F053B4-91F4-4A14-B45B-98C423DB7A69}"/>
              </a:ext>
            </a:extLst>
          </p:cNvPr>
          <p:cNvPicPr>
            <a:picLocks noChangeAspect="1"/>
          </p:cNvPicPr>
          <p:nvPr/>
        </p:nvPicPr>
        <p:blipFill>
          <a:blip r:embed="rId4"/>
          <a:stretch>
            <a:fillRect/>
          </a:stretch>
        </p:blipFill>
        <p:spPr>
          <a:xfrm>
            <a:off x="2141009" y="3169897"/>
            <a:ext cx="4861981" cy="518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86635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Diskrete vs kontinuerte variable</a:t>
            </a:r>
            <a:endParaRPr lang="da-DK"/>
          </a:p>
        </p:txBody>
      </p:sp>
      <mc:AlternateContent>
        <mc:Choice Requires="a14">
          <p:sp>
            <p:nvSpPr>
              <p:cNvPr id="3" name="Content Placeholder 2"/>
              <p:cNvSpPr>
                <a:spLocks noGrp="1"/>
              </p:cNvSpPr>
              <p:nvPr>
                <p:ph idx="1"/>
              </p:nvPr>
            </p:nvSpPr>
            <p:spPr/>
            <p:txBody>
              <a:bodyPr/>
              <a:lstStyle/>
              <a:p>
                <a:r>
                  <a:rPr lang="da-DK" smtClean="0"/>
                  <a:t>En </a:t>
                </a:r>
                <a:r>
                  <a:rPr lang="da-DK" smtClean="0">
                    <a:solidFill>
                      <a:schemeClr val="accent1">
                        <a:lumMod val="75000"/>
                      </a:schemeClr>
                    </a:solidFill>
                  </a:rPr>
                  <a:t>diskret</a:t>
                </a:r>
                <a:r>
                  <a:rPr lang="da-DK" smtClean="0"/>
                  <a:t> variabel kan antage et (i princippet) tælleligt antal værdier</a:t>
                </a:r>
              </a:p>
              <a:p>
                <a:r>
                  <a:rPr lang="da-DK" smtClean="0"/>
                  <a:t>En </a:t>
                </a:r>
                <a:r>
                  <a:rPr lang="da-DK" smtClean="0">
                    <a:solidFill>
                      <a:schemeClr val="accent1">
                        <a:lumMod val="75000"/>
                      </a:schemeClr>
                    </a:solidFill>
                  </a:rPr>
                  <a:t>kontinuert</a:t>
                </a:r>
                <a:r>
                  <a:rPr lang="da-DK" smtClean="0"/>
                  <a:t> variabel kan </a:t>
                </a:r>
                <a:r>
                  <a:rPr lang="da-DK"/>
                  <a:t>(i princippet</a:t>
                </a:r>
                <a:r>
                  <a:rPr lang="da-DK" smtClean="0"/>
                  <a:t>) antage alle værdier i de reelle tal eller i et interval heraf, f.eks. </a:t>
                </a:r>
                <a14:m>
                  <m:oMathPara>
                    <m:oMathParaPr>
                      <m:jc/>
                    </m:oMathParaPr>
                    <m:oMath>
                      <m:r>
                        <a:rPr lang="da-DK" i="1" smtClean="0">
                          <a:latin typeface="Cambria Math" panose="02040503050406030204" pitchFamily="18" charset="0"/>
                        </a:rPr>
                        <m:t>[−10; 10</m:t>
                      </m:r>
                      <m:r>
                        <a:rPr lang="da-DK" i="1">
                          <a:latin typeface="Cambria Math" panose="02040503050406030204" pitchFamily="18" charset="0"/>
                        </a:rPr>
                        <m:t>]</m:t>
                      </m:r>
                    </m:oMath>
                  </m:oMathPara>
                </a14:m>
                <a:r>
                  <a:rPr lang="da-DK"/>
                  <a:t> </a:t>
                </a:r>
                <a:r>
                  <a:rPr lang="da-DK" smtClean="0"/>
                  <a:t> </a:t>
                </a:r>
              </a:p>
              <a:p>
                <a:r>
                  <a:rPr lang="da-DK" smtClean="0"/>
                  <a:t>Dette gælder uanset om variablen er </a:t>
                </a:r>
                <a:r>
                  <a:rPr lang="da-DK" smtClean="0">
                    <a:solidFill>
                      <a:schemeClr val="accent1">
                        <a:lumMod val="75000"/>
                      </a:schemeClr>
                    </a:solidFill>
                  </a:rPr>
                  <a:t>stokastisk</a:t>
                </a:r>
                <a:r>
                  <a:rPr lang="da-DK" smtClean="0"/>
                  <a:t> eller </a:t>
                </a:r>
                <a:r>
                  <a:rPr lang="da-DK" smtClean="0">
                    <a:solidFill>
                      <a:schemeClr val="accent1">
                        <a:lumMod val="75000"/>
                      </a:schemeClr>
                    </a:solidFill>
                  </a:rPr>
                  <a:t>deterministisk</a:t>
                </a:r>
              </a:p>
              <a:p>
                <a:r>
                  <a:rPr lang="da-DK" smtClean="0"/>
                  <a:t>I dag beskæftiger vi os med </a:t>
                </a:r>
                <a:r>
                  <a:rPr lang="da-DK" smtClean="0">
                    <a:solidFill>
                      <a:schemeClr val="accent1">
                        <a:lumMod val="75000"/>
                      </a:schemeClr>
                    </a:solidFill>
                  </a:rPr>
                  <a:t>diskrete, stokastiske variable</a:t>
                </a:r>
                <a:r>
                  <a:rPr lang="da-DK" smtClean="0"/>
                  <a:t> og beskriver deres ‘opførsel’ med </a:t>
                </a:r>
                <a:r>
                  <a:rPr lang="da-DK" smtClean="0">
                    <a:solidFill>
                      <a:schemeClr val="accent1">
                        <a:lumMod val="75000"/>
                      </a:schemeClr>
                    </a:solidFill>
                  </a:rPr>
                  <a:t>sandsynlighedsfordelinger.</a:t>
                </a:r>
                <a:br>
                  <a:rPr lang="da-DK" smtClean="0"/>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1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110</a:t>
            </a:fld>
            <a:endParaRPr lang="da-DK"/>
          </a:p>
        </p:txBody>
      </p:sp>
    </p:spTree>
    <p:extLst>
      <p:ext uri="{BB962C8B-B14F-4D97-AF65-F5344CB8AC3E}">
        <p14:creationId xmlns:p14="http://schemas.microsoft.com/office/powerpoint/2010/main" val="12243741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smtClean="0"/>
              <a:t>Sandsynlighedsfordeling for en </a:t>
            </a:r>
            <a:br>
              <a:rPr lang="da-DK" smtClean="0"/>
            </a:br>
            <a:r>
              <a:rPr lang="da-DK" smtClean="0"/>
              <a:t>diskret stokastisk variabel </a:t>
            </a:r>
            <a:endParaRPr lang="da-DK"/>
          </a:p>
        </p:txBody>
      </p:sp>
      <mc:AlternateContent>
        <mc:Choice Requires="a14">
          <p:sp>
            <p:nvSpPr>
              <p:cNvPr id="3" name="Content Placeholder 2"/>
              <p:cNvSpPr>
                <a:spLocks noGrp="1"/>
              </p:cNvSpPr>
              <p:nvPr>
                <p:ph idx="1"/>
              </p:nvPr>
            </p:nvSpPr>
            <p:spPr/>
            <p:txBody>
              <a:bodyPr/>
              <a:lstStyle/>
              <a:p>
                <a:r>
                  <a:rPr lang="da-DK" smtClean="0">
                    <a:solidFill>
                      <a:schemeClr val="accent1">
                        <a:lumMod val="75000"/>
                      </a:schemeClr>
                    </a:solidFill>
                  </a:rPr>
                  <a:t>(Sandsynligheds)fordeling</a:t>
                </a:r>
                <a:r>
                  <a:rPr lang="da-DK" smtClean="0"/>
                  <a:t> (engelsk: </a:t>
                </a:r>
                <a:r>
                  <a:rPr lang="da-DK" i="1" smtClean="0">
                    <a:solidFill>
                      <a:schemeClr val="accent1">
                        <a:lumMod val="75000"/>
                      </a:schemeClr>
                    </a:solidFill>
                  </a:rPr>
                  <a:t>(probability) distribution</a:t>
                </a:r>
                <a:r>
                  <a:rPr lang="da-DK" smtClean="0"/>
                  <a:t>)</a:t>
                </a:r>
              </a:p>
              <a:p>
                <a:r>
                  <a:rPr lang="da-DK" smtClean="0"/>
                  <a:t>For hvert muligt udfald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𝑖</m:t>
                          </m:r>
                        </m:sub>
                      </m:sSub>
                    </m:oMath>
                  </m:oMathPara>
                </a14:m>
                <a:r>
                  <a:rPr lang="da-DK" smtClean="0"/>
                  <a:t> tilknyttes sandsynligheden for udfaldet:  </a:t>
                </a:r>
                <a14:m>
                  <m:oMathPara>
                    <m:oMathParaPr>
                      <m:jc/>
                    </m:oMathParaPr>
                    <m:oMath>
                      <m:sSub>
                        <m:sSubPr>
                          <m:ctrlPr>
                            <a:rPr lang="da-DK" i="1">
                              <a:latin typeface="Cambria Math" panose="02040503050406030204" pitchFamily="18" charset="0"/>
                            </a:rPr>
                          </m:ctrlPr>
                        </m:sSubPr>
                        <m:e>
                          <m:r>
                            <a:rPr lang="da-DK" b="0" i="1" smtClean="0">
                              <a:latin typeface="Cambria Math"/>
                            </a:rPr>
                            <m:t>𝑃</m:t>
                          </m:r>
                          <m:r>
                            <a:rPr lang="da-DK" b="0" i="1" smtClean="0">
                              <a:latin typeface="Cambria Math"/>
                            </a:rPr>
                            <m:t>(</m:t>
                          </m:r>
                          <m:r>
                            <a:rPr lang="en-US" b="0" i="1" smtClean="0">
                              <a:latin typeface="Cambria Math" panose="02040503050406030204" pitchFamily="18" charset="0"/>
                            </a:rPr>
                            <m:t>𝑋</m:t>
                          </m:r>
                          <m:r>
                            <a:rPr lang="da-DK" b="0" i="1" smtClean="0">
                              <a:latin typeface="Cambria Math"/>
                            </a:rPr>
                            <m:t>=</m:t>
                          </m:r>
                          <m:r>
                            <a:rPr lang="en-US" b="0" i="1" smtClean="0">
                              <a:latin typeface="Cambria Math" panose="02040503050406030204" pitchFamily="18" charset="0"/>
                            </a:rPr>
                            <m:t>𝑥</m:t>
                          </m:r>
                        </m:e>
                        <m:sub>
                          <m:r>
                            <a:rPr lang="da-DK" i="1">
                              <a:latin typeface="Cambria Math"/>
                            </a:rPr>
                            <m:t>𝑖</m:t>
                          </m:r>
                        </m:sub>
                      </m:sSub>
                      <m:r>
                        <a:rPr lang="da-DK" b="0" i="1" smtClean="0">
                          <a:latin typeface="Cambria Math"/>
                        </a:rPr>
                        <m:t>)</m:t>
                      </m:r>
                    </m:oMath>
                  </m:oMathPara>
                </a14:m>
                <a:r>
                  <a:rPr lang="da-DK" smtClean="0"/>
                  <a:t> </a:t>
                </a:r>
              </a:p>
              <a:p>
                <a:r>
                  <a:rPr lang="da-DK" smtClean="0"/>
                  <a:t>For kast med to terninger har vi allerede beregnet sandsynligheds-fordelingen for den tilhørende </a:t>
                </a:r>
                <a:br>
                  <a:rPr lang="da-DK" smtClean="0"/>
                </a:br>
                <a:r>
                  <a:rPr lang="da-DK" smtClean="0"/>
                  <a:t>stokastiske variabel</a:t>
                </a:r>
                <a:br>
                  <a:rPr lang="da-DK" smtClean="0"/>
                </a:br>
                <a:br>
                  <a:rPr lang="da-DK" smtClean="0"/>
                </a:br>
                <a:br>
                  <a:rPr lang="da-DK" smtClean="0"/>
                </a:br>
                <a:br>
                  <a:rPr lang="da-DK" smtClean="0"/>
                </a:br>
                <a:br>
                  <a:rPr lang="da-DK" smtClean="0"/>
                </a:br>
                <a:br>
                  <a:rPr lang="da-DK" smtClean="0"/>
                </a:br>
                <a:endParaRPr lang="da-DK" smtClean="0"/>
              </a:p>
              <a:p>
                <a:r>
                  <a:rPr lang="da-DK" smtClean="0"/>
                  <a:t>Nogle sandsynlighedsfordelinger </a:t>
                </a:r>
                <a:br>
                  <a:rPr lang="da-DK" smtClean="0"/>
                </a:br>
                <a:r>
                  <a:rPr lang="da-DK" smtClean="0"/>
                  <a:t>er så karakteristiske, at de har et navn.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111</a:t>
            </a:fld>
            <a:endParaRPr lang="da-DK"/>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36096" y="2861034"/>
            <a:ext cx="2952328" cy="2558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35696" y="3645024"/>
            <a:ext cx="2065793" cy="1702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091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23554"/>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Uniform fordeling</a:t>
            </a:r>
            <a:endParaRPr lang="da-DK"/>
          </a:p>
        </p:txBody>
      </p:sp>
      <p:sp>
        <p:nvSpPr>
          <p:cNvPr id="3" name="Content Placeholder 2"/>
          <p:cNvSpPr>
            <a:spLocks noGrp="1"/>
          </p:cNvSpPr>
          <p:nvPr>
            <p:ph idx="1"/>
          </p:nvPr>
        </p:nvSpPr>
        <p:spPr/>
        <p:txBody>
          <a:bodyPr/>
          <a:lstStyle/>
          <a:p>
            <a:r>
              <a:rPr lang="da-DK" smtClean="0"/>
              <a:t>Sandsynlighedsfordelingen for en stokastisk variabel, hvor alle udfald er lige sandsynlige kaldes </a:t>
            </a:r>
            <a:r>
              <a:rPr lang="da-DK" smtClean="0">
                <a:solidFill>
                  <a:schemeClr val="accent1">
                    <a:lumMod val="75000"/>
                  </a:schemeClr>
                </a:solidFill>
              </a:rPr>
              <a:t>uniform </a:t>
            </a:r>
          </a:p>
          <a:p>
            <a:r>
              <a:rPr lang="da-DK"/>
              <a:t>Den uniforme fordeling kaldes også for</a:t>
            </a:r>
            <a:r>
              <a:rPr lang="da-DK" smtClean="0">
                <a:solidFill>
                  <a:schemeClr val="accent1">
                    <a:lumMod val="75000"/>
                  </a:schemeClr>
                </a:solidFill>
              </a:rPr>
              <a:t> kassefordelingen.</a:t>
            </a:r>
            <a:endParaRPr lang="da-DK">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2CD97C06-EC96-4259-9516-82894ECCBF7D}" type="slidenum">
              <a:rPr lang="da-DK" smtClean="0"/>
              <a:t>112</a:t>
            </a:fld>
            <a:endParaRPr lang="da-DK"/>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4" y="3085903"/>
            <a:ext cx="4066334" cy="343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88024" y="3093496"/>
            <a:ext cx="4032448" cy="338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9988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171"/>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Sandsynlighedsfunktion</a:t>
            </a:r>
            <a:endParaRPr lang="da-DK"/>
          </a:p>
        </p:txBody>
      </p:sp>
      <mc:AlternateContent>
        <mc:Choice Requires="a14">
          <p:sp>
            <p:nvSpPr>
              <p:cNvPr id="3" name="Content Placeholder 2"/>
              <p:cNvSpPr>
                <a:spLocks noGrp="1"/>
              </p:cNvSpPr>
              <p:nvPr>
                <p:ph idx="1"/>
              </p:nvPr>
            </p:nvSpPr>
            <p:spPr/>
            <p:txBody>
              <a:bodyPr/>
              <a:lstStyle/>
              <a:p>
                <a:r>
                  <a:rPr lang="da-DK" smtClean="0"/>
                  <a:t>Lad </a:t>
                </a:r>
                <a14:m>
                  <m:oMathPara>
                    <m:oMathParaPr>
                      <m:jc/>
                    </m:oMathParaPr>
                    <m:oMath>
                      <m:r>
                        <a:rPr lang="da-DK" i="1">
                          <a:latin typeface="Cambria Math"/>
                        </a:rPr>
                        <m:t>𝑓</m:t>
                      </m:r>
                    </m:oMath>
                  </m:oMathPara>
                </a14:m>
                <a:r>
                  <a:rPr lang="da-DK" smtClean="0"/>
                  <a:t> være funktionen så </a:t>
                </a:r>
                <a:br>
                  <a:rPr lang="da-DK" smtClean="0"/>
                </a:br>
                <a:r>
                  <a:rPr lang="da-DK" smtClean="0"/>
                  <a:t>	</a:t>
                </a:r>
                <a14:m>
                  <m:oMathPara>
                    <m:oMathParaPr>
                      <m:jc/>
                    </m:oMathParaPr>
                    <m:oMath>
                      <m:r>
                        <a:rPr lang="da-DK" b="0" i="1" smtClean="0">
                          <a:latin typeface="Cambria Math"/>
                        </a:rPr>
                        <m:t>𝑓</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𝑥</m:t>
                          </m:r>
                        </m:e>
                      </m:d>
                      <m:r>
                        <a:rPr lang="da-DK" b="0" i="1" smtClean="0">
                          <a:latin typeface="Cambria Math"/>
                        </a:rPr>
                        <m:t>=</m:t>
                      </m:r>
                      <m:r>
                        <a:rPr lang="da-DK" b="0" i="1" smtClean="0">
                          <a:latin typeface="Cambria Math"/>
                        </a:rPr>
                        <m:t>𝑃</m:t>
                      </m:r>
                      <m:r>
                        <a:rPr lang="da-DK" b="0" i="1" smtClean="0">
                          <a:latin typeface="Cambria Math"/>
                        </a:rPr>
                        <m:t>(</m:t>
                      </m:r>
                      <m:r>
                        <a:rPr lang="en-US" b="0" i="1" smtClean="0">
                          <a:latin typeface="Cambria Math" panose="02040503050406030204" pitchFamily="18" charset="0"/>
                        </a:rPr>
                        <m:t>𝑋</m:t>
                      </m:r>
                      <m:r>
                        <a:rPr lang="da-DK" b="0" i="1" smtClean="0">
                          <a:latin typeface="Cambria Math"/>
                        </a:rPr>
                        <m:t>=</m:t>
                      </m:r>
                      <m:r>
                        <a:rPr lang="da-DK" b="0" i="1" smtClean="0">
                          <a:latin typeface="Cambria Math"/>
                        </a:rPr>
                        <m:t>𝑥</m:t>
                      </m:r>
                      <m:r>
                        <a:rPr lang="da-DK" b="0" i="1" smtClean="0">
                          <a:latin typeface="Cambria Math"/>
                        </a:rPr>
                        <m:t>)</m:t>
                      </m:r>
                      <m:r>
                        <m:rPr>
                          <m:sty m:val="p"/>
                        </m:rPr>
                        <a:rPr lang="da-DK" b="0" i="0" smtClean="0">
                          <a:latin typeface="Cambria Math"/>
                        </a:rPr>
                        <m:t>    </m:t>
                      </m:r>
                      <m:r>
                        <m:rPr>
                          <m:sty m:val="p"/>
                        </m:rPr>
                        <a:rPr lang="da-DK" b="0" i="0" smtClean="0">
                          <a:latin typeface="Cambria Math"/>
                        </a:rPr>
                        <m:t>for</m:t>
                      </m:r>
                      <m:r>
                        <m:rPr>
                          <m:sty m:val="p"/>
                        </m:rPr>
                        <a:rPr lang="da-DK" b="0" i="0" smtClean="0">
                          <a:latin typeface="Cambria Math"/>
                        </a:rPr>
                        <m:t> </m:t>
                      </m:r>
                      <m:r>
                        <a:rPr lang="da-DK" b="0" i="1" smtClean="0">
                          <a:latin typeface="Cambria Math"/>
                        </a:rPr>
                        <m:t>𝑥</m:t>
                      </m:r>
                      <m:r>
                        <a:rPr lang="da-DK" b="0" i="1" smtClean="0">
                          <a:latin typeface="Cambria Math"/>
                          <a:ea typeface="Cambria Math"/>
                        </a:rPr>
                        <m:t>∈</m:t>
                      </m:r>
                      <m:r>
                        <a:rPr lang="da-DK" b="0" i="1" smtClean="0">
                          <a:latin typeface="Cambria Math"/>
                          <a:ea typeface="Cambria Math"/>
                        </a:rPr>
                        <m:t>𝑈</m:t>
                      </m:r>
                    </m:oMath>
                  </m:oMathPara>
                </a14:m>
                <a:r>
                  <a:rPr lang="da-DK" smtClean="0"/>
                  <a:t> </a:t>
                </a:r>
              </a:p>
              <a:p>
                <a:r>
                  <a:rPr lang="da-DK" smtClean="0"/>
                  <a:t>Funktionen </a:t>
                </a:r>
                <a14:m>
                  <m:oMathPara>
                    <m:oMathParaPr>
                      <m:jc/>
                    </m:oMathParaPr>
                    <m:oMath>
                      <m:r>
                        <a:rPr lang="da-DK" i="1">
                          <a:latin typeface="Cambria Math"/>
                        </a:rPr>
                        <m:t>𝑓</m:t>
                      </m:r>
                    </m:oMath>
                  </m:oMathPara>
                </a14:m>
                <a:r>
                  <a:rPr lang="da-DK" smtClean="0"/>
                  <a:t> kaldes </a:t>
                </a:r>
                <a:r>
                  <a:rPr lang="da-DK" smtClean="0">
                    <a:solidFill>
                      <a:schemeClr val="accent1">
                        <a:lumMod val="75000"/>
                      </a:schemeClr>
                    </a:solidFill>
                  </a:rPr>
                  <a:t>sandsynlighedsfunktionen</a:t>
                </a:r>
                <a:r>
                  <a:rPr lang="da-DK" smtClean="0"/>
                  <a:t> (</a:t>
                </a:r>
                <a:r>
                  <a:rPr lang="da-DK" i="1" err="1" smtClean="0">
                    <a:solidFill>
                      <a:schemeClr val="accent1">
                        <a:lumMod val="75000"/>
                      </a:schemeClr>
                    </a:solidFill>
                  </a:rPr>
                  <a:t>probability function</a:t>
                </a:r>
                <a:r>
                  <a:rPr lang="da-DK" smtClean="0"/>
                  <a:t>) for </a:t>
                </a:r>
                <a14:m>
                  <m:oMathPara>
                    <m:oMathParaPr>
                      <m:jc/>
                    </m:oMathParaPr>
                    <m:oMath>
                      <m:r>
                        <a:rPr lang="en-US" b="0" i="1" smtClean="0">
                          <a:latin typeface="Cambria Math" panose="02040503050406030204" pitchFamily="18" charset="0"/>
                        </a:rPr>
                        <m:t>𝑋</m:t>
                      </m:r>
                    </m:oMath>
                  </m:oMathPara>
                </a14:m>
                <a:endParaRPr lang="da-DK" smtClean="0"/>
              </a:p>
              <a:p>
                <a:r>
                  <a:rPr lang="da-DK" smtClean="0"/>
                  <a:t>Det er klart, at der gælder:</a:t>
                </a:r>
                <a:br>
                  <a:rPr lang="da-DK" smtClean="0"/>
                </a:br>
                <a:r>
                  <a:rPr lang="da-DK" smtClean="0"/>
                  <a:t>	</a:t>
                </a:r>
                <a14:m>
                  <m:oMathPara>
                    <m:oMathParaPr>
                      <m:jc/>
                    </m:oMathParaPr>
                    <m:oMath>
                      <m:r>
                        <a:rPr lang="da-DK" b="0" i="1" smtClean="0">
                          <a:latin typeface="Cambria Math"/>
                        </a:rPr>
                        <m:t>0</m:t>
                      </m:r>
                      <m:r>
                        <a:rPr lang="da-DK" b="0" i="1" smtClean="0">
                          <a:latin typeface="Cambria Math"/>
                          <a:ea typeface="Cambria Math"/>
                        </a:rPr>
                        <m:t>≤</m:t>
                      </m:r>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da-DK" i="1">
                              <a:latin typeface="Cambria Math"/>
                            </a:rPr>
                            <m:t>𝑥</m:t>
                          </m:r>
                        </m:e>
                      </m:d>
                      <m:r>
                        <a:rPr lang="da-DK" i="1" smtClean="0">
                          <a:latin typeface="Cambria Math"/>
                          <a:ea typeface="Cambria Math"/>
                        </a:rPr>
                        <m:t>≤</m:t>
                      </m:r>
                      <m:r>
                        <a:rPr lang="da-DK" b="0" i="1" smtClean="0">
                          <a:latin typeface="Cambria Math"/>
                          <a:ea typeface="Cambria Math"/>
                        </a:rPr>
                        <m:t>1</m:t>
                      </m:r>
                    </m:oMath>
                  </m:oMathPara>
                </a14:m>
                <a:br>
                  <a:rPr lang="da-DK" b="0" smtClean="0">
                    <a:ea typeface="Cambria Math"/>
                  </a:rPr>
                </a:br>
                <a:r>
                  <a:rPr lang="da-DK" b="0" smtClean="0">
                    <a:ea typeface="Cambria Math"/>
                  </a:rPr>
                  <a:t>	</a:t>
                </a:r>
                <a14:m>
                  <m:oMathPara>
                    <m:oMathParaPr>
                      <m:jc/>
                    </m:oMathParaPr>
                    <m:oMath>
                      <m:nary>
                        <m:naryPr>
                          <m:chr m:val="∑"/>
                          <m:grow m:val="off"/>
                          <m:subHide m:val="off"/>
                          <m:supHide m:val="on"/>
                          <m:ctrlPr>
                            <a:rPr lang="da-DK" b="0" i="1" smtClean="0">
                              <a:latin typeface="Cambria Math" panose="02040503050406030204" pitchFamily="18" charset="0"/>
                              <a:ea typeface="Cambria Math"/>
                            </a:rPr>
                          </m:ctrlPr>
                        </m:naryPr>
                        <m:sub>
                          <m:r>
                            <a:rPr lang="da-DK" b="0" i="1" smtClean="0">
                              <a:latin typeface="Cambria Math"/>
                              <a:ea typeface="Cambria Math"/>
                            </a:rPr>
                            <m:t>(</m:t>
                          </m:r>
                          <m:r>
                            <a:rPr lang="da-DK" b="0" i="1" smtClean="0">
                              <a:latin typeface="Cambria Math"/>
                              <a:ea typeface="Cambria Math"/>
                            </a:rPr>
                            <m:t>𝑥</m:t>
                          </m:r>
                          <m:r>
                            <a:rPr lang="da-DK" b="0" i="1" smtClean="0">
                              <a:latin typeface="Cambria Math"/>
                              <a:ea typeface="Cambria Math"/>
                            </a:rPr>
                            <m:t>∈</m:t>
                          </m:r>
                          <m:r>
                            <a:rPr lang="da-DK" b="0" i="1" smtClean="0">
                              <a:latin typeface="Cambria Math"/>
                              <a:ea typeface="Cambria Math"/>
                            </a:rPr>
                            <m:t>𝑈</m:t>
                          </m:r>
                          <m:r>
                            <a:rPr lang="da-DK" b="0" i="1" smtClean="0">
                              <a:latin typeface="Cambria Math"/>
                              <a:ea typeface="Cambria Math"/>
                            </a:rPr>
                            <m:t>)</m:t>
                          </m:r>
                        </m:sub>
                        <m:sup/>
                        <m:e>
                          <m:r>
                            <a:rPr lang="da-DK" b="0" i="1" smtClean="0">
                              <a:latin typeface="Cambria Math"/>
                              <a:ea typeface="Cambria Math"/>
                            </a:rPr>
                            <m:t> </m:t>
                          </m:r>
                          <m:r>
                            <a:rPr lang="da-DK" b="0" i="1" smtClean="0">
                              <a:latin typeface="Cambria Math"/>
                              <a:ea typeface="Cambria Math"/>
                            </a:rPr>
                            <m:t>𝑓</m:t>
                          </m:r>
                          <m:r>
                            <a:rPr lang="da-DK" b="0" i="1" smtClean="0">
                              <a:latin typeface="Cambria Math"/>
                              <a:ea typeface="Cambria Math"/>
                            </a:rPr>
                            <m:t>(</m:t>
                          </m:r>
                          <m:r>
                            <a:rPr lang="da-DK" b="0" i="1" smtClean="0">
                              <a:latin typeface="Cambria Math"/>
                              <a:ea typeface="Cambria Math"/>
                            </a:rPr>
                            <m:t>𝑥</m:t>
                          </m:r>
                          <m:r>
                            <a:rPr lang="da-DK" b="0" i="1" smtClean="0">
                              <a:latin typeface="Cambria Math"/>
                              <a:ea typeface="Cambria Math"/>
                            </a:rPr>
                            <m:t>)</m:t>
                          </m:r>
                        </m:e>
                      </m:nary>
                      <m:r>
                        <a:rPr lang="da-DK" b="0" i="1" smtClean="0">
                          <a:latin typeface="Cambria Math"/>
                          <a:ea typeface="Cambria Math"/>
                        </a:rPr>
                        <m:t>=1</m:t>
                      </m:r>
                    </m:oMath>
                  </m:oMathPara>
                </a14:m>
                <a:r>
                  <a:rPr lang="da-DK" smtClean="0"/>
                  <a:t> </a:t>
                </a:r>
              </a:p>
              <a:p>
                <a:r>
                  <a:rPr lang="da-DK" smtClean="0"/>
                  <a:t>Statistikere kalder også </a:t>
                </a:r>
                <a:r>
                  <a:rPr lang="da-DK" smtClean="0">
                    <a:solidFill>
                      <a:schemeClr val="accent1">
                        <a:lumMod val="75000"/>
                      </a:schemeClr>
                    </a:solidFill>
                  </a:rPr>
                  <a:t>sandsynligheds-</a:t>
                </a:r>
                <a:br>
                  <a:rPr lang="da-DK" smtClean="0">
                    <a:solidFill>
                      <a:schemeClr val="accent1">
                        <a:lumMod val="75000"/>
                      </a:schemeClr>
                    </a:solidFill>
                  </a:rPr>
                </a:br>
                <a:r>
                  <a:rPr lang="da-DK" smtClean="0">
                    <a:solidFill>
                      <a:schemeClr val="accent1">
                        <a:lumMod val="75000"/>
                      </a:schemeClr>
                    </a:solidFill>
                  </a:rPr>
                  <a:t>funktionen</a:t>
                </a:r>
                <a:r>
                  <a:rPr lang="da-DK" smtClean="0"/>
                  <a:t> </a:t>
                </a:r>
                <a14:m>
                  <m:oMathPara>
                    <m:oMathParaPr>
                      <m:jc/>
                    </m:oMathParaPr>
                    <m:oMath>
                      <m:r>
                        <a:rPr lang="da-DK" i="1" smtClean="0">
                          <a:solidFill>
                            <a:srgbClr val="C00000"/>
                          </a:solidFill>
                          <a:latin typeface="Cambria Math"/>
                        </a:rPr>
                        <m:t>𝑓</m:t>
                      </m:r>
                      <m:d>
                        <m:dPr>
                          <m:begChr m:val="("/>
                          <m:sepChr m:val="|"/>
                          <m:endChr m:val=")"/>
                          <m:grow m:val="on"/>
                          <m:shp m:val="centered"/>
                          <m:ctrlPr>
                            <a:rPr lang="da-DK" i="1">
                              <a:solidFill>
                                <a:srgbClr val="C00000"/>
                              </a:solidFill>
                              <a:latin typeface="Cambria Math" panose="02040503050406030204" pitchFamily="18" charset="0"/>
                            </a:rPr>
                          </m:ctrlPr>
                        </m:dPr>
                        <m:e>
                          <m:r>
                            <a:rPr lang="da-DK" i="1">
                              <a:solidFill>
                                <a:srgbClr val="C00000"/>
                              </a:solidFill>
                              <a:latin typeface="Cambria Math"/>
                            </a:rPr>
                            <m:t>𝑥</m:t>
                          </m:r>
                        </m:e>
                      </m:d>
                    </m:oMath>
                  </m:oMathPara>
                </a14:m>
                <a:r>
                  <a:rPr lang="da-DK" smtClean="0">
                    <a:solidFill>
                      <a:schemeClr val="accent1">
                        <a:lumMod val="75000"/>
                      </a:schemeClr>
                    </a:solidFill>
                  </a:rPr>
                  <a:t> </a:t>
                </a:r>
                <a:r>
                  <a:rPr lang="da-DK" smtClean="0"/>
                  <a:t>for </a:t>
                </a:r>
                <a:r>
                  <a:rPr lang="da-DK" i="1" smtClean="0">
                    <a:solidFill>
                      <a:schemeClr val="accent1">
                        <a:lumMod val="75000"/>
                      </a:schemeClr>
                    </a:solidFill>
                  </a:rPr>
                  <a:t>fordelingsfunktionen</a:t>
                </a:r>
                <a:r>
                  <a:rPr lang="da-DK" smtClean="0"/>
                  <a:t> </a:t>
                </a:r>
                <a:br>
                  <a:rPr lang="da-DK"/>
                </a:br>
                <a:r>
                  <a:rPr lang="da-DK" smtClean="0"/>
                  <a:t>og </a:t>
                </a:r>
                <a:r>
                  <a:rPr lang="da-DK" i="1" smtClean="0">
                    <a:solidFill>
                      <a:schemeClr val="accent1">
                        <a:lumMod val="75000"/>
                      </a:schemeClr>
                    </a:solidFill>
                  </a:rPr>
                  <a:t>tæthedsfunktionen</a:t>
                </a:r>
                <a:endParaRPr lang="da-DK" i="1" smtClean="0">
                  <a:solidFill>
                    <a:schemeClr val="accent1">
                      <a:lumMod val="75000"/>
                    </a:schemeClr>
                  </a:solidFill>
                </a:endParaRPr>
              </a:p>
              <a:p>
                <a:r>
                  <a:rPr lang="da-DK" smtClean="0"/>
                  <a:t>Vi kalder den desuden </a:t>
                </a:r>
                <a:r>
                  <a:rPr lang="da-DK" smtClean="0">
                    <a:solidFill>
                      <a:schemeClr val="accent1">
                        <a:lumMod val="75000"/>
                      </a:schemeClr>
                    </a:solidFill>
                  </a:rPr>
                  <a:t>pdf </a:t>
                </a:r>
                <a:br>
                  <a:rPr lang="da-DK" i="1" smtClean="0"/>
                </a:br>
                <a:r>
                  <a:rPr lang="da-DK" smtClean="0"/>
                  <a:t>(</a:t>
                </a:r>
                <a:r>
                  <a:rPr lang="da-DK" i="1" err="1">
                    <a:solidFill>
                      <a:schemeClr val="accent1">
                        <a:lumMod val="75000"/>
                      </a:schemeClr>
                    </a:solidFill>
                  </a:rPr>
                  <a:t>probability </a:t>
                </a:r>
                <a:r>
                  <a:rPr lang="da-DK" i="1" err="1" smtClean="0">
                    <a:solidFill>
                      <a:schemeClr val="accent1">
                        <a:lumMod val="75000"/>
                      </a:schemeClr>
                    </a:solidFill>
                  </a:rPr>
                  <a:t>density </a:t>
                </a:r>
                <a:r>
                  <a:rPr lang="da-DK" i="1" err="1">
                    <a:solidFill>
                      <a:schemeClr val="accent1">
                        <a:lumMod val="75000"/>
                      </a:schemeClr>
                    </a:solidFill>
                  </a:rPr>
                  <a:t>function</a:t>
                </a:r>
                <a:r>
                  <a:rPr lang="da-DK" smtClean="0"/>
                  <a:t>). </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7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113</a:t>
            </a:fld>
            <a:endParaRPr lang="da-DK"/>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75252" y="3501008"/>
            <a:ext cx="2533859"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56694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Kumuleret fordelingsfunktion</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sz="2000" i="1" smtClean="0">
                    <a:solidFill>
                      <a:schemeClr val="tx2"/>
                    </a:solidFill>
                  </a:rPr>
                  <a:t>Cumulative Distribution Function</a:t>
                </a:r>
                <a:r>
                  <a:rPr lang="da-DK" sz="2000" smtClean="0">
                    <a:solidFill>
                      <a:schemeClr val="tx2"/>
                    </a:solidFill>
                  </a:rPr>
                  <a:t> (cdf)</a:t>
                </a:r>
              </a:p>
              <a:p>
                <a:pPr marL="0" indent="0">
                  <a:buNone/>
                </a:pPr>
                <a:r>
                  <a:rPr lang="da-DK" sz="2000" b="0" smtClean="0"/>
                  <a:t>	</a:t>
                </a:r>
                <a14:m>
                  <m:oMathPara>
                    <m:oMathParaPr>
                      <m:jc/>
                    </m:oMathParaPr>
                    <m:oMath>
                      <m:r>
                        <a:rPr lang="da-DK" sz="2000" b="0" i="1" smtClean="0">
                          <a:solidFill>
                            <a:srgbClr val="C00000"/>
                          </a:solidFill>
                          <a:latin typeface="Cambria Math"/>
                        </a:rPr>
                        <m:t>𝐹</m:t>
                      </m:r>
                      <m:d>
                        <m:dPr>
                          <m:begChr m:val="("/>
                          <m:sepChr m:val="|"/>
                          <m:endChr m:val=")"/>
                          <m:grow m:val="on"/>
                          <m:shp m:val="centered"/>
                          <m:ctrlPr>
                            <a:rPr lang="da-DK"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𝑥</m:t>
                          </m:r>
                        </m:e>
                      </m:d>
                      <m:r>
                        <a:rPr lang="da-DK" sz="2000" b="0" i="1" smtClean="0">
                          <a:latin typeface="Cambria Math"/>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smtClean="0">
                              <a:latin typeface="Cambria Math"/>
                              <a:ea typeface="Cambria Math"/>
                            </a:rPr>
                            <m:t>≤</m:t>
                          </m:r>
                          <m:r>
                            <a:rPr lang="en-US" sz="2000" b="0" i="1" smtClean="0">
                              <a:latin typeface="Cambria Math" panose="02040503050406030204" pitchFamily="18" charset="0"/>
                              <a:ea typeface="Cambria Math"/>
                            </a:rPr>
                            <m:t>𝑥</m:t>
                          </m:r>
                        </m:e>
                      </m:d>
                    </m:oMath>
                  </m:oMathPara>
                </a14:m>
                <a:endParaRPr lang="da-DK" sz="2000" smtClean="0"/>
              </a:p>
              <a:p>
                <a:r>
                  <a:rPr lang="da-DK" sz="2000" smtClean="0"/>
                  <a:t>Eksempel: PDF (</a:t>
                </a:r>
                <a14:m>
                  <m:oMathPara>
                    <m:oMathParaPr>
                      <m:jc/>
                    </m:oMathParaPr>
                    <m:oMath>
                      <m:r>
                        <a:rPr lang="da-DK" sz="2000" i="1" smtClean="0">
                          <a:latin typeface="Cambria Math" panose="02040503050406030204" pitchFamily="18" charset="0"/>
                        </a:rPr>
                        <m:t>𝑓</m:t>
                      </m:r>
                      <m:r>
                        <a:rPr lang="da-DK" sz="2000" i="1" smtClean="0">
                          <a:latin typeface="Cambria Math" panose="02040503050406030204" pitchFamily="18" charset="0"/>
                        </a:rPr>
                        <m:t>(</m:t>
                      </m:r>
                      <m:r>
                        <a:rPr lang="da-DK" sz="2000" i="1" smtClean="0">
                          <a:latin typeface="Cambria Math" panose="02040503050406030204" pitchFamily="18" charset="0"/>
                        </a:rPr>
                        <m:t>𝑥</m:t>
                      </m:r>
                      <m:r>
                        <a:rPr lang="da-DK" sz="2000" i="1" smtClean="0">
                          <a:latin typeface="Cambria Math" panose="02040503050406030204" pitchFamily="18" charset="0"/>
                        </a:rPr>
                        <m:t>)</m:t>
                      </m:r>
                    </m:oMath>
                  </m:oMathPara>
                </a14:m>
                <a:r>
                  <a:rPr lang="da-DK" sz="2000" smtClean="0"/>
                  <a:t>) og CDF (</a:t>
                </a:r>
                <a14:m>
                  <m:oMathPara>
                    <m:oMathParaPr>
                      <m:jc/>
                    </m:oMathParaPr>
                    <m:oMath>
                      <m:r>
                        <a:rPr lang="da-DK" sz="2000" i="1" smtClean="0">
                          <a:latin typeface="Cambria Math" panose="02040503050406030204" pitchFamily="18" charset="0"/>
                        </a:rPr>
                        <m:t>𝐹</m:t>
                      </m:r>
                      <m:r>
                        <a:rPr lang="da-DK" sz="2000" i="1" smtClean="0">
                          <a:latin typeface="Cambria Math" panose="02040503050406030204" pitchFamily="18" charset="0"/>
                        </a:rPr>
                        <m:t>(</m:t>
                      </m:r>
                      <m:r>
                        <a:rPr lang="da-DK" sz="2000" i="1" smtClean="0">
                          <a:latin typeface="Cambria Math" panose="02040503050406030204" pitchFamily="18" charset="0"/>
                        </a:rPr>
                        <m:t>𝑥</m:t>
                      </m:r>
                      <m:r>
                        <a:rPr lang="da-DK" sz="2000" i="1" smtClean="0">
                          <a:latin typeface="Cambria Math" panose="02040503050406030204" pitchFamily="18" charset="0"/>
                        </a:rPr>
                        <m:t>)</m:t>
                      </m:r>
                    </m:oMath>
                  </m:oMathPara>
                </a14:m>
                <a:r>
                  <a:rPr lang="da-DK" sz="2000" smtClean="0"/>
                  <a:t>) for antal øjne ved kast med to terninger:</a:t>
                </a:r>
                <a:br>
                  <a:rPr lang="da-DK" sz="2000" smtClean="0"/>
                </a:br>
                <a:br>
                  <a:rPr lang="da-DK" sz="2000" smtClean="0"/>
                </a:br>
                <a:br>
                  <a:rPr lang="da-DK" sz="2000" smtClean="0"/>
                </a:br>
                <a:br>
                  <a:rPr lang="da-DK" sz="2000" smtClean="0"/>
                </a:br>
                <a:br>
                  <a:rPr lang="da-DK" sz="2000" smtClean="0"/>
                </a:br>
                <a:br>
                  <a:rPr lang="da-DK" sz="2000" smtClean="0"/>
                </a:br>
                <a:br>
                  <a:rPr lang="da-DK" sz="2000" smtClean="0"/>
                </a:br>
                <a:br>
                  <a:rPr lang="da-DK" sz="2000" smtClean="0"/>
                </a:br>
                <a:br>
                  <a:rPr lang="da-DK" sz="2000" smtClean="0"/>
                </a:br>
                <a:br>
                  <a:rPr lang="da-DK" sz="2000" smtClean="0"/>
                </a:br>
                <a:br>
                  <a:rPr lang="da-DK" sz="2000" smtClean="0"/>
                </a:br>
                <a:endParaRPr lang="da-DK" sz="2000" smtClean="0"/>
              </a:p>
              <a:p>
                <a:r>
                  <a:rPr lang="da-DK" sz="2000" smtClean="0"/>
                  <a:t>Vi ser, at sandsynligheden for at få </a:t>
                </a:r>
                <a14:m>
                  <m:oMathPara>
                    <m:oMathParaPr>
                      <m:jc/>
                    </m:oMathParaPr>
                    <m:oMath>
                      <m:r>
                        <a:rPr lang="da-DK" sz="2000" i="1" smtClean="0">
                          <a:latin typeface="Cambria Math" panose="02040503050406030204" pitchFamily="18" charset="0"/>
                        </a:rPr>
                        <m:t>5</m:t>
                      </m:r>
                    </m:oMath>
                  </m:oMathPara>
                </a14:m>
                <a:r>
                  <a:rPr lang="da-DK" sz="2000" smtClean="0"/>
                  <a:t> øjne eller derunder er </a:t>
                </a:r>
                <a14:m>
                  <m:oMathPara>
                    <m:oMathParaPr>
                      <m:jc/>
                    </m:oMathParaPr>
                    <m:oMath>
                      <m:r>
                        <a:rPr lang="da-DK" sz="2000" i="1" smtClean="0">
                          <a:latin typeface="Cambria Math" panose="02040503050406030204" pitchFamily="18" charset="0"/>
                        </a:rPr>
                        <m:t>27.8</m:t>
                      </m:r>
                    </m:oMath>
                  </m:oMathPara>
                </a14:m>
                <a:r>
                  <a:rPr lang="da-DK" sz="2000" smtClean="0"/>
                  <a:t> %: </a:t>
                </a:r>
                <a:br>
                  <a:rPr lang="da-DK" sz="2000" smtClean="0"/>
                </a:br>
                <a:r>
                  <a:rPr lang="da-DK" sz="2000" smtClean="0"/>
                  <a:t> 	</a:t>
                </a: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≤5</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𝐹</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5</m:t>
                          </m:r>
                        </m:e>
                      </m:d>
                      <m:r>
                        <a:rPr lang="en-US" sz="2000" i="1">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0.27778</m:t>
                      </m:r>
                    </m:oMath>
                  </m:oMathPara>
                </a14:m>
                <a:r>
                  <a:rPr lang="da-DK" sz="2000" smtClean="0"/>
                  <a:t>. </a:t>
                </a:r>
                <a:br>
                  <a:rPr lang="da-DK" sz="2000" smtClean="0"/>
                </a:br>
                <a:br>
                  <a:rPr lang="da-DK" sz="2000" smtClean="0">
                    <a:solidFill>
                      <a:schemeClr val="tx2"/>
                    </a:solidFill>
                  </a:rPr>
                </a:br>
                <a:endParaRPr lang="da-DK" sz="2000" smtClean="0"/>
              </a:p>
              <a:p>
                <a:pPr marL="0" indent="0">
                  <a:buNone/>
                </a:pP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651"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114</a:t>
            </a:fld>
            <a:endParaRPr lang="da-DK"/>
          </a:p>
        </p:txBody>
      </p:sp>
      <p:pic>
        <p:nvPicPr>
          <p:cNvPr id="9" name="Picture 8"/>
          <p:cNvPicPr>
            <a:picLocks noChangeAspect="1"/>
          </p:cNvPicPr>
          <p:nvPr/>
        </p:nvPicPr>
        <p:blipFill>
          <a:blip r:embed="rId4"/>
          <a:stretch>
            <a:fillRect/>
          </a:stretch>
        </p:blipFill>
        <p:spPr>
          <a:xfrm>
            <a:off x="2398388" y="2564904"/>
            <a:ext cx="4028345" cy="31683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25150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solidFill>
                  <a:srgbClr val="C00000"/>
                </a:solidFill>
              </a:rPr>
              <a:t>Fra kap. 2</a:t>
            </a:r>
            <a:r>
              <a:rPr lang="da-DK" smtClean="0"/>
              <a:t>: Kumuleret frekvensdiagram</a:t>
            </a:r>
            <a:endParaRPr lang="da-DK"/>
          </a:p>
        </p:txBody>
      </p:sp>
      <mc:AlternateContent>
        <mc:Choice Requires="a14">
          <p:sp>
            <p:nvSpPr>
              <p:cNvPr id="3" name="Content Placeholder 2"/>
              <p:cNvSpPr>
                <a:spLocks noGrp="1"/>
              </p:cNvSpPr>
              <p:nvPr>
                <p:ph idx="1"/>
              </p:nvPr>
            </p:nvSpPr>
            <p:spPr>
              <a:xfrm>
                <a:off x="467544" y="1196752"/>
                <a:ext cx="8424936" cy="5544616"/>
              </a:xfrm>
            </p:spPr>
            <p:txBody>
              <a:bodyPr>
                <a:normAutofit/>
              </a:bodyPr>
              <a:lstStyle/>
              <a:p>
                <a:r>
                  <a:rPr lang="da-DK" sz="2400" smtClean="0"/>
                  <a:t>Intervallernes observationer akkumuleres, så hver søjle viser frekvensen med højde op til intervalgrænsen. F.eks. er </a:t>
                </a:r>
                <a14:m>
                  <m:oMathPara>
                    <m:oMathParaPr>
                      <m:jc/>
                    </m:oMathParaPr>
                    <m:oMath>
                      <m:r>
                        <a:rPr lang="da-DK" sz="2400" i="1" smtClean="0">
                          <a:latin typeface="Cambria Math" panose="02040503050406030204" pitchFamily="18" charset="0"/>
                        </a:rPr>
                        <m:t>4</m:t>
                      </m:r>
                    </m:oMath>
                  </m:oMathPara>
                </a14:m>
                <a:r>
                  <a:rPr lang="da-DK" sz="2400" smtClean="0"/>
                  <a:t> %  </a:t>
                </a:r>
                <a:br>
                  <a:rPr lang="da-DK" sz="2400" smtClean="0"/>
                </a:br>
                <a14:m>
                  <m:oMathPara>
                    <m:oMathParaPr>
                      <m:jc/>
                    </m:oMathParaPr>
                    <m:oMath>
                      <m:r>
                        <a:rPr lang="da-DK" sz="2400" i="1" smtClean="0">
                          <a:latin typeface="Cambria Math" panose="02040503050406030204" pitchFamily="18" charset="0"/>
                        </a:rPr>
                        <m:t>155</m:t>
                      </m:r>
                    </m:oMath>
                  </m:oMathPara>
                </a14:m>
                <a:r>
                  <a:rPr lang="da-DK" sz="2400" smtClean="0"/>
                  <a:t> cm eller derunder og </a:t>
                </a:r>
                <a14:m>
                  <m:oMathPara>
                    <m:oMathParaPr>
                      <m:jc/>
                    </m:oMathParaPr>
                    <m:oMath>
                      <m:r>
                        <a:rPr lang="da-DK" sz="2400" i="1" smtClean="0">
                          <a:latin typeface="Cambria Math" panose="02040503050406030204" pitchFamily="18" charset="0"/>
                        </a:rPr>
                        <m:t>72</m:t>
                      </m:r>
                    </m:oMath>
                  </m:oMathPara>
                </a14:m>
                <a:r>
                  <a:rPr lang="da-DK" sz="2400" smtClean="0"/>
                  <a:t> % er </a:t>
                </a:r>
                <a14:m>
                  <m:oMathPara>
                    <m:oMathParaPr>
                      <m:jc/>
                    </m:oMathParaPr>
                    <m:oMath>
                      <m:r>
                        <a:rPr lang="da-DK" sz="2400" i="1" smtClean="0">
                          <a:latin typeface="Cambria Math" panose="02040503050406030204" pitchFamily="18" charset="0"/>
                        </a:rPr>
                        <m:t>180</m:t>
                      </m:r>
                    </m:oMath>
                  </m:oMathPara>
                </a14:m>
                <a:r>
                  <a:rPr lang="da-DK" sz="2400" smtClean="0"/>
                  <a:t> cm eller derunder</a:t>
                </a:r>
                <a:endParaRPr lang="da-DK" sz="2400" smtClean="0"/>
              </a:p>
              <a:p>
                <a:r>
                  <a:rPr lang="da-DK" sz="2400" smtClean="0"/>
                  <a:t>Sidste søjle er </a:t>
                </a:r>
                <a14:m>
                  <m:oMathPara>
                    <m:oMathParaPr>
                      <m:jc/>
                    </m:oMathParaPr>
                    <m:oMath>
                      <m:r>
                        <a:rPr lang="da-DK" sz="2400" i="1" smtClean="0">
                          <a:latin typeface="Cambria Math" panose="02040503050406030204" pitchFamily="18" charset="0"/>
                        </a:rPr>
                        <m:t>100</m:t>
                      </m:r>
                    </m:oMath>
                  </m:oMathPara>
                </a14:m>
                <a:r>
                  <a:rPr lang="da-DK" sz="2400" smtClean="0"/>
                  <a:t> %, så alle elever er </a:t>
                </a:r>
                <a14:m>
                  <m:oMathPara>
                    <m:oMathParaPr>
                      <m:jc/>
                    </m:oMathParaPr>
                    <m:oMath>
                      <m:r>
                        <a:rPr lang="da-DK" sz="2400" i="1" smtClean="0">
                          <a:latin typeface="Cambria Math" panose="02040503050406030204" pitchFamily="18" charset="0"/>
                        </a:rPr>
                        <m:t>190</m:t>
                      </m:r>
                    </m:oMath>
                  </m:oMathPara>
                </a14:m>
                <a:r>
                  <a:rPr lang="da-DK" sz="2400" smtClean="0"/>
                  <a:t> cm eller derunder</a:t>
                </a:r>
                <a:endParaRPr lang="da-DK" sz="2400"/>
              </a:p>
              <a:p>
                <a:r>
                  <a:rPr lang="da-DK" sz="2400" smtClean="0"/>
                  <a:t>Laves i R med </a:t>
                </a:r>
                <a:r>
                  <a:rPr lang="da-DK" sz="2400" smtClean="0">
                    <a:solidFill>
                      <a:schemeClr val="accent1">
                        <a:lumMod val="75000"/>
                      </a:schemeClr>
                    </a:solidFill>
                  </a:rPr>
                  <a:t>hist()</a:t>
                </a:r>
                <a:r>
                  <a:rPr lang="da-DK" sz="2400" smtClean="0"/>
                  <a:t>, men der skal kodes lidt.</a:t>
                </a:r>
                <a:endParaRPr lang="da-DK" sz="24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a:blip r:embed="rId3"/>
                <a:stretch>
                  <a:fillRect l="-1013" t="-87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115</a:t>
            </a:fld>
            <a:endParaRPr lang="da-DK"/>
          </a:p>
        </p:txBody>
      </p:sp>
      <p:pic>
        <p:nvPicPr>
          <p:cNvPr id="7" name="Picture 6"/>
          <p:cNvPicPr>
            <a:picLocks noChangeAspect="1"/>
          </p:cNvPicPr>
          <p:nvPr/>
        </p:nvPicPr>
        <p:blipFill>
          <a:blip r:embed="rId4"/>
          <a:stretch>
            <a:fillRect/>
          </a:stretch>
        </p:blipFill>
        <p:spPr>
          <a:xfrm>
            <a:off x="883030" y="3274235"/>
            <a:ext cx="4337042" cy="330854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6516216" y="2866087"/>
            <a:ext cx="2376264" cy="1700468"/>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5497382" y="4638563"/>
            <a:ext cx="3429684" cy="1944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2617144"/>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Binomialfordelingen</a:t>
            </a:r>
            <a:endParaRPr lang="en-GB"/>
          </a:p>
        </p:txBody>
      </p:sp>
      <mc:AlternateContent>
        <mc:Choice Requires="a14">
          <p:sp>
            <p:nvSpPr>
              <p:cNvPr id="3" name="Content Placeholder 2"/>
              <p:cNvSpPr>
                <a:spLocks noGrp="1"/>
              </p:cNvSpPr>
              <p:nvPr>
                <p:ph idx="1"/>
              </p:nvPr>
            </p:nvSpPr>
            <p:spPr/>
            <p:txBody>
              <a:bodyPr/>
              <a:lstStyle/>
              <a:p>
                <a:r>
                  <a:rPr lang="en-US" smtClean="0"/>
                  <a:t>Eksempler fra bogen på statistiske problemer, hvor vi bruger binomialfordelingen. Hvad er sandsynligheden for:</a:t>
                </a:r>
              </a:p>
              <a:p>
                <a:pPr lvl="1"/>
                <a:r>
                  <a:rPr lang="en-US" smtClean="0"/>
                  <a:t>at </a:t>
                </a:r>
                <a14:m>
                  <m:oMathPara>
                    <m:oMathParaPr>
                      <m:jc/>
                    </m:oMathParaPr>
                    <m:oMath>
                      <m:r>
                        <a:rPr lang="en-US" i="1" smtClean="0">
                          <a:latin typeface="Cambria Math" panose="02040503050406030204" pitchFamily="18" charset="0"/>
                        </a:rPr>
                        <m:t>1</m:t>
                      </m:r>
                    </m:oMath>
                  </m:oMathPara>
                </a14:m>
                <a:r>
                  <a:rPr lang="en-US" smtClean="0"/>
                  <a:t> ud af </a:t>
                </a:r>
                <a14:m>
                  <m:oMathPara>
                    <m:oMathParaPr>
                      <m:jc/>
                    </m:oMathParaPr>
                    <m:oMath>
                      <m:r>
                        <a:rPr lang="en-US" i="1" smtClean="0">
                          <a:latin typeface="Cambria Math" panose="02040503050406030204" pitchFamily="18" charset="0"/>
                        </a:rPr>
                        <m:t>5</m:t>
                      </m:r>
                    </m:oMath>
                  </m:oMathPara>
                </a14:m>
                <a:r>
                  <a:rPr lang="en-US" smtClean="0"/>
                  <a:t> nitter knækker i en trækstyrketest</a:t>
                </a:r>
              </a:p>
              <a:p>
                <a:pPr lvl="1"/>
                <a14:m>
                  <m:oMathPara>
                    <m:oMathParaPr>
                      <m:jc/>
                    </m:oMathParaPr>
                    <m:oMath>
                      <m:r>
                        <a:rPr lang="en-US" i="1" smtClean="0">
                          <a:latin typeface="Cambria Math" panose="02040503050406030204" pitchFamily="18" charset="0"/>
                        </a:rPr>
                        <m:t>45</m:t>
                      </m:r>
                    </m:oMath>
                  </m:oMathPara>
                </a14:m>
                <a:r>
                  <a:rPr lang="en-US" smtClean="0"/>
                  <a:t> ud af </a:t>
                </a:r>
                <a14:m>
                  <m:oMathPara>
                    <m:oMathParaPr>
                      <m:jc/>
                    </m:oMathParaPr>
                    <m:oMath>
                      <m:r>
                        <a:rPr lang="en-US" i="1" smtClean="0">
                          <a:latin typeface="Cambria Math" panose="02040503050406030204" pitchFamily="18" charset="0"/>
                        </a:rPr>
                        <m:t>300</m:t>
                      </m:r>
                    </m:oMath>
                  </m:oMathPara>
                </a14:m>
                <a:r>
                  <a:rPr lang="en-US" smtClean="0"/>
                  <a:t> stoppede bilister kørte uden sikkerhedssele</a:t>
                </a:r>
              </a:p>
              <a:p>
                <a:pPr lvl="1"/>
                <a14:m>
                  <m:oMathPara>
                    <m:oMathParaPr>
                      <m:jc/>
                    </m:oMathParaPr>
                    <m:oMath>
                      <m:r>
                        <a:rPr lang="en-US" i="1" smtClean="0">
                          <a:latin typeface="Cambria Math" panose="02040503050406030204" pitchFamily="18" charset="0"/>
                        </a:rPr>
                        <m:t>66</m:t>
                      </m:r>
                    </m:oMath>
                  </m:oMathPara>
                </a14:m>
                <a:r>
                  <a:rPr lang="en-US" smtClean="0"/>
                  <a:t> ud af </a:t>
                </a:r>
                <a14:m>
                  <m:oMathPara>
                    <m:oMathParaPr>
                      <m:jc/>
                    </m:oMathParaPr>
                    <m:oMath>
                      <m:r>
                        <a:rPr lang="en-US" i="1" smtClean="0">
                          <a:latin typeface="Cambria Math" panose="02040503050406030204" pitchFamily="18" charset="0"/>
                        </a:rPr>
                        <m:t>200</m:t>
                      </m:r>
                    </m:oMath>
                  </m:oMathPara>
                </a14:m>
                <a:r>
                  <a:rPr lang="en-US" smtClean="0"/>
                  <a:t> TV-seere kan huske den reklame de så</a:t>
                </a:r>
              </a:p>
              <a:p>
                <a:pPr lvl="1"/>
                <a:r>
                  <a:rPr lang="en-US" smtClean="0"/>
                  <a:t>Generelt: Sandsynligheden for </a:t>
                </a:r>
                <a14:m>
                  <m:oMathPara>
                    <m:oMathParaPr>
                      <m:jc/>
                    </m:oMathParaPr>
                    <m:oMath>
                      <m:r>
                        <a:rPr lang="en-US" i="1" smtClean="0">
                          <a:latin typeface="Cambria Math" panose="02040503050406030204" pitchFamily="18" charset="0"/>
                        </a:rPr>
                        <m:t>𝑥</m:t>
                      </m:r>
                    </m:oMath>
                  </m:oMathPara>
                </a14:m>
                <a:r>
                  <a:rPr lang="en-US" smtClean="0"/>
                  <a:t> succeser i </a:t>
                </a:r>
                <a14:m>
                  <m:oMathPara>
                    <m:oMathParaPr>
                      <m:jc/>
                    </m:oMathParaPr>
                    <m:oMath>
                      <m:r>
                        <a:rPr lang="en-US" i="1" smtClean="0">
                          <a:latin typeface="Cambria Math" panose="02040503050406030204" pitchFamily="18" charset="0"/>
                        </a:rPr>
                        <m:t>𝑛</m:t>
                      </m:r>
                    </m:oMath>
                  </m:oMathPara>
                </a14:m>
                <a:r>
                  <a:rPr lang="en-US" smtClean="0"/>
                  <a:t> forsøg </a:t>
                </a:r>
                <a:br>
                  <a:rPr lang="en-US" smtClean="0"/>
                </a:br>
                <a:r>
                  <a:rPr lang="en-US" smtClean="0"/>
                  <a:t>(og dermed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r>
                  <a:rPr lang="en-US" smtClean="0"/>
                  <a:t> fejl)</a:t>
                </a:r>
              </a:p>
              <a:p>
                <a:r>
                  <a:rPr lang="en-US" smtClean="0"/>
                  <a:t>Vi bruger binomialfordelingen til serier af forsøg, der kaldes</a:t>
                </a:r>
                <a:r>
                  <a:rPr lang="en-US" smtClean="0">
                    <a:solidFill>
                      <a:srgbClr val="385D8A"/>
                    </a:solidFill>
                  </a:rPr>
                  <a:t> Bernoulli-forsøg</a:t>
                </a:r>
                <a:r>
                  <a:rPr lang="en-US" smtClean="0"/>
                  <a:t>:</a:t>
                </a:r>
              </a:p>
              <a:p>
                <a:pPr lvl="1"/>
                <a:r>
                  <a:rPr lang="en-US" smtClean="0"/>
                  <a:t>Hvert forsøg har to mulige udfald, typisk kaldet Succes (</a:t>
                </a:r>
                <a14:m>
                  <m:oMathPara>
                    <m:oMathParaPr>
                      <m:jc/>
                    </m:oMathParaPr>
                    <m:oMath>
                      <m:r>
                        <a:rPr lang="en-US" i="1" smtClean="0">
                          <a:latin typeface="Cambria Math" panose="02040503050406030204" pitchFamily="18" charset="0"/>
                        </a:rPr>
                        <m:t>𝑆</m:t>
                      </m:r>
                    </m:oMath>
                  </m:oMathPara>
                </a14:m>
                <a:r>
                  <a:rPr lang="en-US" smtClean="0"/>
                  <a:t>) og Fejl (</a:t>
                </a:r>
                <a14:m>
                  <m:oMathPara>
                    <m:oMathParaPr>
                      <m:jc/>
                    </m:oMathParaPr>
                    <m:oMath>
                      <m:r>
                        <a:rPr lang="en-US" i="1" smtClean="0">
                          <a:latin typeface="Cambria Math" panose="02040503050406030204" pitchFamily="18" charset="0"/>
                        </a:rPr>
                        <m:t>𝐹</m:t>
                      </m:r>
                    </m:oMath>
                  </m:oMathPara>
                </a14:m>
                <a:r>
                  <a:rPr lang="en-US" smtClean="0"/>
                  <a:t>)</a:t>
                </a:r>
              </a:p>
              <a:p>
                <a:pPr lvl="1"/>
                <a:r>
                  <a:rPr lang="en-US" smtClean="0"/>
                  <a:t>Sandsynligheden for Succes er ens for hvert forsøg,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𝑆</m:t>
                          </m:r>
                        </m:e>
                      </m:d>
                      <m:r>
                        <a:rPr lang="da-DK" i="1">
                          <a:latin typeface="Cambria Math"/>
                        </a:rPr>
                        <m:t>=</m:t>
                      </m:r>
                      <m:r>
                        <a:rPr lang="da-DK" i="1">
                          <a:latin typeface="Cambria Math"/>
                        </a:rPr>
                        <m:t>𝑝</m:t>
                      </m:r>
                    </m:oMath>
                  </m:oMathPara>
                </a14:m>
                <a:r>
                  <a:rPr lang="da-DK"/>
                  <a:t>. Dermed er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𝐹</m:t>
                          </m:r>
                        </m:e>
                      </m:d>
                      <m:r>
                        <a:rPr lang="da-DK" i="1">
                          <a:latin typeface="Cambria Math"/>
                        </a:rPr>
                        <m:t>=1−</m:t>
                      </m:r>
                      <m:r>
                        <a:rPr lang="da-DK" i="1">
                          <a:latin typeface="Cambria Math"/>
                        </a:rPr>
                        <m:t>𝑝</m:t>
                      </m:r>
                    </m:oMath>
                  </m:oMathPara>
                </a14:m>
                <a:endParaRPr lang="en-US" smtClean="0"/>
              </a:p>
              <a:p>
                <a:pPr lvl="1"/>
                <a:r>
                  <a:rPr lang="en-US" smtClean="0"/>
                  <a:t>Resultatet af de </a:t>
                </a:r>
                <a14:m>
                  <m:oMathPara>
                    <m:oMathParaPr>
                      <m:jc/>
                    </m:oMathParaPr>
                    <m:oMath>
                      <m:r>
                        <a:rPr lang="en-US" i="1" smtClean="0">
                          <a:latin typeface="Cambria Math" panose="02040503050406030204" pitchFamily="18" charset="0"/>
                        </a:rPr>
                        <m:t>𝑛</m:t>
                      </m:r>
                    </m:oMath>
                  </m:oMathPara>
                </a14:m>
                <a:r>
                  <a:rPr lang="en-US" smtClean="0"/>
                  <a:t> Bernoulli-forsøg er uafhængige af hinanden</a:t>
                </a:r>
              </a:p>
              <a:p>
                <a:r>
                  <a:rPr lang="en-US" smtClean="0"/>
                  <a:t>Kan en politirazzia, hvor biler stoppes og testes for om chaufføren har sikkerhedssele på opfattes som et Bernoulli-forsøg?</a:t>
                </a:r>
              </a:p>
              <a:p>
                <a:pPr lvl="1"/>
                <a:endParaRPr lang="en-US" smtClean="0"/>
              </a:p>
              <a:p>
                <a:pPr lvl="1"/>
                <a:endParaRPr lang="en-US" smtClean="0"/>
              </a:p>
              <a:p>
                <a:pPr lvl="1"/>
                <a:endParaRPr lang="en-US" smtClean="0"/>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4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116</a:t>
            </a:fld>
            <a:endParaRPr lang="da-DK">
              <a:solidFill>
                <a:prstClr val="black">
                  <a:tint val="75000"/>
                </a:prstClr>
              </a:solidFill>
            </a:endParaRPr>
          </a:p>
        </p:txBody>
      </p:sp>
    </p:spTree>
    <p:extLst>
      <p:ext uri="{BB962C8B-B14F-4D97-AF65-F5344CB8AC3E}">
        <p14:creationId xmlns:p14="http://schemas.microsoft.com/office/powerpoint/2010/main" val="181505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4.3: Reparation af 3 mobilmaster</a:t>
            </a:r>
            <a:endParaRPr lang="en-GB"/>
          </a:p>
        </p:txBody>
      </p:sp>
      <mc:AlternateContent>
        <mc:Choice Requires="a14">
          <p:sp>
            <p:nvSpPr>
              <p:cNvPr id="3" name="Content Placeholder 2"/>
              <p:cNvSpPr>
                <a:spLocks noGrp="1"/>
              </p:cNvSpPr>
              <p:nvPr>
                <p:ph idx="1"/>
              </p:nvPr>
            </p:nvSpPr>
            <p:spPr>
              <a:xfrm>
                <a:off x="467544" y="1196752"/>
                <a:ext cx="8496944" cy="5544616"/>
              </a:xfrm>
            </p:spPr>
            <p:txBody>
              <a:bodyPr/>
              <a:lstStyle/>
              <a:p>
                <a:pPr marL="0" indent="0">
                  <a:buNone/>
                </a:pPr>
                <a:r>
                  <a:rPr lang="en-US" sz="2000" smtClean="0"/>
                  <a:t>Et firma påstår at de reparerer en mobilmast indenfor en time i </a:t>
                </a:r>
                <a14:m>
                  <m:oMathPara>
                    <m:oMathParaPr>
                      <m:jc/>
                    </m:oMathParaPr>
                    <m:oMath>
                      <m:r>
                        <a:rPr lang="en-US" sz="2000" i="1" smtClean="0">
                          <a:latin typeface="Cambria Math" panose="02040503050406030204" pitchFamily="18" charset="0"/>
                        </a:rPr>
                        <m:t>90</m:t>
                      </m:r>
                    </m:oMath>
                  </m:oMathPara>
                </a14:m>
                <a:r>
                  <a:rPr lang="en-US" sz="2000" smtClean="0"/>
                  <a:t> % af </a:t>
                </a:r>
                <a:br>
                  <a:rPr lang="en-US" sz="2000" smtClean="0"/>
                </a:br>
                <a:r>
                  <a:rPr lang="en-US" sz="2000" smtClean="0"/>
                  <a:t>tilfældene. De næste tre nedbrud af mobilmaster undersøges</a:t>
                </a:r>
              </a:p>
              <a:p>
                <a:pPr marL="814387" lvl="1" indent="-457200">
                  <a:buFont typeface="+mj-lt"/>
                  <a:buAutoNum type="alphaLcPeriod"/>
                </a:pPr>
                <a:r>
                  <a:rPr lang="en-US" sz="1800" smtClean="0"/>
                  <a:t>List alle mulige udfald for </a:t>
                </a:r>
                <a14:m>
                  <m:oMathPara>
                    <m:oMathParaPr>
                      <m:jc/>
                    </m:oMathParaPr>
                    <m:oMath>
                      <m:r>
                        <a:rPr lang="en-US" sz="1800" i="1" smtClean="0">
                          <a:latin typeface="Cambria Math" panose="02040503050406030204" pitchFamily="18" charset="0"/>
                        </a:rPr>
                        <m:t>3</m:t>
                      </m:r>
                    </m:oMath>
                  </m:oMathPara>
                </a14:m>
                <a:r>
                  <a:rPr lang="en-US" sz="1800" smtClean="0"/>
                  <a:t> nedbrud, hvor </a:t>
                </a:r>
                <a14:m>
                  <m:oMathPara>
                    <m:oMathParaPr>
                      <m:jc/>
                    </m:oMathParaPr>
                    <m:oMath>
                      <m:r>
                        <a:rPr lang="en-US" sz="1800" i="1" smtClean="0">
                          <a:latin typeface="Cambria Math" panose="02040503050406030204" pitchFamily="18" charset="0"/>
                        </a:rPr>
                        <m:t>𝑆</m:t>
                      </m:r>
                    </m:oMath>
                  </m:oMathPara>
                </a14:m>
                <a:r>
                  <a:rPr lang="en-US" sz="1800" smtClean="0"/>
                  <a:t> betyder, at en mast blev repareret indenfor en time, og </a:t>
                </a:r>
                <a14:m>
                  <m:oMathPara>
                    <m:oMathParaPr>
                      <m:jc/>
                    </m:oMathParaPr>
                    <m:oMath>
                      <m:r>
                        <a:rPr lang="en-US" sz="1800" i="1" smtClean="0">
                          <a:latin typeface="Cambria Math" panose="02040503050406030204" pitchFamily="18" charset="0"/>
                        </a:rPr>
                        <m:t>𝐹</m:t>
                      </m:r>
                    </m:oMath>
                  </m:oMathPara>
                </a14:m>
                <a:r>
                  <a:rPr lang="en-US" sz="1800" smtClean="0"/>
                  <a:t> betyder, at det gjorde den ikke</a:t>
                </a:r>
              </a:p>
              <a:p>
                <a:pPr marL="814387" lvl="1" indent="-457200">
                  <a:buFont typeface="+mj-lt"/>
                  <a:buAutoNum type="alphaLcPeriod"/>
                </a:pPr>
                <a:r>
                  <a:rPr lang="en-US" sz="1800" smtClean="0"/>
                  <a:t>Find sandsynlighedsfordelingen for den stokastiske variabel </a:t>
                </a:r>
                <a14:m>
                  <m:oMathPara>
                    <m:oMathParaPr>
                      <m:jc/>
                    </m:oMathParaPr>
                    <m:oMath>
                      <m:r>
                        <a:rPr lang="en-US" sz="1800" i="1" smtClean="0">
                          <a:latin typeface="Cambria Math" panose="02040503050406030204" pitchFamily="18" charset="0"/>
                        </a:rPr>
                        <m:t>𝑋</m:t>
                      </m:r>
                    </m:oMath>
                  </m:oMathPara>
                </a14:m>
                <a:r>
                  <a:rPr lang="en-US" sz="1800" smtClean="0"/>
                  <a:t>, der angiver antal </a:t>
                </a:r>
                <a14:m>
                  <m:oMathPara>
                    <m:oMathParaPr>
                      <m:jc/>
                    </m:oMathParaPr>
                    <m:oMath>
                      <m:r>
                        <a:rPr lang="en-US" sz="1800" i="1" smtClean="0">
                          <a:latin typeface="Cambria Math" panose="02040503050406030204" pitchFamily="18" charset="0"/>
                        </a:rPr>
                        <m:t>𝑆</m:t>
                      </m:r>
                    </m:oMath>
                  </m:oMathPara>
                </a14:m>
                <a:r>
                  <a:rPr lang="en-US" sz="1800" smtClean="0"/>
                  <a:t> for de tre reparationer</a:t>
                </a:r>
                <a:br>
                  <a:rPr lang="en-US" sz="1800" smtClean="0"/>
                </a:br>
                <a:endParaRPr lang="en-US" sz="1800" smtClean="0"/>
              </a:p>
              <a:p>
                <a:pPr marL="0" indent="0">
                  <a:buNone/>
                </a:pPr>
                <a:r>
                  <a:rPr lang="en-US" sz="2000" b="1" smtClean="0"/>
                  <a:t>Løsning:</a:t>
                </a:r>
              </a:p>
              <a:p>
                <a:pPr marL="450850" indent="-457200">
                  <a:buFont typeface="+mj-lt"/>
                  <a:buAutoNum type="alphaLcPeriod"/>
                </a:pPr>
                <a:r>
                  <a:rPr lang="en-US" sz="2000" smtClean="0"/>
                  <a:t>Der er </a:t>
                </a:r>
                <a14:m>
                  <m:oMathPara>
                    <m:oMathParaPr>
                      <m:jc/>
                    </m:oMathParaPr>
                    <m:oMath>
                      <m:r>
                        <a:rPr lang="en-US" sz="2000" i="1" smtClean="0">
                          <a:latin typeface="Cambria Math" panose="02040503050406030204" pitchFamily="18" charset="0"/>
                        </a:rPr>
                        <m:t>2</m:t>
                      </m:r>
                    </m:oMath>
                  </m:oMathPara>
                </a14:m>
                <a:r>
                  <a:rPr lang="en-US" sz="2000" smtClean="0"/>
                  <a:t> mulige udfald for hver reparation, så disse </a:t>
                </a:r>
                <a14:m>
                  <m:oMathPara>
                    <m:oMathParaPr>
                      <m:jc/>
                    </m:oMathParaPr>
                    <m:o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=8</m:t>
                      </m:r>
                    </m:oMath>
                  </m:oMathPara>
                </a14:m>
                <a:r>
                  <a:rPr lang="en-GB" sz="2000" smtClean="0"/>
                  <a:t> udfald:</a:t>
                </a:r>
                <a:br>
                  <a:rPr lang="en-GB" sz="2000" smtClean="0"/>
                </a:br>
                <a:br>
                  <a:rPr lang="en-GB" sz="2000" smtClean="0"/>
                </a:br>
                <a:br>
                  <a:rPr lang="en-GB" sz="2000" smtClean="0"/>
                </a:br>
                <a:endParaRPr lang="en-GB" sz="2000" smtClean="0"/>
              </a:p>
              <a:p>
                <a:pPr marL="450850" indent="-457200">
                  <a:buFont typeface="+mj-lt"/>
                  <a:buAutoNum type="alphaLcPeriod"/>
                </a:pPr>
                <a:r>
                  <a:rPr lang="en-GB" sz="2000" smtClean="0"/>
                  <a:t>Vi antager, at reparationerne er uafhængige, og </a:t>
                </a: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𝑆</m:t>
                          </m:r>
                        </m:e>
                      </m:d>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=0.9</m:t>
                      </m:r>
                    </m:oMath>
                  </m:oMathPara>
                </a14:m>
                <a:r>
                  <a:rPr lang="en-GB" sz="2000" smtClean="0"/>
                  <a:t>, </a:t>
                </a:r>
                <a:br>
                  <a:rPr lang="en-US" sz="2000" i="1" smtClean="0">
                    <a:latin typeface="Cambria Math" panose="02040503050406030204" pitchFamily="18" charset="0"/>
                  </a:rPr>
                </a:br>
                <a14:m>
                  <m:oMathPara>
                    <m:oMathParaPr>
                      <m:jc/>
                    </m:oMathParaPr>
                    <m:oMath>
                      <m:r>
                        <a:rPr lang="en-US" sz="2000" i="1">
                          <a:latin typeface="Cambria Math" panose="02040503050406030204" pitchFamily="18" charset="0"/>
                        </a:rPr>
                        <m:t>𝑃</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𝐹</m:t>
                          </m:r>
                        </m:e>
                      </m:d>
                      <m:r>
                        <a:rPr lang="en-US" sz="2000" i="1">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𝑝</m:t>
                      </m:r>
                      <m:r>
                        <a:rPr lang="en-US" sz="2000" b="0" i="1" smtClean="0">
                          <a:latin typeface="Cambria Math" panose="02040503050406030204" pitchFamily="18" charset="0"/>
                        </a:rPr>
                        <m:t>=0.1</m:t>
                      </m:r>
                    </m:oMath>
                  </m:oMathPara>
                </a14:m>
                <a:r>
                  <a:rPr lang="en-GB" sz="2000" smtClean="0"/>
                  <a:t> </a:t>
                </a:r>
                <a:br>
                  <a:rPr lang="en-GB" sz="2000" smtClean="0"/>
                </a:br>
                <a:r>
                  <a:rPr lang="en-GB" sz="20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𝑋</m:t>
                          </m:r>
                          <m:r>
                            <a:rPr lang="da-DK" sz="1800" i="1">
                              <a:latin typeface="Cambria Math"/>
                            </a:rPr>
                            <m:t>=</m:t>
                          </m:r>
                          <m:r>
                            <a:rPr lang="en-US" sz="1800" i="1">
                              <a:latin typeface="Cambria Math" panose="02040503050406030204" pitchFamily="18" charset="0"/>
                            </a:rPr>
                            <m:t>3</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𝑆𝑆𝑆</m:t>
                          </m:r>
                        </m:e>
                      </m:d>
                      <m:r>
                        <m:rPr>
                          <m:sty m:val="p"/>
                        </m:rPr>
                        <a:rPr lang="en-US" sz="1800">
                          <a:latin typeface="Cambria Math" panose="02040503050406030204" pitchFamily="18" charset="0"/>
                        </a:rPr>
                        <m:t>=</m:t>
                      </m:r>
                      <m:r>
                        <a:rPr lang="da-DK" sz="1800" i="1">
                          <a:latin typeface="Cambria Math"/>
                        </a:rPr>
                        <m:t>𝑝</m:t>
                      </m:r>
                      <m:r>
                        <a:rPr lang="da-DK" sz="1800" i="1">
                          <a:latin typeface="Cambria Math"/>
                          <a:ea typeface="Cambria Math"/>
                        </a:rPr>
                        <m:t>∙</m:t>
                      </m:r>
                      <m:r>
                        <a:rPr lang="da-DK" sz="1800" i="1">
                          <a:latin typeface="Cambria Math"/>
                          <a:ea typeface="Cambria Math"/>
                        </a:rPr>
                        <m:t>𝑝</m:t>
                      </m:r>
                      <m:r>
                        <a:rPr lang="da-DK" sz="1800" i="1">
                          <a:latin typeface="Cambria Math"/>
                          <a:ea typeface="Cambria Math"/>
                        </a:rPr>
                        <m:t>∙</m:t>
                      </m:r>
                      <m:r>
                        <a:rPr lang="da-DK" sz="1800" i="1">
                          <a:latin typeface="Cambria Math"/>
                          <a:ea typeface="Cambria Math"/>
                        </a:rPr>
                        <m:t>𝑝</m:t>
                      </m:r>
                      <m:sSup>
                        <m:sSupPr>
                          <m:ctrlPr>
                            <a:rPr lang="da-DK" sz="1800" i="1">
                              <a:latin typeface="Cambria Math" panose="02040503050406030204" pitchFamily="18" charset="0"/>
                              <a:ea typeface="Cambria Math"/>
                            </a:rPr>
                          </m:ctrlPr>
                        </m:sSupPr>
                        <m:e>
                          <m:r>
                            <a:rPr lang="en-US" sz="1800" i="1">
                              <a:latin typeface="Cambria Math" panose="02040503050406030204" pitchFamily="18" charset="0"/>
                              <a:ea typeface="Cambria Math"/>
                            </a:rPr>
                            <m:t>=</m:t>
                          </m:r>
                          <m:r>
                            <a:rPr lang="da-DK" sz="1800" i="1">
                              <a:latin typeface="Cambria Math"/>
                              <a:ea typeface="Cambria Math"/>
                            </a:rPr>
                            <m:t>𝑝</m:t>
                          </m:r>
                        </m:e>
                        <m:sup>
                          <m:r>
                            <a:rPr lang="en-US" sz="1800" i="1">
                              <a:latin typeface="Cambria Math" panose="02040503050406030204" pitchFamily="18" charset="0"/>
                              <a:ea typeface="Cambria Math"/>
                            </a:rPr>
                            <m:t>3</m:t>
                          </m:r>
                        </m:sup>
                      </m:sSup>
                      <m:r>
                        <a:rPr lang="en-US" sz="1800" i="1">
                          <a:latin typeface="Cambria Math" panose="02040503050406030204" pitchFamily="18" charset="0"/>
                          <a:ea typeface="Cambria Math"/>
                        </a:rPr>
                        <m:t>=</m:t>
                      </m:r>
                      <m:sSup>
                        <m:sSupPr>
                          <m:ctrlPr>
                            <a:rPr lang="en-US" sz="1800" i="1">
                              <a:latin typeface="Cambria Math" panose="02040503050406030204" pitchFamily="18" charset="0"/>
                              <a:ea typeface="Cambria Math"/>
                            </a:rPr>
                          </m:ctrlPr>
                        </m:sSupPr>
                        <m:e>
                          <m:d>
                            <m:dPr>
                              <m:begChr m:val="("/>
                              <m:sepChr m:val="|"/>
                              <m:endChr m:val=")"/>
                              <m:grow m:val="on"/>
                              <m:shp m:val="centered"/>
                              <m:ctrlPr>
                                <a:rPr lang="en-US" sz="1800" i="1">
                                  <a:latin typeface="Cambria Math" panose="02040503050406030204" pitchFamily="18" charset="0"/>
                                  <a:ea typeface="Cambria Math"/>
                                </a:rPr>
                              </m:ctrlPr>
                            </m:dPr>
                            <m:e>
                              <m:r>
                                <a:rPr lang="en-US" sz="1800" i="1">
                                  <a:latin typeface="Cambria Math" panose="02040503050406030204" pitchFamily="18" charset="0"/>
                                  <a:ea typeface="Cambria Math"/>
                                </a:rPr>
                                <m:t>0.9</m:t>
                              </m:r>
                            </m:e>
                          </m:d>
                        </m:e>
                        <m:sup>
                          <m:r>
                            <a:rPr lang="en-US" sz="1800" i="1">
                              <a:latin typeface="Cambria Math" panose="02040503050406030204" pitchFamily="18" charset="0"/>
                              <a:ea typeface="Cambria Math"/>
                            </a:rPr>
                            <m:t>3</m:t>
                          </m:r>
                        </m:sup>
                      </m:sSup>
                      <m:r>
                        <a:rPr lang="en-US" sz="1800" i="1">
                          <a:latin typeface="Cambria Math" panose="02040503050406030204" pitchFamily="18" charset="0"/>
                          <a:ea typeface="Cambria Math"/>
                        </a:rPr>
                        <m:t>=</m:t>
                      </m:r>
                      <m:r>
                        <m:rPr>
                          <m:sty m:val="bi"/>
                        </m:rPr>
                        <a:rPr lang="en-US" sz="1800" b="1" i="1">
                          <a:latin typeface="Cambria Math" panose="02040503050406030204" pitchFamily="18" charset="0"/>
                          <a:ea typeface="Cambria Math"/>
                        </a:rPr>
                        <m:t>𝟎</m:t>
                      </m:r>
                      <m:r>
                        <m:rPr>
                          <m:sty m:val="bi"/>
                        </m:rPr>
                        <a:rPr lang="en-US" sz="1800" b="1" i="1">
                          <a:latin typeface="Cambria Math" panose="02040503050406030204" pitchFamily="18" charset="0"/>
                          <a:ea typeface="Cambria Math"/>
                        </a:rPr>
                        <m:t>.</m:t>
                      </m:r>
                      <m:r>
                        <m:rPr>
                          <m:sty m:val="bi"/>
                        </m:rPr>
                        <a:rPr lang="en-US" sz="1800" b="1" i="1">
                          <a:latin typeface="Cambria Math" panose="02040503050406030204" pitchFamily="18" charset="0"/>
                          <a:ea typeface="Cambria Math"/>
                        </a:rPr>
                        <m:t>𝟕𝟐𝟗</m:t>
                      </m:r>
                    </m:oMath>
                  </m:oMathPara>
                </a14:m>
                <a:br>
                  <a:rPr lang="en-GB" sz="2000" smtClean="0"/>
                </a:br>
                <a:r>
                  <a:rPr lang="en-GB" sz="2000" smtClean="0"/>
                  <a:t>Tilsvarende: </a:t>
                </a:r>
              </a:p>
              <a:p>
                <a:pPr marL="0" indent="0">
                  <a:buNone/>
                </a:pPr>
                <a:r>
                  <a:rPr lang="da-DK" sz="200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𝑋</m:t>
                          </m:r>
                          <m:r>
                            <a:rPr lang="da-DK" sz="1800" i="1">
                              <a:latin typeface="Cambria Math"/>
                            </a:rPr>
                            <m:t>=</m:t>
                          </m:r>
                          <m:r>
                            <a:rPr lang="en-US" sz="1800" b="0" i="1" smtClean="0">
                              <a:latin typeface="Cambria Math" panose="02040503050406030204" pitchFamily="18" charset="0"/>
                            </a:rPr>
                            <m:t>0</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𝐹𝐹𝐹</m:t>
                          </m:r>
                        </m:e>
                      </m:d>
                      <m:r>
                        <m:rPr>
                          <m:sty m:val="p"/>
                        </m:rPr>
                        <a:rPr lang="en-US" sz="1800" b="0" i="0" smtClean="0">
                          <a:latin typeface="Cambria Math" panose="02040503050406030204" pitchFamily="18" charset="0"/>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en-US" sz="1800" b="0" i="1" smtClean="0">
                          <a:latin typeface="Cambria Math" panose="02040503050406030204" pitchFamily="18" charset="0"/>
                          <a:ea typeface="Cambria Math"/>
                        </a:rPr>
                        <m:t>=</m:t>
                      </m:r>
                      <m:sSup>
                        <m:sSupPr>
                          <m:ctrlPr>
                            <a:rPr lang="en-US" sz="1800" b="0" i="1" smtClean="0">
                              <a:latin typeface="Cambria Math" panose="02040503050406030204" pitchFamily="18" charset="0"/>
                              <a:ea typeface="Cambria Math"/>
                            </a:rPr>
                          </m:ctrlPr>
                        </m:sSupPr>
                        <m:e>
                          <m:d>
                            <m:dPr>
                              <m:begChr m:val="("/>
                              <m:sepChr m:val="|"/>
                              <m:endChr m:val=")"/>
                              <m:grow m:val="on"/>
                              <m:shp m:val="centered"/>
                              <m:ctrlPr>
                                <a:rPr lang="en-US" sz="1800" b="0" i="1" smtClean="0">
                                  <a:latin typeface="Cambria Math" panose="02040503050406030204" pitchFamily="18" charset="0"/>
                                  <a:ea typeface="Cambria Math"/>
                                </a:rPr>
                              </m:ctrlPr>
                            </m:dPr>
                            <m:e>
                              <m:r>
                                <a:rPr lang="en-US" sz="1800" b="0" i="1" smtClean="0">
                                  <a:latin typeface="Cambria Math" panose="02040503050406030204" pitchFamily="18" charset="0"/>
                                  <a:ea typeface="Cambria Math"/>
                                </a:rPr>
                                <m:t>0.1</m:t>
                              </m:r>
                            </m:e>
                          </m:d>
                        </m:e>
                        <m:sup>
                          <m:r>
                            <a:rPr lang="en-US" sz="1800" b="0" i="1" smtClean="0">
                              <a:latin typeface="Cambria Math" panose="02040503050406030204" pitchFamily="18" charset="0"/>
                              <a:ea typeface="Cambria Math"/>
                            </a:rPr>
                            <m:t>3</m:t>
                          </m:r>
                        </m:sup>
                      </m:sSup>
                      <m:r>
                        <a:rPr lang="en-US" sz="1800" b="0" i="1" smtClean="0">
                          <a:latin typeface="Cambria Math" panose="02040503050406030204" pitchFamily="18" charset="0"/>
                          <a:ea typeface="Cambria Math"/>
                        </a:rPr>
                        <m:t>=</m:t>
                      </m:r>
                      <m:r>
                        <m:rPr>
                          <m:sty m:val="bi"/>
                        </m:rPr>
                        <a:rPr lang="en-US" sz="1800" b="1" i="1" smtClean="0">
                          <a:latin typeface="Cambria Math" panose="02040503050406030204" pitchFamily="18" charset="0"/>
                          <a:ea typeface="Cambria Math"/>
                        </a:rPr>
                        <m:t>𝟎</m:t>
                      </m:r>
                      <m:r>
                        <m:rPr>
                          <m:sty m:val="bi"/>
                        </m:rPr>
                        <a:rPr lang="en-US" sz="1800" b="1" i="1" smtClean="0">
                          <a:latin typeface="Cambria Math" panose="02040503050406030204" pitchFamily="18" charset="0"/>
                          <a:ea typeface="Cambria Math"/>
                        </a:rPr>
                        <m:t>.</m:t>
                      </m:r>
                      <m:r>
                        <m:rPr>
                          <m:sty m:val="bi"/>
                        </m:rPr>
                        <a:rPr lang="en-US" sz="1800" b="1" i="1" smtClean="0">
                          <a:latin typeface="Cambria Math" panose="02040503050406030204" pitchFamily="18" charset="0"/>
                          <a:ea typeface="Cambria Math"/>
                        </a:rPr>
                        <m:t>𝟎𝟎𝟏</m:t>
                      </m:r>
                    </m:oMath>
                  </m:oMathPara>
                </a14:m>
                <a:r>
                  <a:rPr lang="da-DK" sz="1800" smtClean="0"/>
                  <a:t> </a:t>
                </a:r>
                <a:br>
                  <a:rPr lang="da-DK" sz="1800" smtClean="0"/>
                </a:br>
                <a:endParaRPr lang="en-GB" sz="2000" smtClean="0"/>
              </a:p>
              <a:p>
                <a:pPr marL="450850" indent="-457200">
                  <a:buFont typeface="+mj-lt"/>
                  <a:buAutoNum type="alphaLcPeriod"/>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2"/>
                <a:stretch>
                  <a:fillRect l="-789"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117</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3394222" y="4061294"/>
            <a:ext cx="2360492" cy="1015012"/>
          </a:xfrm>
          <a:prstGeom prst="rect">
            <a:avLst/>
          </a:prstGeom>
        </p:spPr>
      </p:pic>
    </p:spTree>
    <p:extLst>
      <p:ext uri="{BB962C8B-B14F-4D97-AF65-F5344CB8AC3E}">
        <p14:creationId xmlns:p14="http://schemas.microsoft.com/office/powerpoint/2010/main" val="37770594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4.3: Reparation af 3 mobilmaster</a:t>
            </a:r>
            <a:endParaRPr lang="en-GB"/>
          </a:p>
        </p:txBody>
      </p:sp>
      <mc:AlternateContent>
        <mc:Choice Requires="a14">
          <p:sp>
            <p:nvSpPr>
              <p:cNvPr id="3" name="Content Placeholder 2"/>
              <p:cNvSpPr>
                <a:spLocks noGrp="1"/>
              </p:cNvSpPr>
              <p:nvPr>
                <p:ph idx="1"/>
              </p:nvPr>
            </p:nvSpPr>
            <p:spPr/>
            <p:txBody>
              <a:bodyPr/>
              <a:lstStyle/>
              <a:p>
                <a:pPr marL="457200" indent="-457200">
                  <a:buFont typeface="+mj-lt"/>
                  <a:buAutoNum type="alphaLcPeriod" startAt="2"/>
                </a:pPr>
                <a:r>
                  <a:rPr lang="en-GB" sz="2000" smtClean="0"/>
                  <a:t>(fortsat) </a:t>
                </a:r>
                <a14:m>
                  <m:oMathPara>
                    <m:oMathParaPr>
                      <m:jc/>
                    </m:oMathParaPr>
                    <m:oMath>
                      <m:r>
                        <a:rPr lang="en-US" sz="2000" b="0" i="1" smtClean="0">
                          <a:latin typeface="Cambria Math" panose="02040503050406030204" pitchFamily="18" charset="0"/>
                        </a:rPr>
                        <m:t> </m:t>
                      </m:r>
                    </m:oMath>
                  </m:oMathPara>
                </a14:m>
                <a:br>
                  <a:rPr lang="en-US" sz="2000" smtClean="0"/>
                </a:br>
                <a:r>
                  <a:rPr lang="en-US" sz="18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𝑋</m:t>
                          </m:r>
                          <m:r>
                            <a:rPr lang="da-DK" sz="1800" i="1">
                              <a:latin typeface="Cambria Math"/>
                            </a:rPr>
                            <m:t>=2</m:t>
                          </m:r>
                        </m:e>
                      </m:d>
                      <m:r>
                        <a:rPr lang="da-DK" sz="1800" i="1">
                          <a:latin typeface="Cambria Math"/>
                        </a:rPr>
                        <m:t>=</m:t>
                      </m:r>
                      <m:r>
                        <a:rPr lang="en-US" sz="1800" i="1">
                          <a:latin typeface="Cambria Math" panose="02040503050406030204" pitchFamily="18" charset="0"/>
                        </a:rPr>
                        <m:t>𝑃</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𝐹𝑆𝑆</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𝑆𝐹𝑆</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𝑆𝑆𝐹</m:t>
                          </m:r>
                        </m:e>
                      </m:d>
                    </m:oMath>
                  </m:oMathPara>
                </a14:m>
                <a:r>
                  <a:rPr lang="en-GB" sz="1800" smtClean="0"/>
                  <a:t> </a:t>
                </a:r>
                <a:br>
                  <a:rPr lang="en-GB" sz="1800" smtClean="0"/>
                </a:br>
                <a:r>
                  <a:rPr lang="en-GB" sz="2000" smtClean="0"/>
                  <a:t> 		 </a:t>
                </a:r>
                <a14:m>
                  <m:oMathPara>
                    <m:oMathParaPr>
                      <m:jc/>
                    </m:oMathParaPr>
                    <m:oMath>
                      <m:r>
                        <a:rPr lang="en-US" sz="1800" i="1">
                          <a:latin typeface="Cambria Math" panose="02040503050406030204" pitchFamily="18" charset="0"/>
                          <a:ea typeface="Cambria Math" panose="02040503050406030204" pitchFamily="18" charset="0"/>
                        </a:rPr>
                        <m:t>= </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𝐹</m:t>
                          </m:r>
                          <m:r>
                            <a:rPr lang="da-DK" sz="1800" i="1">
                              <a:latin typeface="Cambria Math"/>
                            </a:rPr>
                            <m:t>𝑆𝑆</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𝑆𝐹𝑆</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𝑆</m:t>
                          </m:r>
                          <m:r>
                            <a:rPr lang="da-DK" sz="1800" i="1">
                              <a:latin typeface="Cambria Math"/>
                            </a:rPr>
                            <m:t>𝑆</m:t>
                          </m:r>
                          <m:r>
                            <a:rPr lang="en-US" sz="1800" i="1">
                              <a:latin typeface="Cambria Math" panose="02040503050406030204" pitchFamily="18" charset="0"/>
                            </a:rPr>
                            <m:t>𝐹</m:t>
                          </m:r>
                        </m:e>
                      </m:d>
                    </m:oMath>
                  </m:oMathPara>
                </a14:m>
                <a:r>
                  <a:rPr lang="en-US" sz="1800" i="1" smtClean="0">
                    <a:latin typeface="Cambria Math" panose="02040503050406030204" pitchFamily="18" charset="0"/>
                  </a:rPr>
                  <a:t> </a:t>
                </a:r>
              </a:p>
              <a:p>
                <a:pPr marL="0" indent="0">
                  <a:buNone/>
                </a:pPr>
                <a:r>
                  <a:rPr lang="en-US" sz="1800" i="1" smtClean="0">
                    <a:latin typeface="Cambria Math" panose="02040503050406030204" pitchFamily="18" charset="0"/>
                  </a:rPr>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𝐹𝑆𝑆</m:t>
                          </m:r>
                        </m:e>
                      </m:d>
                      <m:r>
                        <a:rPr lang="da-DK" sz="1800" i="1">
                          <a:latin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da-DK" sz="1800" i="1">
                          <a:latin typeface="Cambria Math"/>
                          <a:ea typeface="Cambria Math"/>
                        </a:rPr>
                        <m:t>∙</m:t>
                      </m:r>
                      <m:r>
                        <a:rPr lang="da-DK" sz="1800" i="1">
                          <a:latin typeface="Cambria Math"/>
                        </a:rPr>
                        <m:t>𝑝</m:t>
                      </m:r>
                      <m:r>
                        <a:rPr lang="da-DK" sz="1800" i="1">
                          <a:latin typeface="Cambria Math"/>
                          <a:ea typeface="Cambria Math"/>
                        </a:rPr>
                        <m:t>∙</m:t>
                      </m:r>
                      <m:r>
                        <a:rPr lang="da-DK" sz="1800" i="1">
                          <a:latin typeface="Cambria Math"/>
                          <a:ea typeface="Cambria Math"/>
                        </a:rPr>
                        <m:t>𝑝</m:t>
                      </m:r>
                    </m:oMath>
                  </m:oMathPara>
                </a14:m>
                <a:r>
                  <a:rPr lang="da-DK" sz="1800"/>
                  <a:t> </a:t>
                </a:r>
                <a:br>
                  <a:rPr lang="da-DK" sz="1800" smtClean="0"/>
                </a:br>
                <a:r>
                  <a:rPr lang="da-DK" sz="18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𝑆𝐹𝑆</m:t>
                          </m:r>
                        </m:e>
                      </m:d>
                      <m:r>
                        <a:rPr lang="da-DK" sz="1800" i="1">
                          <a:latin typeface="Cambria Math"/>
                        </a:rPr>
                        <m:t>=</m:t>
                      </m:r>
                      <m:r>
                        <a:rPr lang="da-DK" sz="1800" i="1">
                          <a:latin typeface="Cambria Math"/>
                        </a:rPr>
                        <m:t>𝑝</m:t>
                      </m:r>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da-DK" sz="1800" i="1">
                          <a:latin typeface="Cambria Math"/>
                          <a:ea typeface="Cambria Math"/>
                        </a:rPr>
                        <m:t>∙</m:t>
                      </m:r>
                      <m:r>
                        <a:rPr lang="da-DK" sz="1800" i="1">
                          <a:latin typeface="Cambria Math"/>
                          <a:ea typeface="Cambria Math"/>
                        </a:rPr>
                        <m:t>𝑝</m:t>
                      </m:r>
                    </m:oMath>
                  </m:oMathPara>
                </a14:m>
                <a:r>
                  <a:rPr lang="da-DK" sz="1800" i="1" smtClean="0">
                    <a:latin typeface="Cambria Math"/>
                  </a:rPr>
                  <a:t> </a:t>
                </a:r>
                <a:br>
                  <a:rPr lang="da-DK" sz="1800" i="1">
                    <a:latin typeface="Cambria Math"/>
                  </a:rPr>
                </a:br>
                <a:r>
                  <a:rPr lang="da-DK" sz="1800" i="1" smtClean="0">
                    <a:latin typeface="Cambria Math"/>
                  </a:rPr>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𝑆𝑆𝐹</m:t>
                          </m:r>
                        </m:e>
                      </m:d>
                      <m:r>
                        <a:rPr lang="da-DK" sz="1800" i="1">
                          <a:latin typeface="Cambria Math"/>
                        </a:rPr>
                        <m:t>=</m:t>
                      </m:r>
                      <m:r>
                        <a:rPr lang="da-DK" sz="1800" i="1">
                          <a:latin typeface="Cambria Math"/>
                        </a:rPr>
                        <m:t>𝑝</m:t>
                      </m:r>
                      <m:r>
                        <a:rPr lang="da-DK" sz="1800" i="1">
                          <a:latin typeface="Cambria Math"/>
                          <a:ea typeface="Cambria Math"/>
                        </a:rPr>
                        <m:t>∙</m:t>
                      </m:r>
                      <m:r>
                        <a:rPr lang="da-DK" sz="1800" i="1">
                          <a:latin typeface="Cambria Math"/>
                          <a:ea typeface="Cambria Math"/>
                        </a:rPr>
                        <m:t>𝑝</m:t>
                      </m:r>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oMath>
                  </m:oMathPara>
                </a14:m>
                <a:r>
                  <a:rPr lang="da-DK" sz="1800" smtClean="0"/>
                  <a:t> </a:t>
                </a:r>
              </a:p>
              <a:p>
                <a:pPr marL="0" indent="0">
                  <a:buNone/>
                </a:pPr>
                <a:r>
                  <a:rPr lang="da-DK" sz="18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𝑋</m:t>
                          </m:r>
                          <m:r>
                            <a:rPr lang="da-DK" sz="1800" i="1">
                              <a:latin typeface="Cambria Math"/>
                            </a:rPr>
                            <m:t>=2</m:t>
                          </m:r>
                        </m:e>
                      </m:d>
                      <m:r>
                        <a:rPr lang="da-DK" sz="1800" i="1">
                          <a:latin typeface="Cambria Math"/>
                        </a:rPr>
                        <m:t>=3</m:t>
                      </m:r>
                      <m:r>
                        <a:rPr lang="da-DK" sz="1800" i="1">
                          <a:latin typeface="Cambria Math"/>
                          <a:ea typeface="Cambria Math"/>
                        </a:rPr>
                        <m:t>∙</m:t>
                      </m:r>
                      <m:sSup>
                        <m:sSupPr>
                          <m:ctrlPr>
                            <a:rPr lang="da-DK" sz="1800" i="1">
                              <a:latin typeface="Cambria Math" panose="02040503050406030204" pitchFamily="18" charset="0"/>
                              <a:ea typeface="Cambria Math"/>
                            </a:rPr>
                          </m:ctrlPr>
                        </m:sSupPr>
                        <m:e>
                          <m:r>
                            <a:rPr lang="da-DK" sz="1800" i="1">
                              <a:latin typeface="Cambria Math"/>
                              <a:ea typeface="Cambria Math"/>
                            </a:rPr>
                            <m:t>𝑝</m:t>
                          </m:r>
                        </m:e>
                        <m:sup>
                          <m:r>
                            <a:rPr lang="da-DK" sz="1800" i="1">
                              <a:latin typeface="Cambria Math"/>
                              <a:ea typeface="Cambria Math"/>
                            </a:rPr>
                            <m:t>2</m:t>
                          </m:r>
                        </m:sup>
                      </m:sSup>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oMath>
                  </m:oMathPara>
                </a14:m>
                <a:r>
                  <a:rPr lang="da-DK" sz="1800"/>
                  <a:t> </a:t>
                </a:r>
                <a:br>
                  <a:rPr lang="da-DK" sz="1800" smtClean="0"/>
                </a:br>
                <a:r>
                  <a:rPr lang="da-DK" sz="1800" smtClean="0"/>
                  <a:t> 		 </a:t>
                </a:r>
                <a14:m>
                  <m:oMathPara>
                    <m:oMathParaPr>
                      <m:jc/>
                    </m:oMathParaPr>
                    <m:oMath>
                      <m:r>
                        <a:rPr lang="da-DK" sz="1800" i="1">
                          <a:latin typeface="Cambria Math"/>
                        </a:rPr>
                        <m:t>=3</m:t>
                      </m:r>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0.</m:t>
                              </m:r>
                              <m:r>
                                <a:rPr lang="en-US" sz="1800" i="1">
                                  <a:latin typeface="Cambria Math" panose="02040503050406030204" pitchFamily="18" charset="0"/>
                                  <a:ea typeface="Cambria Math"/>
                                </a:rPr>
                                <m:t>9</m:t>
                              </m:r>
                            </m:e>
                          </m:d>
                        </m:e>
                        <m:sup>
                          <m:r>
                            <a:rPr lang="da-DK" sz="1800" i="1">
                              <a:latin typeface="Cambria Math"/>
                              <a:ea typeface="Cambria Math"/>
                            </a:rPr>
                            <m:t>2</m:t>
                          </m:r>
                        </m:sup>
                      </m:sSup>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1−0.</m:t>
                          </m:r>
                          <m:r>
                            <a:rPr lang="en-US" sz="1800" b="0" i="1" smtClean="0">
                              <a:latin typeface="Cambria Math" panose="02040503050406030204" pitchFamily="18" charset="0"/>
                              <a:ea typeface="Cambria Math"/>
                            </a:rPr>
                            <m:t>9</m:t>
                          </m:r>
                        </m:e>
                      </m:d>
                      <m:r>
                        <a:rPr lang="da-DK" sz="1800" i="1">
                          <a:latin typeface="Cambria Math"/>
                          <a:ea typeface="Cambria Math"/>
                        </a:rPr>
                        <m:t>=</m:t>
                      </m:r>
                      <m:r>
                        <m:rPr>
                          <m:sty m:val="bi"/>
                        </m:rPr>
                        <a:rPr lang="da-DK" sz="1800" b="1" i="1">
                          <a:latin typeface="Cambria Math"/>
                          <a:ea typeface="Cambria Math"/>
                        </a:rPr>
                        <m:t>𝟎</m:t>
                      </m:r>
                      <m:r>
                        <m:rPr>
                          <m:sty m:val="bi"/>
                        </m:rPr>
                        <a:rPr lang="da-DK" sz="1800" b="1" i="1">
                          <a:latin typeface="Cambria Math"/>
                          <a:ea typeface="Cambria Math"/>
                        </a:rPr>
                        <m:t>.</m:t>
                      </m:r>
                      <m:r>
                        <m:rPr>
                          <m:sty m:val="bi"/>
                        </m:rPr>
                        <a:rPr lang="da-DK" sz="1800" b="1" i="1">
                          <a:latin typeface="Cambria Math"/>
                          <a:ea typeface="Cambria Math"/>
                        </a:rPr>
                        <m:t>𝟐𝟒𝟑</m:t>
                      </m:r>
                    </m:oMath>
                  </m:oMathPara>
                </a14:m>
                <a:r>
                  <a:rPr lang="en-GB" sz="2000" smtClean="0"/>
                  <a:t> </a:t>
                </a:r>
              </a:p>
              <a:p>
                <a:pPr marL="444500" indent="0">
                  <a:buNone/>
                </a:pPr>
                <a:r>
                  <a:rPr lang="en-GB" sz="2000" smtClean="0"/>
                  <a:t> Og endelig: </a:t>
                </a:r>
              </a:p>
              <a:p>
                <a:pPr marL="0" indent="0">
                  <a:buNone/>
                </a:pPr>
                <a:r>
                  <a:rPr lang="da-DK" sz="2000" smtClean="0"/>
                  <a:t> </a:t>
                </a:r>
                <a:r>
                  <a:rPr lang="da-DK" sz="200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𝑋</m:t>
                          </m:r>
                          <m:r>
                            <a:rPr lang="da-DK" sz="1800" i="1">
                              <a:latin typeface="Cambria Math"/>
                            </a:rPr>
                            <m:t>=</m:t>
                          </m:r>
                          <m:r>
                            <a:rPr lang="en-US" sz="1800" b="0" i="1" smtClean="0">
                              <a:latin typeface="Cambria Math" panose="02040503050406030204" pitchFamily="18" charset="0"/>
                            </a:rPr>
                            <m:t>1</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𝐹𝐹</m:t>
                          </m:r>
                          <m:r>
                            <a:rPr lang="da-DK" sz="1800" i="1">
                              <a:latin typeface="Cambria Math"/>
                            </a:rPr>
                            <m:t>𝑆</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𝐹𝑆</m:t>
                          </m:r>
                          <m:r>
                            <a:rPr lang="en-US" sz="1800" b="0" i="1" smtClean="0">
                              <a:latin typeface="Cambria Math" panose="02040503050406030204" pitchFamily="18" charset="0"/>
                            </a:rPr>
                            <m:t>𝐹</m:t>
                          </m:r>
                        </m:e>
                      </m:d>
                      <m:r>
                        <a:rPr lang="da-DK" sz="1800" i="1">
                          <a:latin typeface="Cambria Math"/>
                        </a:rPr>
                        <m:t>+</m:t>
                      </m:r>
                      <m:r>
                        <a:rPr lang="da-DK" sz="1800" i="1">
                          <a:latin typeface="Cambria Math"/>
                        </a:rPr>
                        <m:t>𝑃</m:t>
                      </m:r>
                      <m:d>
                        <m:dPr>
                          <m:begChr m:val="("/>
                          <m:sepChr m:val="|"/>
                          <m:endChr m:val=")"/>
                          <m:grow m:val="on"/>
                          <m:shp m:val="centered"/>
                          <m:ctrlPr>
                            <a:rPr lang="da-DK" sz="1800" i="1" smtClean="0">
                              <a:latin typeface="Cambria Math" panose="02040503050406030204" pitchFamily="18" charset="0"/>
                            </a:rPr>
                          </m:ctrlPr>
                        </m:dPr>
                        <m:e>
                          <m:r>
                            <a:rPr lang="en-US" sz="1800" b="0" i="1" smtClean="0">
                              <a:latin typeface="Cambria Math" panose="02040503050406030204" pitchFamily="18" charset="0"/>
                            </a:rPr>
                            <m:t>𝑆𝐹𝐹</m:t>
                          </m:r>
                        </m:e>
                      </m:d>
                    </m:oMath>
                  </m:oMathPara>
                </a14:m>
                <a:endParaRPr lang="da-DK" sz="1800"/>
              </a:p>
              <a:p>
                <a:pPr marL="0" indent="0">
                  <a:buNone/>
                </a:pPr>
                <a:r>
                  <a:rPr lang="da-DK" sz="1800" smtClean="0"/>
                  <a:t> </a:t>
                </a:r>
                <a:r>
                  <a:rPr lang="da-DK" sz="180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𝑋</m:t>
                          </m:r>
                          <m:r>
                            <a:rPr lang="da-DK" sz="1800" i="1">
                              <a:latin typeface="Cambria Math"/>
                            </a:rPr>
                            <m:t>=</m:t>
                          </m:r>
                          <m:r>
                            <a:rPr lang="en-US" sz="1800" b="0" i="1" smtClean="0">
                              <a:latin typeface="Cambria Math" panose="02040503050406030204" pitchFamily="18" charset="0"/>
                            </a:rPr>
                            <m:t>1</m:t>
                          </m:r>
                        </m:e>
                      </m:d>
                      <m:r>
                        <a:rPr lang="da-DK" sz="1800" i="1">
                          <a:latin typeface="Cambria Math"/>
                        </a:rPr>
                        <m:t>=3</m:t>
                      </m:r>
                      <m:r>
                        <a:rPr lang="da-DK" sz="1800" i="1">
                          <a:latin typeface="Cambria Math"/>
                          <a:ea typeface="Cambria Math"/>
                        </a:rPr>
                        <m:t>∙</m:t>
                      </m:r>
                      <m:r>
                        <a:rPr lang="en-US" sz="1800" b="0" i="1" smtClean="0">
                          <a:latin typeface="Cambria Math" panose="02040503050406030204" pitchFamily="18" charset="0"/>
                          <a:ea typeface="Cambria Math"/>
                        </a:rPr>
                        <m:t>𝑝</m:t>
                      </m:r>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e>
                        <m:sup>
                          <m:r>
                            <a:rPr lang="da-DK" sz="1800" i="1">
                              <a:latin typeface="Cambria Math"/>
                              <a:ea typeface="Cambria Math"/>
                            </a:rPr>
                            <m:t>2</m:t>
                          </m:r>
                        </m:sup>
                      </m:sSup>
                    </m:oMath>
                  </m:oMathPara>
                </a14:m>
                <a:r>
                  <a:rPr lang="da-DK" sz="1800"/>
                  <a:t> </a:t>
                </a:r>
                <a:br>
                  <a:rPr lang="da-DK" sz="1800"/>
                </a:br>
                <a:r>
                  <a:rPr lang="da-DK" sz="1800"/>
                  <a:t> 		</a:t>
                </a:r>
                <a:r>
                  <a:rPr lang="da-DK" sz="1800" smtClean="0"/>
                  <a:t> </a:t>
                </a:r>
                <a14:m>
                  <m:oMathPara>
                    <m:oMathParaPr>
                      <m:jc/>
                    </m:oMathParaPr>
                    <m:oMath>
                      <m:r>
                        <a:rPr lang="da-DK" sz="1800" i="1">
                          <a:latin typeface="Cambria Math"/>
                        </a:rPr>
                        <m:t>=3</m:t>
                      </m:r>
                      <m:r>
                        <a:rPr lang="da-DK" sz="1800" i="1">
                          <a:latin typeface="Cambria Math"/>
                          <a:ea typeface="Cambria Math"/>
                        </a:rPr>
                        <m:t>∙</m:t>
                      </m:r>
                      <m:r>
                        <a:rPr lang="en-US" sz="1800" b="0" i="1" smtClean="0">
                          <a:latin typeface="Cambria Math" panose="02040503050406030204" pitchFamily="18" charset="0"/>
                          <a:ea typeface="Cambria Math"/>
                        </a:rPr>
                        <m:t>0.9</m:t>
                      </m:r>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en-US" sz="1800" b="0" i="1" smtClean="0">
                                  <a:latin typeface="Cambria Math" panose="02040503050406030204" pitchFamily="18" charset="0"/>
                                  <a:ea typeface="Cambria Math"/>
                                </a:rPr>
                                <m:t>1−</m:t>
                              </m:r>
                              <m:r>
                                <a:rPr lang="da-DK" sz="1800" i="1">
                                  <a:latin typeface="Cambria Math"/>
                                  <a:ea typeface="Cambria Math"/>
                                </a:rPr>
                                <m:t>0.</m:t>
                              </m:r>
                              <m:r>
                                <a:rPr lang="en-US" sz="1800" b="0" i="1" smtClean="0">
                                  <a:latin typeface="Cambria Math" panose="02040503050406030204" pitchFamily="18" charset="0"/>
                                  <a:ea typeface="Cambria Math"/>
                                </a:rPr>
                                <m:t>9</m:t>
                              </m:r>
                            </m:e>
                          </m:d>
                        </m:e>
                        <m:sup>
                          <m:r>
                            <a:rPr lang="da-DK" sz="1800" i="1">
                              <a:latin typeface="Cambria Math"/>
                              <a:ea typeface="Cambria Math"/>
                            </a:rPr>
                            <m:t>2</m:t>
                          </m:r>
                        </m:sup>
                      </m:sSup>
                      <m:r>
                        <a:rPr lang="da-DK" sz="1800" i="1">
                          <a:latin typeface="Cambria Math"/>
                          <a:ea typeface="Cambria Math"/>
                        </a:rPr>
                        <m:t>=</m:t>
                      </m:r>
                      <m:r>
                        <m:rPr>
                          <m:sty m:val="bi"/>
                        </m:rPr>
                        <a:rPr lang="da-DK" sz="1800" b="1" i="1">
                          <a:latin typeface="Cambria Math"/>
                          <a:ea typeface="Cambria Math"/>
                        </a:rPr>
                        <m:t>𝟎</m:t>
                      </m:r>
                      <m:r>
                        <m:rPr>
                          <m:sty m:val="bi"/>
                        </m:rPr>
                        <a:rPr lang="da-DK" sz="1800" b="1" i="1">
                          <a:latin typeface="Cambria Math"/>
                          <a:ea typeface="Cambria Math"/>
                        </a:rPr>
                        <m:t>.</m:t>
                      </m:r>
                      <m:r>
                        <m:rPr>
                          <m:sty m:val="bi"/>
                        </m:rPr>
                        <a:rPr lang="en-US" sz="1800" b="1" i="1" smtClean="0">
                          <a:latin typeface="Cambria Math" panose="02040503050406030204" pitchFamily="18" charset="0"/>
                          <a:ea typeface="Cambria Math"/>
                        </a:rPr>
                        <m:t>𝟎𝟐𝟕</m:t>
                      </m:r>
                    </m:oMath>
                  </m:oMathPara>
                </a14:m>
                <a:endParaRPr lang="da-DK" sz="1800"/>
              </a:p>
              <a:p>
                <a:pPr marL="444500" indent="0">
                  <a:buNone/>
                </a:pPr>
                <a:r>
                  <a:rPr lang="en-US" sz="2000"/>
                  <a:t>Ge</a:t>
                </a:r>
                <a:r>
                  <a:rPr lang="en-US" sz="2000" smtClean="0"/>
                  <a:t>nerelt for </a:t>
                </a:r>
                <a14:m>
                  <m:oMathPara>
                    <m:oMathParaPr>
                      <m:jc/>
                    </m:oMathParaPr>
                    <m:oMath>
                      <m:r>
                        <a:rPr lang="en-US" sz="2000" i="1">
                          <a:latin typeface="Cambria Math" panose="02040503050406030204" pitchFamily="18" charset="0"/>
                        </a:rPr>
                        <m:t>𝑥</m:t>
                      </m:r>
                      <m:r>
                        <a:rPr lang="da-DK" sz="2000" i="1">
                          <a:latin typeface="Cambria Math"/>
                        </a:rPr>
                        <m:t> </m:t>
                      </m:r>
                      <m:r>
                        <m:rPr>
                          <m:sty m:val="p"/>
                        </m:rPr>
                        <a:rPr lang="da-DK" sz="2000">
                          <a:latin typeface="Cambria Math"/>
                        </a:rPr>
                        <m:t>gange</m:t>
                      </m:r>
                      <m:r>
                        <m:rPr>
                          <m:sty m:val="p"/>
                        </m:rPr>
                        <a:rPr lang="da-DK" sz="2000">
                          <a:latin typeface="Cambria Math"/>
                        </a:rPr>
                        <m:t> </m:t>
                      </m:r>
                      <m:r>
                        <a:rPr lang="da-DK" sz="2000" i="1">
                          <a:latin typeface="Cambria Math"/>
                        </a:rPr>
                        <m:t>𝑆</m:t>
                      </m:r>
                      <m:r>
                        <m:rPr>
                          <m:sty m:val="p"/>
                        </m:rPr>
                        <a:rPr lang="da-DK" sz="2000">
                          <a:latin typeface="Cambria Math"/>
                        </a:rPr>
                        <m:t> </m:t>
                      </m:r>
                      <m:r>
                        <m:rPr>
                          <m:sty m:val="p"/>
                        </m:rPr>
                        <a:rPr lang="en-US" sz="2000" b="0" i="0" smtClean="0">
                          <a:latin typeface="Cambria Math"/>
                        </a:rPr>
                        <m:t> </m:t>
                      </m:r>
                      <m:r>
                        <m:rPr>
                          <m:sty m:val="p"/>
                        </m:rPr>
                        <a:rPr lang="da-DK" sz="2000">
                          <a:latin typeface="Cambria Math"/>
                        </a:rPr>
                        <m:t>ud</m:t>
                      </m:r>
                      <m:r>
                        <m:rPr>
                          <m:sty m:val="p"/>
                        </m:rPr>
                        <a:rPr lang="da-DK" sz="2000">
                          <a:latin typeface="Cambria Math"/>
                        </a:rPr>
                        <m:t> </m:t>
                      </m:r>
                      <m:r>
                        <m:rPr>
                          <m:sty m:val="p"/>
                        </m:rPr>
                        <a:rPr lang="da-DK" sz="2000">
                          <a:latin typeface="Cambria Math"/>
                        </a:rPr>
                        <m:t>af</m:t>
                      </m:r>
                      <m:r>
                        <a:rPr lang="da-DK" sz="2000" i="1">
                          <a:latin typeface="Cambria Math"/>
                        </a:rPr>
                        <m:t> </m:t>
                      </m:r>
                      <m:r>
                        <a:rPr lang="en-US" sz="2000" b="0" i="1" smtClean="0">
                          <a:latin typeface="Cambria Math" panose="02040503050406030204" pitchFamily="18" charset="0"/>
                        </a:rPr>
                        <m:t>3</m:t>
                      </m:r>
                    </m:oMath>
                  </m:oMathPara>
                </a14:m>
                <a:r>
                  <a:rPr lang="en-US" sz="2000" smtClean="0"/>
                  <a:t> forsøg: </a:t>
                </a:r>
                <a:br>
                  <a:rPr lang="en-US" sz="2000" smtClean="0"/>
                </a:br>
                <a:r>
                  <a:rPr lang="en-US" sz="20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𝑋</m:t>
                          </m:r>
                          <m:r>
                            <a:rPr lang="da-DK" sz="1800" i="1">
                              <a:latin typeface="Cambria Math"/>
                            </a:rPr>
                            <m:t>=</m:t>
                          </m:r>
                          <m:r>
                            <a:rPr lang="en-US" sz="1800" b="0" i="1" smtClean="0">
                              <a:latin typeface="Cambria Math" panose="02040503050406030204" pitchFamily="18" charset="0"/>
                            </a:rPr>
                            <m:t>𝑥</m:t>
                          </m:r>
                        </m:e>
                      </m:d>
                      <m:r>
                        <a:rPr lang="da-DK" sz="1800" i="1">
                          <a:latin typeface="Cambria Math"/>
                        </a:rPr>
                        <m:t>=(</m:t>
                      </m:r>
                      <m:r>
                        <m:rPr>
                          <m:sty m:val="p"/>
                        </m:rPr>
                        <a:rPr lang="da-DK" sz="1800">
                          <a:latin typeface="Cambria Math"/>
                        </a:rPr>
                        <m:t>Antal</m:t>
                      </m:r>
                      <m:r>
                        <m:rPr>
                          <m:sty m:val="p"/>
                        </m:rPr>
                        <a:rPr lang="da-DK" sz="1800">
                          <a:latin typeface="Cambria Math"/>
                        </a:rPr>
                        <m:t> </m:t>
                      </m:r>
                      <m:r>
                        <m:rPr>
                          <m:sty m:val="p"/>
                        </m:rPr>
                        <a:rPr lang="da-DK" sz="1800">
                          <a:latin typeface="Cambria Math"/>
                        </a:rPr>
                        <m:t>m</m:t>
                      </m:r>
                      <m:r>
                        <m:rPr>
                          <m:sty m:val="p"/>
                        </m:rPr>
                        <a:rPr lang="da-DK" sz="1800">
                          <a:latin typeface="Cambria Math"/>
                        </a:rPr>
                        <m:t>å</m:t>
                      </m:r>
                      <m:r>
                        <m:rPr>
                          <m:sty m:val="p"/>
                        </m:rPr>
                        <a:rPr lang="da-DK" sz="1800">
                          <a:latin typeface="Cambria Math"/>
                        </a:rPr>
                        <m:t>der</m:t>
                      </m:r>
                      <m:r>
                        <m:rPr>
                          <m:sty m:val="p"/>
                        </m:rPr>
                        <a:rPr lang="da-DK" sz="1800">
                          <a:latin typeface="Cambria Math"/>
                        </a:rPr>
                        <m:t> </m:t>
                      </m:r>
                      <m:r>
                        <m:rPr>
                          <m:sty m:val="p"/>
                        </m:rPr>
                        <a:rPr lang="da-DK" sz="1800">
                          <a:latin typeface="Cambria Math"/>
                        </a:rPr>
                        <m:t>at</m:t>
                      </m:r>
                      <m:r>
                        <m:rPr>
                          <m:sty m:val="p"/>
                        </m:rPr>
                        <a:rPr lang="da-DK" sz="1800">
                          <a:latin typeface="Cambria Math"/>
                        </a:rPr>
                        <m:t> </m:t>
                      </m:r>
                      <m:r>
                        <m:rPr>
                          <m:sty m:val="p"/>
                        </m:rPr>
                        <a:rPr lang="da-DK" sz="1800">
                          <a:latin typeface="Cambria Math"/>
                        </a:rPr>
                        <m:t>f</m:t>
                      </m:r>
                      <m:r>
                        <m:rPr>
                          <m:sty m:val="p"/>
                        </m:rPr>
                        <a:rPr lang="da-DK" sz="1800">
                          <a:latin typeface="Cambria Math"/>
                        </a:rPr>
                        <m:t>å</m:t>
                      </m:r>
                      <m:r>
                        <a:rPr lang="da-DK" sz="1800" i="1">
                          <a:latin typeface="Cambria Math"/>
                        </a:rPr>
                        <m:t> </m:t>
                      </m:r>
                      <m:r>
                        <a:rPr lang="en-US" sz="1800" b="0" i="1" smtClean="0">
                          <a:latin typeface="Cambria Math" panose="02040503050406030204" pitchFamily="18" charset="0"/>
                        </a:rPr>
                        <m:t>𝑥</m:t>
                      </m:r>
                      <m:r>
                        <a:rPr lang="da-DK" sz="1800" i="1">
                          <a:latin typeface="Cambria Math"/>
                        </a:rPr>
                        <m:t> </m:t>
                      </m:r>
                      <m:r>
                        <m:rPr>
                          <m:sty m:val="p"/>
                        </m:rPr>
                        <a:rPr lang="da-DK" sz="1800">
                          <a:latin typeface="Cambria Math"/>
                        </a:rPr>
                        <m:t>gange</m:t>
                      </m:r>
                      <m:r>
                        <m:rPr>
                          <m:sty m:val="p"/>
                        </m:rPr>
                        <a:rPr lang="da-DK" sz="1800">
                          <a:latin typeface="Cambria Math"/>
                        </a:rPr>
                        <m:t> </m:t>
                      </m:r>
                      <m:r>
                        <a:rPr lang="da-DK" sz="1800" i="1">
                          <a:latin typeface="Cambria Math"/>
                        </a:rPr>
                        <m:t>𝑆</m:t>
                      </m:r>
                      <m:r>
                        <m:rPr>
                          <m:sty m:val="p"/>
                        </m:rPr>
                        <a:rPr lang="da-DK" sz="1800">
                          <a:latin typeface="Cambria Math"/>
                        </a:rPr>
                        <m:t> </m:t>
                      </m:r>
                      <m:r>
                        <m:rPr>
                          <m:sty m:val="p"/>
                        </m:rPr>
                        <a:rPr lang="en-US" sz="1800" b="0" i="0" smtClean="0">
                          <a:latin typeface="Cambria Math"/>
                        </a:rPr>
                        <m:t> </m:t>
                      </m:r>
                      <m:r>
                        <m:rPr>
                          <m:sty m:val="p"/>
                        </m:rPr>
                        <a:rPr lang="da-DK" sz="1800">
                          <a:latin typeface="Cambria Math"/>
                        </a:rPr>
                        <m:t>ud</m:t>
                      </m:r>
                      <m:r>
                        <m:rPr>
                          <m:sty m:val="p"/>
                        </m:rPr>
                        <a:rPr lang="da-DK" sz="1800">
                          <a:latin typeface="Cambria Math"/>
                        </a:rPr>
                        <m:t> </m:t>
                      </m:r>
                      <m:r>
                        <m:rPr>
                          <m:sty m:val="p"/>
                        </m:rPr>
                        <a:rPr lang="da-DK" sz="1800">
                          <a:latin typeface="Cambria Math"/>
                        </a:rPr>
                        <m:t>af</m:t>
                      </m:r>
                      <m:r>
                        <a:rPr lang="da-DK" sz="1800" i="1">
                          <a:latin typeface="Cambria Math"/>
                        </a:rPr>
                        <m:t> </m:t>
                      </m:r>
                      <m:r>
                        <a:rPr lang="en-US" sz="1800" b="0" i="1" smtClean="0">
                          <a:latin typeface="Cambria Math" panose="02040503050406030204" pitchFamily="18" charset="0"/>
                        </a:rPr>
                        <m:t>3</m:t>
                      </m:r>
                      <m:r>
                        <a:rPr lang="da-DK" sz="1800" i="1">
                          <a:latin typeface="Cambria Math"/>
                        </a:rPr>
                        <m:t>)∙</m:t>
                      </m:r>
                      <m:sSup>
                        <m:sSupPr>
                          <m:ctrlPr>
                            <a:rPr lang="da-DK" sz="1800" i="1">
                              <a:latin typeface="Cambria Math" panose="02040503050406030204" pitchFamily="18" charset="0"/>
                              <a:ea typeface="Cambria Math"/>
                            </a:rPr>
                          </m:ctrlPr>
                        </m:sSupPr>
                        <m:e>
                          <m:r>
                            <a:rPr lang="da-DK" sz="1800" i="1">
                              <a:latin typeface="Cambria Math"/>
                              <a:ea typeface="Cambria Math"/>
                            </a:rPr>
                            <m:t>𝑝</m:t>
                          </m:r>
                        </m:e>
                        <m:sup>
                          <m:r>
                            <a:rPr lang="en-US" sz="1800" b="0" i="1" smtClean="0">
                              <a:latin typeface="Cambria Math" panose="02040503050406030204" pitchFamily="18" charset="0"/>
                              <a:ea typeface="Cambria Math"/>
                            </a:rPr>
                            <m:t>𝑥</m:t>
                          </m:r>
                        </m:sup>
                      </m:sSup>
                    </m:oMath>
                  </m:oMathPara>
                </a14:m>
                <a:r>
                  <a:rPr lang="da-DK" sz="1800">
                    <a:ea typeface="Cambria Math"/>
                  </a:rPr>
                  <a:t> </a:t>
                </a:r>
                <a14:m>
                  <m:oMathPara>
                    <m:oMathParaPr>
                      <m:jc/>
                    </m:oMathParaPr>
                    <m:oMath>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e>
                        <m:sup>
                          <m:r>
                            <a:rPr lang="en-US" sz="1800" b="0" i="1" smtClean="0">
                              <a:latin typeface="Cambria Math" panose="02040503050406030204" pitchFamily="18" charset="0"/>
                              <a:ea typeface="Cambria Math"/>
                            </a:rPr>
                            <m:t>3</m:t>
                          </m:r>
                          <m:r>
                            <a:rPr lang="da-DK" sz="1800" i="1">
                              <a:latin typeface="Cambria Math"/>
                              <a:ea typeface="Cambria Math"/>
                            </a:rPr>
                            <m:t>−</m:t>
                          </m:r>
                          <m:r>
                            <a:rPr lang="en-US" sz="1800" b="0" i="1" smtClean="0">
                              <a:latin typeface="Cambria Math" panose="02040503050406030204" pitchFamily="18" charset="0"/>
                              <a:ea typeface="Cambria Math"/>
                            </a:rPr>
                            <m:t>𝑥</m:t>
                          </m:r>
                        </m:sup>
                      </m:sSup>
                    </m:oMath>
                  </m:oMathPara>
                </a14:m>
                <a:br>
                  <a:rPr lang="en-US" sz="1800" i="1" smtClean="0">
                    <a:latin typeface="Cambria Math" panose="02040503050406030204" pitchFamily="18" charset="0"/>
                    <a:ea typeface="Cambria Math"/>
                  </a:rPr>
                </a:br>
                <a:r>
                  <a:rPr lang="en-US" sz="1800" i="1" smtClean="0">
                    <a:latin typeface="Cambria Math" panose="02040503050406030204" pitchFamily="18" charset="0"/>
                    <a:ea typeface="Cambria Math"/>
                  </a:rPr>
                  <a:t> 		 </a:t>
                </a:r>
                <a14:m>
                  <m:oMathPara>
                    <m:oMathParaPr>
                      <m:jc/>
                    </m:oMathParaPr>
                    <m:oMath>
                      <m:r>
                        <a:rPr lang="en-US" sz="1800" b="0" i="1" smtClean="0">
                          <a:latin typeface="Cambria Math" panose="02040503050406030204" pitchFamily="18" charset="0"/>
                        </a:rPr>
                        <m:t>=</m:t>
                      </m:r>
                      <m:d>
                        <m:dPr>
                          <m:begChr m:val="("/>
                          <m:sepChr m:val="|"/>
                          <m:endChr m:val=")"/>
                          <m:grow m:val="on"/>
                          <m:shp m:val="centered"/>
                          <m:ctrlPr>
                            <a:rPr lang="da-DK" sz="1800" i="1">
                              <a:latin typeface="Cambria Math" panose="02040503050406030204" pitchFamily="18" charset="0"/>
                            </a:rPr>
                          </m:ctrlPr>
                        </m:dPr>
                        <m:e>
                          <m:m>
                            <m:mPr>
                              <m:mcs>
                                <m:mc>
                                  <m:mcPr>
                                    <m:count m:val="1"/>
                                    <m:mcJc m:val="center"/>
                                  </m:mcPr>
                                </m:mc>
                              </m:mcs>
                              <m:ctrlPr>
                                <a:rPr lang="da-DK" sz="1800" i="1">
                                  <a:latin typeface="Cambria Math" panose="02040503050406030204" pitchFamily="18" charset="0"/>
                                </a:rPr>
                              </m:ctrlPr>
                            </m:mPr>
                            <m:mr>
                              <m:e>
                                <m:r>
                                  <a:rPr lang="en-US" sz="1800" b="0" i="1" smtClean="0">
                                    <a:latin typeface="Cambria Math" panose="02040503050406030204" pitchFamily="18" charset="0"/>
                                  </a:rPr>
                                  <m:t>3</m:t>
                                </m:r>
                              </m:e>
                            </m:mr>
                            <m:mr>
                              <m:e>
                                <m:r>
                                  <a:rPr lang="en-US" sz="1800" b="0" i="1" smtClean="0">
                                    <a:latin typeface="Cambria Math" panose="02040503050406030204" pitchFamily="18" charset="0"/>
                                  </a:rPr>
                                  <m:t>𝑥</m:t>
                                </m:r>
                              </m:e>
                            </m:mr>
                          </m:m>
                        </m:e>
                      </m:d>
                      <m:r>
                        <a:rPr lang="da-DK" sz="1800" i="1">
                          <a:latin typeface="Cambria Math"/>
                        </a:rPr>
                        <m:t>∙</m:t>
                      </m:r>
                      <m:sSup>
                        <m:sSupPr>
                          <m:ctrlPr>
                            <a:rPr lang="da-DK" sz="1800" i="1">
                              <a:latin typeface="Cambria Math" panose="02040503050406030204" pitchFamily="18" charset="0"/>
                              <a:ea typeface="Cambria Math"/>
                            </a:rPr>
                          </m:ctrlPr>
                        </m:sSupPr>
                        <m:e>
                          <m:r>
                            <a:rPr lang="da-DK" sz="1800" i="1">
                              <a:latin typeface="Cambria Math"/>
                              <a:ea typeface="Cambria Math"/>
                            </a:rPr>
                            <m:t>𝑝</m:t>
                          </m:r>
                        </m:e>
                        <m:sup>
                          <m:r>
                            <a:rPr lang="en-US" sz="1800" b="0" i="1" smtClean="0">
                              <a:latin typeface="Cambria Math" panose="02040503050406030204" pitchFamily="18" charset="0"/>
                              <a:ea typeface="Cambria Math"/>
                            </a:rPr>
                            <m:t>𝑥</m:t>
                          </m:r>
                        </m:sup>
                      </m:sSup>
                      <m:r>
                        <m:rPr>
                          <m:sty m:val="p"/>
                        </m:rPr>
                        <a:rPr lang="da-DK" sz="1800">
                          <a:ea typeface="Cambria Math"/>
                        </a:rPr>
                        <m:t> </m:t>
                      </m:r>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e>
                        <m:sup>
                          <m:r>
                            <a:rPr lang="en-US" sz="1800" b="0" i="1" smtClean="0">
                              <a:latin typeface="Cambria Math" panose="02040503050406030204" pitchFamily="18" charset="0"/>
                              <a:ea typeface="Cambria Math"/>
                            </a:rPr>
                            <m:t>3</m:t>
                          </m:r>
                          <m:r>
                            <a:rPr lang="da-DK" sz="1800" i="1">
                              <a:latin typeface="Cambria Math"/>
                              <a:ea typeface="Cambria Math"/>
                            </a:rPr>
                            <m:t>−</m:t>
                          </m:r>
                          <m:r>
                            <a:rPr lang="en-US" sz="1800" b="0" i="1" smtClean="0">
                              <a:latin typeface="Cambria Math" panose="02040503050406030204" pitchFamily="18" charset="0"/>
                              <a:ea typeface="Cambria Math"/>
                            </a:rPr>
                            <m:t>𝑥</m:t>
                          </m:r>
                        </m:sup>
                      </m:sSup>
                    </m:oMath>
                  </m:oMathPara>
                </a14:m>
                <a:r>
                  <a:rPr lang="en-GB" sz="2000" smtClean="0"/>
                  <a:t>  </a:t>
                </a:r>
                <a:r>
                  <a:rPr lang="en-GB" sz="1800" smtClean="0"/>
                  <a:t>for</a:t>
                </a:r>
                <a:r>
                  <a:rPr lang="en-GB" sz="2000" smtClean="0"/>
                  <a:t> </a:t>
                </a:r>
                <a14:m>
                  <m:oMathPara>
                    <m:oMathParaPr>
                      <m:jc/>
                    </m:oMathParaPr>
                    <m:oMath>
                      <m:r>
                        <a:rPr lang="en-US" sz="1800" b="0" i="1" smtClean="0">
                          <a:latin typeface="Cambria Math" panose="02040503050406030204" pitchFamily="18" charset="0"/>
                        </a:rPr>
                        <m:t>𝑥</m:t>
                      </m:r>
                      <m:r>
                        <a:rPr lang="en-US" sz="1800" b="0" i="1" smtClean="0">
                          <a:latin typeface="Cambria Math" panose="02040503050406030204" pitchFamily="18" charset="0"/>
                        </a:rPr>
                        <m:t>=0,1,2,3</m:t>
                      </m:r>
                    </m:oMath>
                  </m:oMathPara>
                </a14:m>
                <a:br>
                  <a:rPr lang="en-GB" sz="2000" smtClean="0"/>
                </a:br>
                <a:r>
                  <a:rPr lang="en-GB" sz="2000" smtClean="0"/>
                  <a:t>hvor </a:t>
                </a:r>
                <a14:m>
                  <m:oMathPara>
                    <m:oMathParaPr>
                      <m:jc/>
                    </m:oMathParaPr>
                    <m:oMath>
                      <m:d>
                        <m:dPr>
                          <m:begChr m:val="("/>
                          <m:sepChr m:val="|"/>
                          <m:endChr m:val=")"/>
                          <m:grow m:val="on"/>
                          <m:shp m:val="centered"/>
                          <m:ctrlPr>
                            <a:rPr lang="da-DK" sz="1800" i="1">
                              <a:latin typeface="Cambria Math" panose="02040503050406030204" pitchFamily="18" charset="0"/>
                            </a:rPr>
                          </m:ctrlPr>
                        </m:dPr>
                        <m:e>
                          <m:m>
                            <m:mPr>
                              <m:mcs>
                                <m:mc>
                                  <m:mcPr>
                                    <m:count m:val="1"/>
                                    <m:mcJc m:val="center"/>
                                  </m:mcPr>
                                </m:mc>
                              </m:mcs>
                              <m:ctrlPr>
                                <a:rPr lang="da-DK" sz="1800" i="1">
                                  <a:latin typeface="Cambria Math" panose="02040503050406030204" pitchFamily="18" charset="0"/>
                                </a:rPr>
                              </m:ctrlPr>
                            </m:mPr>
                            <m:mr>
                              <m:e>
                                <m:r>
                                  <a:rPr lang="en-US" sz="1800" b="0" i="1" smtClean="0">
                                    <a:latin typeface="Cambria Math" panose="02040503050406030204" pitchFamily="18" charset="0"/>
                                  </a:rPr>
                                  <m:t>3</m:t>
                                </m:r>
                              </m:e>
                            </m:mr>
                            <m:mr>
                              <m:e>
                                <m:r>
                                  <a:rPr lang="en-US" sz="1800" i="1">
                                    <a:latin typeface="Cambria Math" panose="02040503050406030204" pitchFamily="18" charset="0"/>
                                  </a:rPr>
                                  <m:t>𝑥</m:t>
                                </m:r>
                              </m:e>
                            </m:mr>
                          </m:m>
                        </m:e>
                      </m:d>
                    </m:oMath>
                  </m:oMathPara>
                </a14:m>
                <a:r>
                  <a:rPr lang="en-GB" sz="2000" smtClean="0"/>
                  <a:t> er binomialkoefficienten (kapitel 3), så </a:t>
                </a:r>
                <a14:m>
                  <m:oMathPara>
                    <m:oMathParaPr>
                      <m:jc/>
                    </m:oMathParaPr>
                    <m:oMath>
                      <m:d>
                        <m:dPr>
                          <m:begChr m:val="("/>
                          <m:sepChr m:val="|"/>
                          <m:endChr m:val=")"/>
                          <m:grow m:val="on"/>
                          <m:shp m:val="centered"/>
                          <m:ctrlPr>
                            <a:rPr lang="da-DK" sz="2000" i="1">
                              <a:latin typeface="Cambria Math" panose="02040503050406030204" pitchFamily="18" charset="0"/>
                            </a:rPr>
                          </m:ctrlPr>
                        </m:dPr>
                        <m:e>
                          <m:m>
                            <m:mPr>
                              <m:mcs>
                                <m:mc>
                                  <m:mcPr>
                                    <m:count m:val="1"/>
                                    <m:mcJc m:val="center"/>
                                  </m:mcPr>
                                </m:mc>
                              </m:mcs>
                              <m:ctrlPr>
                                <a:rPr lang="da-DK" sz="2000" i="1">
                                  <a:latin typeface="Cambria Math" panose="02040503050406030204" pitchFamily="18" charset="0"/>
                                </a:rPr>
                              </m:ctrlPr>
                            </m:mPr>
                            <m:mr>
                              <m:e>
                                <m:r>
                                  <a:rPr lang="en-US" sz="2000" i="1">
                                    <a:latin typeface="Cambria Math" panose="02040503050406030204" pitchFamily="18" charset="0"/>
                                  </a:rPr>
                                  <m:t>3</m:t>
                                </m:r>
                              </m:e>
                            </m:mr>
                            <m:mr>
                              <m:e>
                                <m:r>
                                  <a:rPr lang="en-US" sz="2000" i="1">
                                    <a:latin typeface="Cambria Math" panose="02040503050406030204" pitchFamily="18" charset="0"/>
                                  </a:rPr>
                                  <m:t>𝑥</m:t>
                                </m:r>
                              </m:e>
                            </m:mr>
                          </m:m>
                        </m:e>
                      </m:d>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𝑥</m:t>
                          </m:r>
                          <m:r>
                            <a:rPr lang="en-US" sz="2000" b="0" i="1" smtClean="0">
                              <a:latin typeface="Cambria Math" panose="02040503050406030204" pitchFamily="18" charset="0"/>
                            </a:rPr>
                            <m:t>!∙</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den>
                      </m:f>
                    </m:oMath>
                  </m:oMathPara>
                </a14:m>
                <a:r>
                  <a:rPr lang="en-GB" sz="2000" smtClean="0"/>
                  <a:t> .</a:t>
                </a:r>
              </a:p>
              <a:p>
                <a:pPr marL="450850" indent="-457200">
                  <a:buFont typeface="+mj-lt"/>
                  <a:buAutoNum type="alphaLcPeriod"/>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96" t="-659"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118</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6444208" y="1412776"/>
            <a:ext cx="2193032" cy="943004"/>
          </a:xfrm>
          <a:prstGeom prst="rect">
            <a:avLst/>
          </a:prstGeom>
        </p:spPr>
      </p:pic>
      <p:pic>
        <p:nvPicPr>
          <p:cNvPr id="10" name="Picture 9"/>
          <p:cNvPicPr>
            <a:picLocks noChangeAspect="1"/>
          </p:cNvPicPr>
          <p:nvPr/>
        </p:nvPicPr>
        <p:blipFill>
          <a:blip r:embed="rId4"/>
          <a:stretch>
            <a:fillRect/>
          </a:stretch>
        </p:blipFill>
        <p:spPr>
          <a:xfrm>
            <a:off x="6535480" y="3801918"/>
            <a:ext cx="2010488" cy="1205280"/>
          </a:xfrm>
          <a:prstGeom prst="rect">
            <a:avLst/>
          </a:prstGeom>
        </p:spPr>
      </p:pic>
    </p:spTree>
    <p:extLst>
      <p:ext uri="{BB962C8B-B14F-4D97-AF65-F5344CB8AC3E}">
        <p14:creationId xmlns:p14="http://schemas.microsoft.com/office/powerpoint/2010/main" val="31194564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B</a:t>
            </a:r>
            <a:r>
              <a:rPr lang="en-US" smtClean="0"/>
              <a:t>inomialfordelingen</a:t>
            </a:r>
            <a:endParaRPr lang="en-GB"/>
          </a:p>
        </p:txBody>
      </p:sp>
      <mc:AlternateContent>
        <mc:Choice Requires="a14">
          <p:sp>
            <p:nvSpPr>
              <p:cNvPr id="3" name="Content Placeholder 2"/>
              <p:cNvSpPr>
                <a:spLocks noGrp="1"/>
              </p:cNvSpPr>
              <p:nvPr>
                <p:ph idx="1"/>
              </p:nvPr>
            </p:nvSpPr>
            <p:spPr/>
            <p:txBody>
              <a:bodyPr/>
              <a:lstStyle/>
              <a:p>
                <a:r>
                  <a:rPr lang="en-US" sz="2000" b="0" smtClean="0"/>
                  <a:t>Sandsynlighedsfunktionen for binomialfordelingen kaldes </a:t>
                </a:r>
                <a14:m>
                  <m:oMathPara>
                    <m:oMathParaPr>
                      <m:jc/>
                    </m:oMathParaPr>
                    <m:oMath>
                      <m:r>
                        <a:rPr lang="en-US" sz="2000" i="1">
                          <a:latin typeface="Cambria Math" panose="02040503050406030204" pitchFamily="18" charset="0"/>
                        </a:rPr>
                        <m:t>𝑏</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𝑝</m:t>
                          </m:r>
                        </m:e>
                      </m:d>
                    </m:oMath>
                  </m:oMathPara>
                </a14:m>
                <a:r>
                  <a:rPr lang="en-US" sz="2000" b="0" smtClean="0"/>
                  <a:t>:</a:t>
                </a:r>
                <a:br>
                  <a:rPr lang="en-US" sz="2000" b="0" smtClean="0"/>
                </a:br>
                <a:r>
                  <a:rPr lang="en-US" sz="2000" b="0" smtClean="0"/>
                  <a:t> 	</a:t>
                </a:r>
                <a14:m>
                  <m:oMathPara>
                    <m:oMathParaPr>
                      <m:jc/>
                    </m:oMathParaPr>
                    <m:oMath>
                      <m:r>
                        <a:rPr lang="en-US" sz="2000" b="0" i="1" smtClean="0">
                          <a:latin typeface="Cambria Math" panose="02040503050406030204" pitchFamily="18" charset="0"/>
                        </a:rPr>
                        <m:t>𝑏</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𝑝</m:t>
                          </m:r>
                        </m:e>
                      </m:d>
                      <m:r>
                        <a:rPr lang="en-US" sz="2000" i="1">
                          <a:latin typeface="Cambria Math" panose="02040503050406030204" pitchFamily="18" charset="0"/>
                        </a:rPr>
                        <m:t>=</m:t>
                      </m:r>
                      <m:d>
                        <m:dPr>
                          <m:begChr m:val="("/>
                          <m:sepChr m:val="|"/>
                          <m:endChr m:val=")"/>
                          <m:grow m:val="on"/>
                          <m:shp m:val="centered"/>
                          <m:ctrlPr>
                            <a:rPr lang="da-DK" sz="2000" i="1">
                              <a:latin typeface="Cambria Math" panose="02040503050406030204" pitchFamily="18" charset="0"/>
                            </a:rPr>
                          </m:ctrlPr>
                        </m:dPr>
                        <m:e>
                          <m:m>
                            <m:mPr>
                              <m:mcs>
                                <m:mc>
                                  <m:mcPr>
                                    <m:count m:val="1"/>
                                    <m:mcJc m:val="center"/>
                                  </m:mcPr>
                                </m:mc>
                              </m:mcs>
                              <m:ctrlPr>
                                <a:rPr lang="da-DK" sz="2000" i="1">
                                  <a:latin typeface="Cambria Math" panose="02040503050406030204" pitchFamily="18" charset="0"/>
                                </a:rPr>
                              </m:ctrlPr>
                            </m:mPr>
                            <m:mr>
                              <m:e>
                                <m:r>
                                  <a:rPr lang="en-US" sz="2000" b="0" i="1" smtClean="0">
                                    <a:latin typeface="Cambria Math" panose="02040503050406030204" pitchFamily="18" charset="0"/>
                                  </a:rPr>
                                  <m:t>𝑛</m:t>
                                </m:r>
                              </m:e>
                            </m:mr>
                            <m:mr>
                              <m:e>
                                <m:r>
                                  <a:rPr lang="en-US" sz="2000" i="1">
                                    <a:latin typeface="Cambria Math" panose="02040503050406030204" pitchFamily="18" charset="0"/>
                                  </a:rPr>
                                  <m:t>𝑥</m:t>
                                </m:r>
                              </m:e>
                            </m:mr>
                          </m:m>
                        </m:e>
                      </m:d>
                      <m:r>
                        <a:rPr lang="da-DK" sz="2000" i="1">
                          <a:latin typeface="Cambria Math"/>
                        </a:rPr>
                        <m:t>∙</m:t>
                      </m:r>
                      <m:sSup>
                        <m:sSupPr>
                          <m:ctrlPr>
                            <a:rPr lang="da-DK" sz="2000" i="1">
                              <a:latin typeface="Cambria Math" panose="02040503050406030204" pitchFamily="18" charset="0"/>
                              <a:ea typeface="Cambria Math"/>
                            </a:rPr>
                          </m:ctrlPr>
                        </m:sSupPr>
                        <m:e>
                          <m:r>
                            <a:rPr lang="da-DK" sz="2000" i="1">
                              <a:latin typeface="Cambria Math"/>
                              <a:ea typeface="Cambria Math"/>
                            </a:rPr>
                            <m:t>𝑝</m:t>
                          </m:r>
                        </m:e>
                        <m:sup>
                          <m:r>
                            <a:rPr lang="en-US" sz="2000" i="1">
                              <a:latin typeface="Cambria Math" panose="02040503050406030204" pitchFamily="18" charset="0"/>
                              <a:ea typeface="Cambria Math"/>
                            </a:rPr>
                            <m:t>𝑥</m:t>
                          </m:r>
                        </m:sup>
                      </m:sSup>
                      <m:r>
                        <m:rPr>
                          <m:sty m:val="p"/>
                        </m:rPr>
                        <a:rPr lang="da-DK" sz="2000">
                          <a:ea typeface="Cambria Math"/>
                        </a:rPr>
                        <m:t> </m:t>
                      </m:r>
                      <m:r>
                        <a:rPr lang="da-DK" sz="2000" i="1">
                          <a:latin typeface="Cambria Math"/>
                          <a:ea typeface="Cambria Math"/>
                        </a:rPr>
                        <m:t>∙</m:t>
                      </m:r>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1−</m:t>
                              </m:r>
                              <m:r>
                                <a:rPr lang="da-DK" sz="2000" i="1">
                                  <a:latin typeface="Cambria Math"/>
                                  <a:ea typeface="Cambria Math"/>
                                </a:rPr>
                                <m:t>𝑝</m:t>
                              </m:r>
                            </m:e>
                          </m:d>
                        </m:e>
                        <m:sup>
                          <m:r>
                            <a:rPr lang="en-US" sz="2000" b="0" i="1" smtClean="0">
                              <a:latin typeface="Cambria Math" panose="02040503050406030204" pitchFamily="18" charset="0"/>
                              <a:ea typeface="Cambria Math"/>
                            </a:rPr>
                            <m:t>𝑛</m:t>
                          </m:r>
                          <m:r>
                            <a:rPr lang="da-DK" sz="2000" i="1">
                              <a:latin typeface="Cambria Math"/>
                              <a:ea typeface="Cambria Math"/>
                            </a:rPr>
                            <m:t>−</m:t>
                          </m:r>
                          <m:r>
                            <a:rPr lang="en-US" sz="2000" i="1">
                              <a:latin typeface="Cambria Math" panose="02040503050406030204" pitchFamily="18" charset="0"/>
                              <a:ea typeface="Cambria Math"/>
                            </a:rPr>
                            <m:t>𝑥</m:t>
                          </m:r>
                        </m:sup>
                      </m:sSup>
                      <m:r>
                        <m:rPr>
                          <m:sty m:val="p"/>
                        </m:rPr>
                        <a:rPr lang="en-GB" sz="2400"/>
                        <m:t>  </m:t>
                      </m:r>
                      <m:r>
                        <m:rPr>
                          <m:sty m:val="p"/>
                        </m:rPr>
                        <a:rPr lang="en-GB" sz="2000"/>
                        <m:t>for</m:t>
                      </m:r>
                      <m:r>
                        <m:rPr>
                          <m:sty m:val="p"/>
                        </m:rPr>
                        <a:rPr lang="en-GB" sz="2400"/>
                        <m:t> </m:t>
                      </m:r>
                      <m:r>
                        <a:rPr lang="en-US" sz="2000" i="1">
                          <a:latin typeface="Cambria Math" panose="02040503050406030204" pitchFamily="18" charset="0"/>
                        </a:rPr>
                        <m:t>𝑥</m:t>
                      </m:r>
                      <m:r>
                        <a:rPr lang="en-US" sz="2000" i="1">
                          <a:latin typeface="Cambria Math" panose="02040503050406030204" pitchFamily="18" charset="0"/>
                        </a:rPr>
                        <m:t>=0,1,2,⋯,</m:t>
                      </m:r>
                      <m:r>
                        <a:rPr lang="en-US" sz="2000" b="0" i="1" smtClean="0">
                          <a:latin typeface="Cambria Math" panose="02040503050406030204" pitchFamily="18" charset="0"/>
                          <a:ea typeface="Cambria Math" panose="02040503050406030204" pitchFamily="18" charset="0"/>
                        </a:rPr>
                        <m:t>𝑛</m:t>
                      </m:r>
                    </m:oMath>
                  </m:oMathPara>
                </a14:m>
                <a:r>
                  <a:rPr lang="en-GB" sz="2000" smtClean="0"/>
                  <a:t> </a:t>
                </a:r>
              </a:p>
              <a:p>
                <a:r>
                  <a:rPr lang="en-US" sz="2000" smtClean="0"/>
                  <a:t>Binomialfordelingens form afhænger af parametrene </a:t>
                </a:r>
                <a14:m>
                  <m:oMathPara>
                    <m:oMathParaPr>
                      <m:jc/>
                    </m:oMathParaPr>
                    <m:oMath>
                      <m:r>
                        <a:rPr lang="en-US" sz="2000" i="1" smtClean="0">
                          <a:latin typeface="Cambria Math" panose="02040503050406030204" pitchFamily="18" charset="0"/>
                        </a:rPr>
                        <m:t>𝑛</m:t>
                      </m:r>
                    </m:oMath>
                  </m:oMathPara>
                </a14:m>
                <a:r>
                  <a:rPr lang="en-US" sz="2000" smtClean="0"/>
                  <a:t> og </a:t>
                </a:r>
                <a14:m>
                  <m:oMathPara>
                    <m:oMathParaPr>
                      <m:jc/>
                    </m:oMathParaPr>
                    <m:oMath>
                      <m:r>
                        <a:rPr lang="en-US" sz="2000" i="1" smtClean="0">
                          <a:latin typeface="Cambria Math" panose="02040503050406030204" pitchFamily="18" charset="0"/>
                        </a:rPr>
                        <m:t>𝑝</m:t>
                      </m:r>
                    </m:oMath>
                  </m:oMathPara>
                </a14:m>
                <a:r>
                  <a:rPr lang="en-US" sz="2000" smtClean="0"/>
                  <a:t>:</a:t>
                </a:r>
                <a:br>
                  <a:rPr lang="en-US" sz="2000" smtClean="0"/>
                </a:br>
                <a:br>
                  <a:rPr lang="en-US" sz="2000" smtClean="0"/>
                </a:br>
                <a:br>
                  <a:rPr lang="en-US" sz="2000" smtClean="0"/>
                </a:br>
                <a:br>
                  <a:rPr lang="en-US" sz="2000" smtClean="0"/>
                </a:br>
                <a:br>
                  <a:rPr lang="en-US" sz="2000" smtClean="0"/>
                </a:br>
                <a:br>
                  <a:rPr lang="en-US" sz="2000" smtClean="0"/>
                </a:br>
                <a:br>
                  <a:rPr lang="en-US" sz="2000" smtClean="0"/>
                </a:br>
                <a:endParaRPr lang="en-US" sz="2000" smtClean="0"/>
              </a:p>
              <a:p>
                <a:pPr lvl="1"/>
                <a:r>
                  <a:rPr lang="en-US" sz="1800" smtClean="0"/>
                  <a:t>Når </a:t>
                </a:r>
                <a14:m>
                  <m:oMathPara>
                    <m:oMathParaPr>
                      <m:jc/>
                    </m:oMathParaPr>
                    <m:oMath>
                      <m:r>
                        <a:rPr lang="en-US" sz="1800" b="0" i="1" smtClean="0">
                          <a:latin typeface="Cambria Math" panose="02040503050406030204" pitchFamily="18" charset="0"/>
                        </a:rPr>
                        <m:t>𝑝</m:t>
                      </m:r>
                      <m:r>
                        <a:rPr lang="en-US" sz="1800" b="0" i="1" smtClean="0">
                          <a:latin typeface="Cambria Math" panose="02040503050406030204" pitchFamily="18" charset="0"/>
                        </a:rPr>
                        <m:t>=0.5</m:t>
                      </m:r>
                    </m:oMath>
                  </m:oMathPara>
                </a14:m>
                <a:r>
                  <a:rPr lang="en-US" sz="1800" smtClean="0"/>
                  <a:t> </a:t>
                </a:r>
                <a:r>
                  <a:rPr lang="en-US" sz="1800">
                    <a:solidFill>
                      <a:schemeClr val="accent1">
                        <a:lumMod val="75000"/>
                      </a:schemeClr>
                    </a:solidFill>
                  </a:rPr>
                  <a:t>(b</a:t>
                </a:r>
                <a:r>
                  <a:rPr lang="en-US" sz="1800" smtClean="0">
                    <a:solidFill>
                      <a:schemeClr val="accent1">
                        <a:lumMod val="75000"/>
                      </a:schemeClr>
                    </a:solidFill>
                  </a:rPr>
                  <a:t>)</a:t>
                </a:r>
                <a:r>
                  <a:rPr lang="en-US" sz="1800" smtClean="0"/>
                  <a:t>:</a:t>
                </a:r>
                <a:r>
                  <a:rPr lang="en-GB" sz="1800" smtClean="0"/>
                  <a:t> </a:t>
                </a:r>
                <a14:m>
                  <m:oMathPara>
                    <m:oMathParaPr>
                      <m:jc/>
                    </m:oMathParaPr>
                    <m:oMath>
                      <m:r>
                        <a:rPr lang="en-US" sz="1800" i="1">
                          <a:latin typeface="Cambria Math" panose="02040503050406030204" pitchFamily="18" charset="0"/>
                        </a:rPr>
                        <m:t>𝑏</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 </m:t>
                          </m:r>
                          <m:r>
                            <a:rPr lang="en-US" sz="1800" b="0" i="1" smtClean="0">
                              <a:latin typeface="Cambria Math" panose="02040503050406030204" pitchFamily="18" charset="0"/>
                            </a:rPr>
                            <m:t>𝑝</m:t>
                          </m:r>
                        </m:e>
                      </m:d>
                    </m:oMath>
                  </m:oMathPara>
                </a14:m>
                <a:r>
                  <a:rPr lang="en-GB" sz="1800" smtClean="0"/>
                  <a:t> er symmetrisk omkring </a:t>
                </a:r>
                <a14:m>
                  <m:oMathPara>
                    <m:oMathParaPr>
                      <m:jc/>
                    </m:oMathParaPr>
                    <m:oMath>
                      <m:f>
                        <m:fPr>
                          <m:type m:val="skw"/>
                          <m:ctrlPr>
                            <a:rPr lang="en-US" sz="1800" b="0" i="1" smtClean="0">
                              <a:latin typeface="Cambria Math" panose="02040503050406030204" pitchFamily="18" charset="0"/>
                            </a:rPr>
                          </m:ctrlPr>
                        </m:fPr>
                        <m:num>
                          <m:r>
                            <a:rPr lang="en-US" sz="1800" b="0" i="1" smtClean="0">
                              <a:latin typeface="Cambria Math" panose="02040503050406030204" pitchFamily="18" charset="0"/>
                            </a:rPr>
                            <m:t>𝑛</m:t>
                          </m:r>
                        </m:num>
                        <m:den>
                          <m:r>
                            <a:rPr lang="en-US" sz="1800" b="0" i="1" smtClean="0">
                              <a:latin typeface="Cambria Math" panose="02040503050406030204" pitchFamily="18" charset="0"/>
                            </a:rPr>
                            <m:t>2</m:t>
                          </m:r>
                        </m:den>
                      </m:f>
                    </m:oMath>
                  </m:oMathPara>
                </a14:m>
                <a:r>
                  <a:rPr lang="en-US" sz="1800" b="0" smtClean="0"/>
                  <a:t> </a:t>
                </a:r>
                <a:br>
                  <a:rPr lang="en-US" sz="1800" b="0" smtClean="0"/>
                </a:br>
                <a:r>
                  <a:rPr lang="en-US" sz="1800" b="0" smtClean="0"/>
                  <a:t> 	</a:t>
                </a:r>
                <a14:m>
                  <m:oMathPara>
                    <m:oMathParaPr>
                      <m:jc/>
                    </m:oMathParaPr>
                    <m:oMath>
                      <m:r>
                        <a:rPr lang="en-US" sz="1800" i="1">
                          <a:latin typeface="Cambria Math" panose="02040503050406030204" pitchFamily="18" charset="0"/>
                        </a:rPr>
                        <m:t>𝑏</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 </m:t>
                          </m:r>
                          <m:r>
                            <a:rPr lang="en-US" sz="1800" i="1">
                              <a:latin typeface="Cambria Math" panose="02040503050406030204" pitchFamily="18" charset="0"/>
                            </a:rPr>
                            <m:t>𝑝</m:t>
                          </m:r>
                        </m:e>
                      </m:d>
                      <m:r>
                        <a:rPr lang="en-US" sz="1800" b="0" i="1" smtClean="0">
                          <a:latin typeface="Cambria Math" panose="02040503050406030204" pitchFamily="18" charset="0"/>
                        </a:rPr>
                        <m:t>=</m:t>
                      </m:r>
                      <m:d>
                        <m:dPr>
                          <m:begChr m:val="("/>
                          <m:sepChr m:val="|"/>
                          <m:endChr m:val=")"/>
                          <m:grow m:val="on"/>
                          <m:shp m:val="centered"/>
                          <m:ctrlPr>
                            <a:rPr lang="da-DK" sz="1800" i="1">
                              <a:latin typeface="Cambria Math" panose="02040503050406030204" pitchFamily="18" charset="0"/>
                            </a:rPr>
                          </m:ctrlPr>
                        </m:dPr>
                        <m:e>
                          <m:m>
                            <m:mPr>
                              <m:mcs>
                                <m:mc>
                                  <m:mcPr>
                                    <m:count m:val="1"/>
                                    <m:mcJc m:val="center"/>
                                  </m:mcPr>
                                </m:mc>
                              </m:mcs>
                              <m:ctrlPr>
                                <a:rPr lang="da-DK" sz="1800" i="1">
                                  <a:latin typeface="Cambria Math" panose="02040503050406030204" pitchFamily="18" charset="0"/>
                                </a:rPr>
                              </m:ctrlPr>
                            </m:mPr>
                            <m:mr>
                              <m:e>
                                <m:r>
                                  <a:rPr lang="en-US" sz="1800" i="1">
                                    <a:latin typeface="Cambria Math" panose="02040503050406030204" pitchFamily="18" charset="0"/>
                                  </a:rPr>
                                  <m:t>𝑛</m:t>
                                </m:r>
                              </m:e>
                            </m:mr>
                            <m:mr>
                              <m:e>
                                <m:r>
                                  <a:rPr lang="en-US" sz="1800" i="1">
                                    <a:latin typeface="Cambria Math" panose="02040503050406030204" pitchFamily="18" charset="0"/>
                                  </a:rPr>
                                  <m:t>𝑥</m:t>
                                </m:r>
                              </m:e>
                            </m:mr>
                          </m:m>
                        </m:e>
                      </m:d>
                      <m:r>
                        <a:rPr lang="da-DK" sz="1800" i="1">
                          <a:latin typeface="Cambria Math"/>
                        </a:rPr>
                        <m:t>∙</m:t>
                      </m:r>
                      <m:sSup>
                        <m:sSupPr>
                          <m:ctrlPr>
                            <a:rPr lang="da-DK" sz="1800" i="1">
                              <a:latin typeface="Cambria Math" panose="02040503050406030204" pitchFamily="18" charset="0"/>
                              <a:ea typeface="Cambria Math"/>
                            </a:rPr>
                          </m:ctrlPr>
                        </m:sSupPr>
                        <m:e>
                          <m:r>
                            <a:rPr lang="en-US" sz="1800" b="0" i="1" smtClean="0">
                              <a:latin typeface="Cambria Math" panose="02040503050406030204" pitchFamily="18" charset="0"/>
                              <a:ea typeface="Cambria Math"/>
                            </a:rPr>
                            <m:t>(0.5)</m:t>
                          </m:r>
                        </m:e>
                        <m:sup>
                          <m:r>
                            <a:rPr lang="en-US" sz="1800" b="0" i="1" smtClean="0">
                              <a:latin typeface="Cambria Math" panose="02040503050406030204" pitchFamily="18" charset="0"/>
                              <a:ea typeface="Cambria Math"/>
                            </a:rPr>
                            <m:t>𝑛</m:t>
                          </m:r>
                        </m:sup>
                      </m:sSup>
                    </m:oMath>
                  </m:oMathPara>
                </a14:m>
                <a:r>
                  <a:rPr lang="en-US" sz="1800" b="0" smtClean="0"/>
                  <a:t> </a:t>
                </a:r>
              </a:p>
              <a:p>
                <a:pPr lvl="1"/>
                <a:r>
                  <a:rPr lang="en-US" sz="1800" smtClean="0"/>
                  <a:t>Når </a:t>
                </a:r>
                <a14:m>
                  <m:oMathPara>
                    <m:oMathParaPr>
                      <m:jc/>
                    </m:oMathParaPr>
                    <m:oMath>
                      <m:r>
                        <a:rPr lang="en-US" sz="1800" i="1">
                          <a:latin typeface="Cambria Math" panose="02040503050406030204" pitchFamily="18" charset="0"/>
                        </a:rPr>
                        <m:t>𝑝</m:t>
                      </m:r>
                      <m:r>
                        <a:rPr lang="en-US" sz="1800" i="1">
                          <a:latin typeface="Cambria Math" panose="02040503050406030204" pitchFamily="18" charset="0"/>
                          <a:ea typeface="Cambria Math" panose="02040503050406030204" pitchFamily="18" charset="0"/>
                        </a:rPr>
                        <m:t>&lt;</m:t>
                      </m:r>
                      <m:r>
                        <a:rPr lang="en-US" sz="1800" i="1">
                          <a:latin typeface="Cambria Math" panose="02040503050406030204" pitchFamily="18" charset="0"/>
                        </a:rPr>
                        <m:t>0.5</m:t>
                      </m:r>
                    </m:oMath>
                  </m:oMathPara>
                </a14:m>
                <a:r>
                  <a:rPr lang="en-GB" sz="1800"/>
                  <a:t> </a:t>
                </a:r>
                <a:r>
                  <a:rPr lang="en-US" sz="1800">
                    <a:solidFill>
                      <a:schemeClr val="accent1">
                        <a:lumMod val="75000"/>
                      </a:schemeClr>
                    </a:solidFill>
                  </a:rPr>
                  <a:t>(a</a:t>
                </a:r>
                <a:r>
                  <a:rPr lang="en-US" sz="1800" smtClean="0">
                    <a:solidFill>
                      <a:schemeClr val="accent1">
                        <a:lumMod val="75000"/>
                      </a:schemeClr>
                    </a:solidFill>
                  </a:rPr>
                  <a:t>)</a:t>
                </a:r>
                <a:r>
                  <a:rPr lang="en-US" sz="1800" smtClean="0"/>
                  <a:t>: </a:t>
                </a:r>
                <a14:m>
                  <m:oMathPara>
                    <m:oMathParaPr>
                      <m:jc/>
                    </m:oMathParaPr>
                    <m:oMath>
                      <m:r>
                        <a:rPr lang="en-US" sz="1800" i="1">
                          <a:latin typeface="Cambria Math" panose="02040503050406030204" pitchFamily="18" charset="0"/>
                        </a:rPr>
                        <m:t>𝑏</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 </m:t>
                          </m:r>
                          <m:r>
                            <a:rPr lang="en-US" sz="1800" b="0" i="1" smtClean="0">
                              <a:latin typeface="Cambria Math" panose="02040503050406030204" pitchFamily="18" charset="0"/>
                            </a:rPr>
                            <m:t>𝑝</m:t>
                          </m:r>
                        </m:e>
                      </m:d>
                    </m:oMath>
                  </m:oMathPara>
                </a14:m>
                <a:r>
                  <a:rPr lang="en-US" sz="1800" b="0" smtClean="0"/>
                  <a:t> </a:t>
                </a:r>
                <a:r>
                  <a:rPr lang="en-GB" sz="1800"/>
                  <a:t>har </a:t>
                </a:r>
                <a:r>
                  <a:rPr lang="en-US" sz="1800" b="0" smtClean="0"/>
                  <a:t>en hale opadtil (højre-hale), fordi lave værdier af </a:t>
                </a:r>
                <a14:m>
                  <m:oMathPara>
                    <m:oMathParaPr>
                      <m:jc/>
                    </m:oMathParaPr>
                    <m:oMath>
                      <m:r>
                        <a:rPr lang="en-US" sz="1800" b="0" i="1" smtClean="0">
                          <a:latin typeface="Cambria Math" panose="02040503050406030204" pitchFamily="18" charset="0"/>
                        </a:rPr>
                        <m:t>𝑥</m:t>
                      </m:r>
                    </m:oMath>
                  </m:oMathPara>
                </a14:m>
                <a:r>
                  <a:rPr lang="en-US" sz="1800" b="0" smtClean="0"/>
                  <a:t> er mere sandsynlige </a:t>
                </a:r>
              </a:p>
              <a:p>
                <a:pPr lvl="1"/>
                <a:r>
                  <a:rPr lang="en-US" sz="1800"/>
                  <a:t>Når </a:t>
                </a:r>
                <a14:m>
                  <m:oMathPara>
                    <m:oMathParaPr>
                      <m:jc/>
                    </m:oMathParaPr>
                    <m:oMath>
                      <m:r>
                        <a:rPr lang="en-US" sz="1800" i="1">
                          <a:latin typeface="Cambria Math" panose="02040503050406030204" pitchFamily="18" charset="0"/>
                        </a:rPr>
                        <m:t>𝑝</m:t>
                      </m:r>
                      <m:r>
                        <a:rPr lang="en-US" sz="1800" b="0" i="1" smtClean="0">
                          <a:latin typeface="Cambria Math" panose="02040503050406030204" pitchFamily="18" charset="0"/>
                        </a:rPr>
                        <m:t>&gt;</m:t>
                      </m:r>
                      <m:r>
                        <a:rPr lang="en-US" sz="1800" i="1">
                          <a:latin typeface="Cambria Math" panose="02040503050406030204" pitchFamily="18" charset="0"/>
                        </a:rPr>
                        <m:t>0.5</m:t>
                      </m:r>
                    </m:oMath>
                  </m:oMathPara>
                </a14:m>
                <a:r>
                  <a:rPr lang="en-GB" sz="1800"/>
                  <a:t> </a:t>
                </a:r>
                <a:r>
                  <a:rPr lang="en-US" sz="1800">
                    <a:solidFill>
                      <a:schemeClr val="accent1">
                        <a:lumMod val="75000"/>
                      </a:schemeClr>
                    </a:solidFill>
                  </a:rPr>
                  <a:t>(c</a:t>
                </a:r>
                <a:r>
                  <a:rPr lang="en-US" sz="1800" smtClean="0">
                    <a:solidFill>
                      <a:schemeClr val="accent1">
                        <a:lumMod val="75000"/>
                      </a:schemeClr>
                    </a:solidFill>
                  </a:rPr>
                  <a:t>)</a:t>
                </a:r>
                <a:r>
                  <a:rPr lang="en-US" sz="1800" smtClean="0"/>
                  <a:t>: </a:t>
                </a:r>
                <a14:m>
                  <m:oMathPara>
                    <m:oMathParaPr>
                      <m:jc/>
                    </m:oMathParaPr>
                    <m:oMath>
                      <m:r>
                        <a:rPr lang="en-US" sz="1800" i="1">
                          <a:latin typeface="Cambria Math" panose="02040503050406030204" pitchFamily="18" charset="0"/>
                        </a:rPr>
                        <m:t>𝑏</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 </m:t>
                          </m:r>
                          <m:r>
                            <a:rPr lang="en-US" sz="1800" i="1">
                              <a:latin typeface="Cambria Math" panose="02040503050406030204" pitchFamily="18" charset="0"/>
                            </a:rPr>
                            <m:t>𝑝</m:t>
                          </m:r>
                        </m:e>
                      </m:d>
                    </m:oMath>
                  </m:oMathPara>
                </a14:m>
                <a:r>
                  <a:rPr lang="en-US" sz="1800"/>
                  <a:t> </a:t>
                </a:r>
                <a:r>
                  <a:rPr lang="en-GB" sz="1800"/>
                  <a:t>har </a:t>
                </a:r>
                <a:r>
                  <a:rPr lang="en-US" sz="1800" smtClean="0"/>
                  <a:t>en </a:t>
                </a:r>
                <a:r>
                  <a:rPr lang="en-US" sz="1800"/>
                  <a:t>hale </a:t>
                </a:r>
                <a:r>
                  <a:rPr lang="en-US" sz="1800" smtClean="0"/>
                  <a:t>nedadtil (venstre-hale) </a:t>
                </a:r>
                <a:r>
                  <a:rPr lang="en-US" sz="1800"/>
                  <a:t>fordi </a:t>
                </a:r>
                <a:r>
                  <a:rPr lang="en-US" sz="1800" smtClean="0"/>
                  <a:t>høje </a:t>
                </a:r>
                <a:r>
                  <a:rPr lang="en-US" sz="1800"/>
                  <a:t>værdier af </a:t>
                </a:r>
                <a14:m>
                  <m:oMathPara>
                    <m:oMathParaPr>
                      <m:jc/>
                    </m:oMathParaPr>
                    <m:oMath>
                      <m:r>
                        <a:rPr lang="en-US" sz="1800" i="1" smtClean="0">
                          <a:latin typeface="Cambria Math" panose="02040503050406030204" pitchFamily="18" charset="0"/>
                        </a:rPr>
                        <m:t>𝑥</m:t>
                      </m:r>
                    </m:oMath>
                  </m:oMathPara>
                </a14:m>
                <a:r>
                  <a:rPr lang="en-US" sz="1800"/>
                  <a:t> er mere </a:t>
                </a:r>
                <a:r>
                  <a:rPr lang="en-US" sz="1800" smtClean="0"/>
                  <a:t>sandsynlige.</a:t>
                </a:r>
                <a:endParaRPr lang="en-US" sz="18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119</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1967396" y="2492896"/>
            <a:ext cx="5209207" cy="18866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7705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Hvad er statistik (ifølge Wikipedia)?</a:t>
            </a:r>
          </a:p>
        </p:txBody>
      </p:sp>
      <p:sp>
        <p:nvSpPr>
          <p:cNvPr id="3" name="Content Placeholder 2"/>
          <p:cNvSpPr>
            <a:spLocks noGrp="1"/>
          </p:cNvSpPr>
          <p:nvPr>
            <p:ph idx="1"/>
          </p:nvPr>
        </p:nvSpPr>
        <p:spPr>
          <a:xfrm>
            <a:off x="467544" y="1196752"/>
            <a:ext cx="8424936" cy="5544616"/>
          </a:xfrm>
        </p:spPr>
        <p:txBody>
          <a:bodyPr>
            <a:normAutofit/>
          </a:bodyPr>
          <a:lstStyle/>
          <a:p>
            <a:pPr>
              <a:spcBef>
                <a:spcPts val="1200"/>
              </a:spcBef>
            </a:pPr>
            <a:r>
              <a:rPr lang="da-DK" b="1"/>
              <a:t>Statistik</a:t>
            </a:r>
            <a:r>
              <a:rPr lang="da-DK"/>
              <a:t> er en videnskabelig metode, hvormed man effektivt anvender numeriske </a:t>
            </a:r>
            <a:r>
              <a:rPr lang="da-DK">
                <a:solidFill>
                  <a:schemeClr val="accent1">
                    <a:lumMod val="75000"/>
                  </a:schemeClr>
                </a:solidFill>
              </a:rPr>
              <a:t>data</a:t>
            </a:r>
            <a:r>
              <a:rPr lang="da-DK"/>
              <a:t>, som fx kan komme fra eksperimenter, spørgeskemaer eller registre</a:t>
            </a:r>
          </a:p>
          <a:p>
            <a:pPr>
              <a:spcBef>
                <a:spcPts val="1200"/>
              </a:spcBef>
            </a:pPr>
            <a:r>
              <a:rPr lang="da-DK"/>
              <a:t>Historisk set startede statistik med at være beskrivende, hvor fokus var at præsentere data grafisk, med tabeller og senere ved at regne </a:t>
            </a:r>
            <a:r>
              <a:rPr lang="da-DK">
                <a:solidFill>
                  <a:schemeClr val="accent1">
                    <a:lumMod val="75000"/>
                  </a:schemeClr>
                </a:solidFill>
              </a:rPr>
              <a:t>statistiske mål</a:t>
            </a:r>
            <a:r>
              <a:rPr lang="da-DK"/>
              <a:t> som </a:t>
            </a:r>
            <a:r>
              <a:rPr lang="da-DK">
                <a:solidFill>
                  <a:schemeClr val="accent1">
                    <a:lumMod val="75000"/>
                  </a:schemeClr>
                </a:solidFill>
              </a:rPr>
              <a:t>gennemsnit</a:t>
            </a:r>
            <a:endParaRPr lang="da-DK"/>
          </a:p>
          <a:p>
            <a:pPr>
              <a:spcBef>
                <a:spcPts val="1200"/>
              </a:spcBef>
            </a:pPr>
            <a:r>
              <a:rPr lang="da-DK"/>
              <a:t>Moderne statistik omfatter at drage konklusioner om det generelle tilfælde (hele </a:t>
            </a:r>
            <a:r>
              <a:rPr lang="da-DK">
                <a:solidFill>
                  <a:schemeClr val="accent1">
                    <a:lumMod val="75000"/>
                  </a:schemeClr>
                </a:solidFill>
              </a:rPr>
              <a:t>populationen</a:t>
            </a:r>
            <a:r>
              <a:rPr lang="da-DK"/>
              <a:t>) ud fra det enkelte tilfælde (en </a:t>
            </a:r>
            <a:r>
              <a:rPr lang="da-DK">
                <a:solidFill>
                  <a:schemeClr val="accent1">
                    <a:lumMod val="75000"/>
                  </a:schemeClr>
                </a:solidFill>
              </a:rPr>
              <a:t>stikprøve</a:t>
            </a:r>
            <a:r>
              <a:rPr lang="da-DK"/>
              <a:t>). Det kan for eksempel være at bestemme </a:t>
            </a:r>
            <a:r>
              <a:rPr lang="da-DK">
                <a:solidFill>
                  <a:schemeClr val="accent1">
                    <a:lumMod val="75000"/>
                  </a:schemeClr>
                </a:solidFill>
              </a:rPr>
              <a:t>parametre</a:t>
            </a:r>
            <a:r>
              <a:rPr lang="da-DK"/>
              <a:t> til </a:t>
            </a:r>
            <a:r>
              <a:rPr lang="da-DK">
                <a:solidFill>
                  <a:schemeClr val="accent1">
                    <a:lumMod val="75000"/>
                  </a:schemeClr>
                </a:solidFill>
              </a:rPr>
              <a:t>sandsynlighedsfordelingen</a:t>
            </a:r>
            <a:r>
              <a:rPr lang="da-DK"/>
              <a:t> for populationen. </a:t>
            </a:r>
            <a:br>
              <a:rPr lang="da-DK"/>
            </a:br>
            <a:r>
              <a:rPr lang="da-DK"/>
              <a:t>Dette kaldes </a:t>
            </a:r>
            <a:r>
              <a:rPr lang="da-DK">
                <a:solidFill>
                  <a:schemeClr val="accent1">
                    <a:lumMod val="75000"/>
                  </a:schemeClr>
                </a:solidFill>
              </a:rPr>
              <a:t>statistisk inferens</a:t>
            </a:r>
            <a:endParaRPr lang="da-DK"/>
          </a:p>
          <a:p>
            <a:pPr>
              <a:spcBef>
                <a:spcPts val="1200"/>
              </a:spcBef>
            </a:pPr>
            <a:r>
              <a:rPr lang="da-DK"/>
              <a:t>Et andet eksempel kunne være at bestemme, om der er </a:t>
            </a:r>
            <a:r>
              <a:rPr lang="da-DK">
                <a:solidFill>
                  <a:schemeClr val="accent1">
                    <a:lumMod val="75000"/>
                  </a:schemeClr>
                </a:solidFill>
              </a:rPr>
              <a:t>forskel</a:t>
            </a:r>
            <a:r>
              <a:rPr lang="da-DK"/>
              <a:t> på to populationer (eksempelvis en behandlet gruppe og en placebo-gruppe). </a:t>
            </a:r>
          </a:p>
        </p:txBody>
      </p:sp>
      <p:sp>
        <p:nvSpPr>
          <p:cNvPr id="4" name="Slide Number Placeholder 3"/>
          <p:cNvSpPr>
            <a:spLocks noGrp="1"/>
          </p:cNvSpPr>
          <p:nvPr>
            <p:ph type="sldNum" sz="quarter" idx="12"/>
          </p:nvPr>
        </p:nvSpPr>
        <p:spPr/>
        <p:txBody>
          <a:bodyPr/>
          <a:lstStyle/>
          <a:p>
            <a:fld id="{2CD97C06-EC96-4259-9516-82894ECCBF7D}" type="slidenum">
              <a:rPr lang="da-DK" smtClean="0"/>
              <a:t>12</a:t>
            </a:fld>
            <a:endParaRPr lang="da-DK"/>
          </a:p>
        </p:txBody>
      </p:sp>
    </p:spTree>
    <p:extLst>
      <p:ext uri="{BB962C8B-B14F-4D97-AF65-F5344CB8AC3E}">
        <p14:creationId xmlns:p14="http://schemas.microsoft.com/office/powerpoint/2010/main" val="3286865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Binomialfordeling</a:t>
            </a:r>
            <a:endParaRPr lang="da-DK"/>
          </a:p>
        </p:txBody>
      </p:sp>
      <p:sp>
        <p:nvSpPr>
          <p:cNvPr id="3" name="Content Placeholder 2"/>
          <p:cNvSpPr>
            <a:spLocks noGrp="1"/>
          </p:cNvSpPr>
          <p:nvPr>
            <p:ph idx="1"/>
          </p:nvPr>
        </p:nvSpPr>
        <p:spPr>
          <a:xfrm>
            <a:off x="455707" y="1255355"/>
            <a:ext cx="8424936" cy="5472608"/>
          </a:xfrm>
        </p:spPr>
        <p:txBody>
          <a:bodyPr/>
          <a:lstStyle/>
          <a:p>
            <a:pPr marL="0" indent="0">
              <a:buNone/>
            </a:pPr>
            <a:r>
              <a:rPr lang="da-DK" smtClean="0"/>
              <a:t>Afhængighed af </a:t>
            </a:r>
            <a:r>
              <a:rPr lang="da-DK" i="1" smtClean="0"/>
              <a:t>p</a:t>
            </a:r>
            <a:r>
              <a:rPr lang="da-DK" smtClean="0"/>
              <a:t> og </a:t>
            </a:r>
            <a:r>
              <a:rPr lang="da-DK" i="1" smtClean="0"/>
              <a:t>n</a:t>
            </a:r>
            <a:endParaRPr lang="da-DK" i="1"/>
          </a:p>
        </p:txBody>
      </p:sp>
      <p:sp>
        <p:nvSpPr>
          <p:cNvPr id="4" name="Slide Number Placeholder 3"/>
          <p:cNvSpPr>
            <a:spLocks noGrp="1"/>
          </p:cNvSpPr>
          <p:nvPr>
            <p:ph type="sldNum" sz="quarter" idx="12"/>
          </p:nvPr>
        </p:nvSpPr>
        <p:spPr/>
        <p:txBody>
          <a:bodyPr/>
          <a:lstStyle/>
          <a:p>
            <a:fld id="{2CD97C06-EC96-4259-9516-82894ECCBF7D}" type="slidenum">
              <a:rPr lang="da-DK" smtClean="0"/>
              <a:t>120</a:t>
            </a:fld>
            <a:endParaRPr lang="da-DK"/>
          </a:p>
        </p:txBody>
      </p:sp>
      <p:pic>
        <p:nvPicPr>
          <p:cNvPr id="5" name="Picture 4"/>
          <p:cNvPicPr>
            <a:picLocks noChangeAspect="1"/>
          </p:cNvPicPr>
          <p:nvPr/>
        </p:nvPicPr>
        <p:blipFill>
          <a:blip r:embed="rId3"/>
          <a:stretch>
            <a:fillRect/>
          </a:stretch>
        </p:blipFill>
        <p:spPr>
          <a:xfrm>
            <a:off x="1419928" y="1845344"/>
            <a:ext cx="6213259" cy="4680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419928" y="1824489"/>
            <a:ext cx="6248911" cy="4680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1419928" y="1824489"/>
            <a:ext cx="6213259" cy="4680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1419928" y="1824489"/>
            <a:ext cx="6260961" cy="46800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7"/>
          <a:stretch>
            <a:fillRect/>
          </a:stretch>
        </p:blipFill>
        <p:spPr>
          <a:xfrm>
            <a:off x="1419928" y="1824489"/>
            <a:ext cx="6234047" cy="468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1860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PDF OG CDF for binomialfordelingen</a:t>
            </a:r>
            <a:endParaRPr lang="en-GB"/>
          </a:p>
        </p:txBody>
      </p:sp>
      <mc:AlternateContent>
        <mc:Choice Requires="a14">
          <p:sp>
            <p:nvSpPr>
              <p:cNvPr id="3" name="Content Placeholder 2"/>
              <p:cNvSpPr>
                <a:spLocks noGrp="1"/>
              </p:cNvSpPr>
              <p:nvPr>
                <p:ph idx="1"/>
              </p:nvPr>
            </p:nvSpPr>
            <p:spPr/>
            <p:txBody>
              <a:bodyPr/>
              <a:lstStyle/>
              <a:p>
                <a:r>
                  <a:rPr lang="en-US" smtClean="0"/>
                  <a:t>Sandsynlighedsfunktion PDF: </a:t>
                </a:r>
                <a14:m>
                  <m:oMathPara>
                    <m:oMathParaPr>
                      <m:jc/>
                    </m:oMathParaPr>
                    <m:o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br>
                  <a:rPr lang="en-US" smtClean="0"/>
                </a:br>
                <a:r>
                  <a:rPr lang="en-US" smtClean="0"/>
                  <a:t> 	</a:t>
                </a:r>
                <a14:m>
                  <m:oMathPara>
                    <m:oMathParaPr>
                      <m:jc/>
                    </m:oMathParaPr>
                    <m:oMath>
                      <m:r>
                        <a:rPr lang="en-US" sz="2000" i="1">
                          <a:latin typeface="Cambria Math" panose="02040503050406030204" pitchFamily="18" charset="0"/>
                        </a:rPr>
                        <m:t>𝑏</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𝑝</m:t>
                          </m:r>
                        </m:e>
                      </m:d>
                      <m:r>
                        <a:rPr lang="en-US" sz="2000" i="1">
                          <a:latin typeface="Cambria Math" panose="02040503050406030204" pitchFamily="18" charset="0"/>
                        </a:rPr>
                        <m:t>=</m:t>
                      </m:r>
                      <m:d>
                        <m:dPr>
                          <m:begChr m:val="("/>
                          <m:sepChr m:val="|"/>
                          <m:endChr m:val=")"/>
                          <m:grow m:val="on"/>
                          <m:shp m:val="centered"/>
                          <m:ctrlPr>
                            <a:rPr lang="da-DK" sz="2000" i="1">
                              <a:latin typeface="Cambria Math" panose="02040503050406030204" pitchFamily="18" charset="0"/>
                            </a:rPr>
                          </m:ctrlPr>
                        </m:dPr>
                        <m:e>
                          <m:m>
                            <m:mPr>
                              <m:mcs>
                                <m:mc>
                                  <m:mcPr>
                                    <m:count m:val="1"/>
                                    <m:mcJc m:val="center"/>
                                  </m:mcPr>
                                </m:mc>
                              </m:mcs>
                              <m:ctrlPr>
                                <a:rPr lang="da-DK" sz="2000" i="1">
                                  <a:latin typeface="Cambria Math" panose="02040503050406030204" pitchFamily="18" charset="0"/>
                                </a:rPr>
                              </m:ctrlPr>
                            </m:mPr>
                            <m:mr>
                              <m:e>
                                <m:r>
                                  <a:rPr lang="en-US" sz="2000" i="1">
                                    <a:latin typeface="Cambria Math" panose="02040503050406030204" pitchFamily="18" charset="0"/>
                                  </a:rPr>
                                  <m:t>𝑛</m:t>
                                </m:r>
                              </m:e>
                            </m:mr>
                            <m:mr>
                              <m:e>
                                <m:r>
                                  <a:rPr lang="en-US" sz="2000" i="1">
                                    <a:latin typeface="Cambria Math" panose="02040503050406030204" pitchFamily="18" charset="0"/>
                                  </a:rPr>
                                  <m:t>𝑥</m:t>
                                </m:r>
                              </m:e>
                            </m:mr>
                          </m:m>
                        </m:e>
                      </m:d>
                      <m:r>
                        <a:rPr lang="da-DK" sz="2000" i="1">
                          <a:latin typeface="Cambria Math"/>
                        </a:rPr>
                        <m:t>∙</m:t>
                      </m:r>
                      <m:sSup>
                        <m:sSupPr>
                          <m:ctrlPr>
                            <a:rPr lang="da-DK" sz="2000" i="1">
                              <a:latin typeface="Cambria Math" panose="02040503050406030204" pitchFamily="18" charset="0"/>
                              <a:ea typeface="Cambria Math"/>
                            </a:rPr>
                          </m:ctrlPr>
                        </m:sSupPr>
                        <m:e>
                          <m:r>
                            <a:rPr lang="da-DK" sz="2000" i="1">
                              <a:latin typeface="Cambria Math"/>
                              <a:ea typeface="Cambria Math"/>
                            </a:rPr>
                            <m:t>𝑝</m:t>
                          </m:r>
                        </m:e>
                        <m:sup>
                          <m:r>
                            <a:rPr lang="en-US" sz="2000" i="1">
                              <a:latin typeface="Cambria Math" panose="02040503050406030204" pitchFamily="18" charset="0"/>
                              <a:ea typeface="Cambria Math"/>
                            </a:rPr>
                            <m:t>𝑥</m:t>
                          </m:r>
                        </m:sup>
                      </m:sSup>
                      <m:r>
                        <m:rPr>
                          <m:sty m:val="p"/>
                        </m:rPr>
                        <a:rPr lang="da-DK" sz="2000">
                          <a:ea typeface="Cambria Math"/>
                        </a:rPr>
                        <m:t> </m:t>
                      </m:r>
                      <m:r>
                        <a:rPr lang="da-DK" sz="2000" i="1">
                          <a:latin typeface="Cambria Math"/>
                          <a:ea typeface="Cambria Math"/>
                        </a:rPr>
                        <m:t>∙</m:t>
                      </m:r>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1−</m:t>
                              </m:r>
                              <m:r>
                                <a:rPr lang="da-DK" sz="2000" i="1">
                                  <a:latin typeface="Cambria Math"/>
                                  <a:ea typeface="Cambria Math"/>
                                </a:rPr>
                                <m:t>𝑝</m:t>
                              </m:r>
                            </m:e>
                          </m:d>
                        </m:e>
                        <m:sup>
                          <m:r>
                            <a:rPr lang="en-US" sz="2000" i="1">
                              <a:latin typeface="Cambria Math" panose="02040503050406030204" pitchFamily="18" charset="0"/>
                              <a:ea typeface="Cambria Math"/>
                            </a:rPr>
                            <m:t>𝑛</m:t>
                          </m:r>
                          <m:r>
                            <a:rPr lang="da-DK" sz="2000" i="1">
                              <a:latin typeface="Cambria Math"/>
                              <a:ea typeface="Cambria Math"/>
                            </a:rPr>
                            <m:t>−</m:t>
                          </m:r>
                          <m:r>
                            <a:rPr lang="en-US" sz="2000" i="1">
                              <a:latin typeface="Cambria Math" panose="02040503050406030204" pitchFamily="18" charset="0"/>
                              <a:ea typeface="Cambria Math"/>
                            </a:rPr>
                            <m:t>𝑥</m:t>
                          </m:r>
                        </m:sup>
                      </m:sSup>
                      <m:r>
                        <m:rPr>
                          <m:sty m:val="p"/>
                        </m:rPr>
                        <a:rPr lang="en-GB" sz="2000"/>
                        <m:t>  </m:t>
                      </m:r>
                      <m:r>
                        <m:rPr>
                          <m:sty m:val="p"/>
                        </m:rPr>
                        <a:rPr lang="en-GB" sz="2000"/>
                        <m:t>for</m:t>
                      </m:r>
                      <m:r>
                        <m:rPr>
                          <m:sty m:val="p"/>
                        </m:rPr>
                        <a:rPr lang="en-GB" sz="2000"/>
                        <m:t> </m:t>
                      </m:r>
                      <m:r>
                        <a:rPr lang="en-US" sz="2000" i="1">
                          <a:latin typeface="Cambria Math" panose="02040503050406030204" pitchFamily="18" charset="0"/>
                        </a:rPr>
                        <m:t>𝑥</m:t>
                      </m:r>
                      <m:r>
                        <a:rPr lang="en-US" sz="2000" i="1">
                          <a:latin typeface="Cambria Math" panose="02040503050406030204" pitchFamily="18" charset="0"/>
                        </a:rPr>
                        <m:t>=0,1,2,⋯,</m:t>
                      </m:r>
                      <m:r>
                        <a:rPr lang="en-US" sz="2000" i="1">
                          <a:latin typeface="Cambria Math" panose="02040503050406030204" pitchFamily="18" charset="0"/>
                          <a:ea typeface="Cambria Math" panose="02040503050406030204" pitchFamily="18" charset="0"/>
                        </a:rPr>
                        <m:t>𝑛</m:t>
                      </m:r>
                      <m:r>
                        <m:rPr>
                          <m:sty m:val="p"/>
                        </m:rPr>
                        <a:rPr lang="en-GB" sz="2000"/>
                        <m:t> </m:t>
                      </m:r>
                    </m:oMath>
                  </m:oMathPara>
                </a14:m>
                <a:r>
                  <a:rPr lang="en-GB" smtClean="0"/>
                  <a:t> </a:t>
                </a:r>
              </a:p>
              <a:p>
                <a:r>
                  <a:rPr lang="en-GB" smtClean="0"/>
                  <a:t>I R: </a:t>
                </a:r>
                <a:r>
                  <a:rPr lang="en-GB" smtClean="0">
                    <a:solidFill>
                      <a:schemeClr val="accent1">
                        <a:lumMod val="75000"/>
                      </a:schemeClr>
                    </a:solidFill>
                  </a:rPr>
                  <a:t>dbinom(</a:t>
                </a:r>
                <a14:m>
                  <m:oMathPara>
                    <m:oMathParaPr>
                      <m:jc/>
                    </m:oMathParaPr>
                    <m:oMath>
                      <m:r>
                        <a:rPr lang="en-GB" i="1" smtClean="0">
                          <a:solidFill>
                            <a:schemeClr val="accent1">
                              <a:lumMod val="75000"/>
                            </a:schemeClr>
                          </a:solidFill>
                          <a:latin typeface="Cambria Math" panose="02040503050406030204" pitchFamily="18" charset="0"/>
                        </a:rPr>
                        <m:t>𝑥</m:t>
                      </m:r>
                      <m:r>
                        <a:rPr lang="en-GB" i="1" smtClean="0">
                          <a:solidFill>
                            <a:schemeClr val="accent1">
                              <a:lumMod val="75000"/>
                            </a:schemeClr>
                          </a:solidFill>
                          <a:latin typeface="Cambria Math" panose="02040503050406030204" pitchFamily="18" charset="0"/>
                        </a:rPr>
                        <m:t>, </m:t>
                      </m:r>
                      <m:r>
                        <a:rPr lang="en-GB" i="1" smtClean="0">
                          <a:solidFill>
                            <a:schemeClr val="accent1">
                              <a:lumMod val="75000"/>
                            </a:schemeClr>
                          </a:solidFill>
                          <a:latin typeface="Cambria Math" panose="02040503050406030204" pitchFamily="18" charset="0"/>
                        </a:rPr>
                        <m:t>𝑛</m:t>
                      </m:r>
                      <m:r>
                        <a:rPr lang="en-GB" i="1" smtClean="0">
                          <a:solidFill>
                            <a:schemeClr val="accent1">
                              <a:lumMod val="75000"/>
                            </a:schemeClr>
                          </a:solidFill>
                          <a:latin typeface="Cambria Math" panose="02040503050406030204" pitchFamily="18" charset="0"/>
                        </a:rPr>
                        <m:t>, </m:t>
                      </m:r>
                      <m:r>
                        <a:rPr lang="en-GB" i="1" smtClean="0">
                          <a:solidFill>
                            <a:schemeClr val="accent1">
                              <a:lumMod val="75000"/>
                            </a:schemeClr>
                          </a:solidFill>
                          <a:latin typeface="Cambria Math" panose="02040503050406030204" pitchFamily="18" charset="0"/>
                        </a:rPr>
                        <m:t>𝑝</m:t>
                      </m:r>
                    </m:oMath>
                  </m:oMathPara>
                </a14:m>
                <a:r>
                  <a:rPr lang="en-GB" smtClean="0">
                    <a:solidFill>
                      <a:schemeClr val="accent1">
                        <a:lumMod val="75000"/>
                      </a:schemeClr>
                    </a:solidFill>
                  </a:rPr>
                  <a:t>)</a:t>
                </a:r>
                <a:br>
                  <a:rPr lang="en-GB" smtClean="0">
                    <a:solidFill>
                      <a:schemeClr val="accent1">
                        <a:lumMod val="75000"/>
                      </a:schemeClr>
                    </a:solidFill>
                  </a:rPr>
                </a:br>
                <a:endParaRPr lang="en-GB" smtClean="0"/>
              </a:p>
              <a:p>
                <a:r>
                  <a:rPr lang="en-US" smtClean="0"/>
                  <a:t>Kumuleret fordelingsfunktion CDF: </a:t>
                </a:r>
                <a14:m>
                  <m:oMathPara>
                    <m:oMathParaPr>
                      <m:jc/>
                    </m:oMathParaPr>
                    <m:o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br>
                  <a:rPr lang="en-US" smtClean="0"/>
                </a:br>
                <a:r>
                  <a:rPr lang="en-US" smtClean="0"/>
                  <a:t> 	</a:t>
                </a:r>
                <a14:m>
                  <m:oMathPara>
                    <m:oMathParaPr>
                      <m:jc/>
                    </m:oMathParaPr>
                    <m:oMath>
                      <m:r>
                        <a:rPr lang="en-US" sz="2000" b="0" i="1" smtClean="0">
                          <a:latin typeface="Cambria Math" panose="02040503050406030204" pitchFamily="18" charset="0"/>
                        </a:rPr>
                        <m:t>𝐵</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𝑝</m:t>
                          </m:r>
                        </m:e>
                      </m:d>
                      <m:r>
                        <a:rPr lang="en-US" sz="2000" b="0" i="1" smtClean="0">
                          <a:latin typeface="Cambria Math" panose="02040503050406030204" pitchFamily="18" charset="0"/>
                        </a:rPr>
                        <m:t>=</m:t>
                      </m:r>
                      <m:nary>
                        <m:naryPr>
                          <m:chr m:val="∑"/>
                          <m:grow m:val="off"/>
                          <m:subHide m:val="off"/>
                          <m:supHide m:val="off"/>
                          <m:ctrlPr>
                            <a:rPr lang="en-US" sz="2000" b="0" i="1" smtClean="0">
                              <a:latin typeface="Cambria Math" panose="02040503050406030204" pitchFamily="18" charset="0"/>
                            </a:rPr>
                          </m:ctrlPr>
                        </m:naryPr>
                        <m:sub>
                          <m:r>
                            <a:rPr lang="en-US" sz="2000" b="0" i="1" smtClean="0">
                              <a:latin typeface="Cambria Math" panose="02040503050406030204" pitchFamily="18" charset="0"/>
                            </a:rPr>
                            <m:t>𝑘</m:t>
                          </m:r>
                          <m:r>
                            <a:rPr lang="en-US" sz="2000" b="0" i="1" smtClean="0">
                              <a:latin typeface="Cambria Math" panose="02040503050406030204" pitchFamily="18" charset="0"/>
                            </a:rPr>
                            <m:t>=0</m:t>
                          </m:r>
                        </m:sub>
                        <m:sup>
                          <m:r>
                            <a:rPr lang="en-US" sz="2000" b="0" i="1" smtClean="0">
                              <a:latin typeface="Cambria Math" panose="02040503050406030204" pitchFamily="18" charset="0"/>
                            </a:rPr>
                            <m:t>𝑥</m:t>
                          </m:r>
                        </m:sup>
                        <m:e>
                          <m:r>
                            <a:rPr lang="en-US" sz="2000" i="1">
                              <a:latin typeface="Cambria Math" panose="02040503050406030204" pitchFamily="18" charset="0"/>
                            </a:rPr>
                            <m:t>𝑏</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𝑝</m:t>
                              </m:r>
                            </m:e>
                          </m:d>
                        </m:e>
                      </m:nary>
                    </m:oMath>
                  </m:oMathPara>
                </a14:m>
                <a:r>
                  <a:rPr lang="en-GB" smtClean="0"/>
                  <a:t> </a:t>
                </a:r>
              </a:p>
              <a:p>
                <a:r>
                  <a:rPr lang="en-GB"/>
                  <a:t>I R: </a:t>
                </a:r>
                <a:r>
                  <a:rPr lang="en-GB" smtClean="0">
                    <a:solidFill>
                      <a:schemeClr val="accent1">
                        <a:lumMod val="75000"/>
                      </a:schemeClr>
                    </a:solidFill>
                  </a:rPr>
                  <a:t>pbinom</a:t>
                </a:r>
                <a:r>
                  <a:rPr lang="en-GB">
                    <a:solidFill>
                      <a:schemeClr val="accent1">
                        <a:lumMod val="75000"/>
                      </a:schemeClr>
                    </a:solidFill>
                  </a:rPr>
                  <a:t>(</a:t>
                </a:r>
                <a14:m>
                  <m:oMathPara>
                    <m:oMathParaPr>
                      <m:jc/>
                    </m:oMathParaPr>
                    <m:oMath>
                      <m:r>
                        <a:rPr lang="en-GB" i="1">
                          <a:solidFill>
                            <a:schemeClr val="accent1">
                              <a:lumMod val="75000"/>
                            </a:schemeClr>
                          </a:solidFill>
                          <a:latin typeface="Cambria Math" panose="02040503050406030204" pitchFamily="18" charset="0"/>
                        </a:rPr>
                        <m:t>𝑥</m:t>
                      </m:r>
                      <m:r>
                        <a:rPr lang="en-GB" i="1">
                          <a:solidFill>
                            <a:schemeClr val="accent1">
                              <a:lumMod val="75000"/>
                            </a:schemeClr>
                          </a:solidFill>
                          <a:latin typeface="Cambria Math" panose="02040503050406030204" pitchFamily="18" charset="0"/>
                        </a:rPr>
                        <m:t>, </m:t>
                      </m:r>
                      <m:r>
                        <a:rPr lang="en-GB" i="1">
                          <a:solidFill>
                            <a:schemeClr val="accent1">
                              <a:lumMod val="75000"/>
                            </a:schemeClr>
                          </a:solidFill>
                          <a:latin typeface="Cambria Math" panose="02040503050406030204" pitchFamily="18" charset="0"/>
                        </a:rPr>
                        <m:t>𝑛</m:t>
                      </m:r>
                      <m:r>
                        <a:rPr lang="en-GB" i="1">
                          <a:solidFill>
                            <a:schemeClr val="accent1">
                              <a:lumMod val="75000"/>
                            </a:schemeClr>
                          </a:solidFill>
                          <a:latin typeface="Cambria Math" panose="02040503050406030204" pitchFamily="18" charset="0"/>
                        </a:rPr>
                        <m:t>, </m:t>
                      </m:r>
                      <m:r>
                        <a:rPr lang="en-GB" i="1">
                          <a:solidFill>
                            <a:schemeClr val="accent1">
                              <a:lumMod val="75000"/>
                            </a:schemeClr>
                          </a:solidFill>
                          <a:latin typeface="Cambria Math" panose="02040503050406030204" pitchFamily="18" charset="0"/>
                        </a:rPr>
                        <m:t>𝑝</m:t>
                      </m:r>
                    </m:oMath>
                  </m:oMathPara>
                </a14:m>
                <a:r>
                  <a:rPr lang="en-GB">
                    <a:solidFill>
                      <a:schemeClr val="accent1">
                        <a:lumMod val="75000"/>
                      </a:schemeClr>
                    </a:solidFill>
                  </a:rPr>
                  <a:t>)</a:t>
                </a:r>
                <a:br>
                  <a:rPr lang="en-GB">
                    <a:solidFill>
                      <a:schemeClr val="accent1">
                        <a:lumMod val="75000"/>
                      </a:schemeClr>
                    </a:solidFill>
                  </a:rPr>
                </a:br>
                <a:endParaRPr lang="en-GB"/>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121</a:t>
            </a:fld>
            <a:endParaRPr lang="da-DK">
              <a:solidFill>
                <a:prstClr val="black">
                  <a:tint val="75000"/>
                </a:prstClr>
              </a:solidFill>
            </a:endParaRPr>
          </a:p>
        </p:txBody>
      </p:sp>
    </p:spTree>
    <p:extLst>
      <p:ext uri="{BB962C8B-B14F-4D97-AF65-F5344CB8AC3E}">
        <p14:creationId xmlns:p14="http://schemas.microsoft.com/office/powerpoint/2010/main" val="1370362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4.6. </a:t>
            </a:r>
            <a:r>
              <a:rPr lang="en-US" smtClean="0"/>
              <a:t>Kunstig sportsjournalist</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På et sportssite bliver </a:t>
                </a:r>
                <a14:m>
                  <m:oMathPara>
                    <m:oMathParaPr>
                      <m:jc/>
                    </m:oMathParaPr>
                    <m:oMath>
                      <m:r>
                        <a:rPr lang="en-US" i="1" smtClean="0">
                          <a:latin typeface="Cambria Math" panose="02040503050406030204" pitchFamily="18" charset="0"/>
                        </a:rPr>
                        <m:t>65</m:t>
                      </m:r>
                    </m:oMath>
                  </m:oMathPara>
                </a14:m>
                <a:r>
                  <a:rPr lang="en-US" smtClean="0"/>
                  <a:t> % af artiklerne lavet af en AI-robot. Ud af de næste </a:t>
                </a:r>
                <a14:m>
                  <m:oMathPara>
                    <m:oMathParaPr>
                      <m:jc/>
                    </m:oMathParaPr>
                    <m:oMath>
                      <m:r>
                        <a:rPr lang="en-US" i="1" smtClean="0">
                          <a:latin typeface="Cambria Math" panose="02040503050406030204" pitchFamily="18" charset="0"/>
                        </a:rPr>
                        <m:t>15</m:t>
                      </m:r>
                    </m:oMath>
                  </m:oMathPara>
                </a14:m>
                <a:r>
                  <a:rPr lang="en-US" smtClean="0"/>
                  <a:t> artikler, hvad er sandsynligheden for:</a:t>
                </a:r>
              </a:p>
              <a:p>
                <a:pPr marL="898525" lvl="1">
                  <a:buFont typeface="+mj-lt"/>
                  <a:buAutoNum type="alphaLcPeriod"/>
                </a:pPr>
                <a:r>
                  <a:rPr lang="en-US" smtClean="0"/>
                  <a:t>Præcis </a:t>
                </a:r>
                <a14:m>
                  <m:oMathPara>
                    <m:oMathParaPr>
                      <m:jc/>
                    </m:oMathParaPr>
                    <m:oMath>
                      <m:r>
                        <a:rPr lang="en-US" i="1" smtClean="0">
                          <a:latin typeface="Cambria Math" panose="02040503050406030204" pitchFamily="18" charset="0"/>
                        </a:rPr>
                        <m:t>11</m:t>
                      </m:r>
                    </m:oMath>
                  </m:oMathPara>
                </a14:m>
                <a:r>
                  <a:rPr lang="en-US" smtClean="0"/>
                  <a:t> er skrevet af robotten</a:t>
                </a:r>
              </a:p>
              <a:p>
                <a:pPr marL="898525" lvl="1">
                  <a:buFont typeface="+mj-lt"/>
                  <a:buAutoNum type="alphaLcPeriod"/>
                </a:pPr>
                <a:r>
                  <a:rPr lang="en-US" smtClean="0"/>
                  <a:t>Mindst </a:t>
                </a:r>
                <a14:m>
                  <m:oMathPara>
                    <m:oMathParaPr>
                      <m:jc/>
                    </m:oMathParaPr>
                    <m:oMath>
                      <m:r>
                        <a:rPr lang="en-US" i="1" smtClean="0">
                          <a:latin typeface="Cambria Math" panose="02040503050406030204" pitchFamily="18" charset="0"/>
                        </a:rPr>
                        <m:t>10</m:t>
                      </m:r>
                    </m:oMath>
                  </m:oMathPara>
                </a14:m>
                <a:r>
                  <a:rPr lang="en-US" smtClean="0"/>
                  <a:t> er skrevet af robotten</a:t>
                </a:r>
              </a:p>
              <a:p>
                <a:pPr marL="898525" lvl="1">
                  <a:buFont typeface="+mj-lt"/>
                  <a:buAutoNum type="alphaLcPeriod"/>
                </a:pPr>
                <a:r>
                  <a:rPr lang="en-US" smtClean="0"/>
                  <a:t>Mellem </a:t>
                </a:r>
                <a14:m>
                  <m:oMathPara>
                    <m:oMathParaPr>
                      <m:jc/>
                    </m:oMathParaPr>
                    <m:oMath>
                      <m:r>
                        <a:rPr lang="en-US" i="1" smtClean="0">
                          <a:latin typeface="Cambria Math" panose="02040503050406030204" pitchFamily="18" charset="0"/>
                        </a:rPr>
                        <m:t>8</m:t>
                      </m:r>
                    </m:oMath>
                  </m:oMathPara>
                </a14:m>
                <a:r>
                  <a:rPr lang="en-US" smtClean="0"/>
                  <a:t> og </a:t>
                </a:r>
                <a14:m>
                  <m:oMathPara>
                    <m:oMathParaPr>
                      <m:jc/>
                    </m:oMathParaPr>
                    <m:oMath>
                      <m:r>
                        <a:rPr lang="en-US" i="1" smtClean="0">
                          <a:latin typeface="Cambria Math" panose="02040503050406030204" pitchFamily="18" charset="0"/>
                        </a:rPr>
                        <m:t>11</m:t>
                      </m:r>
                    </m:oMath>
                  </m:oMathPara>
                </a14:m>
                <a:r>
                  <a:rPr lang="en-US" smtClean="0"/>
                  <a:t> (begge inclusive) er skrevet af robotten</a:t>
                </a:r>
                <a:br>
                  <a:rPr lang="en-US" smtClean="0"/>
                </a:br>
                <a:endParaRPr lang="en-US" smtClean="0"/>
              </a:p>
              <a:p>
                <a:pPr marL="0" indent="0">
                  <a:buNone/>
                </a:pPr>
                <a:r>
                  <a:rPr lang="en-US" b="1" smtClean="0"/>
                  <a:t>Løsning i R: </a:t>
                </a:r>
              </a:p>
              <a:p>
                <a:pPr marL="898525" lvl="1">
                  <a:buFont typeface="+mj-lt"/>
                  <a:buAutoNum type="alphaLcPeriod"/>
                </a:pPr>
                <a14:m>
                  <m:oMathPara>
                    <m:oMathParaPr>
                      <m:jc/>
                    </m:oMathParaPr>
                    <m:oMath>
                      <m:r>
                        <m:rPr>
                          <m:sty m:val="p"/>
                        </m:rPr>
                        <a:rPr lang="en-US" b="0" i="0" smtClean="0">
                          <a:solidFill>
                            <a:schemeClr val="tx1"/>
                          </a:solidFill>
                        </a:rPr>
                        <m:t>d</m:t>
                      </m:r>
                      <m:r>
                        <m:rPr>
                          <m:sty m:val="p"/>
                        </m:rPr>
                        <a:rPr lang="en-GB" smtClean="0">
                          <a:solidFill>
                            <a:schemeClr val="tx1"/>
                          </a:solidFill>
                        </a:rPr>
                        <m:t>binom</m:t>
                      </m:r>
                    </m:oMath>
                  </m:oMathPara>
                </a14:m>
                <a:r>
                  <a:rPr lang="en-GB" smtClean="0"/>
                  <a:t>(11, 15, 0.65) </a:t>
                </a:r>
                <a:br>
                  <a:rPr lang="en-GB" smtClean="0"/>
                </a:br>
                <a:r>
                  <a:rPr lang="en-GB" smtClean="0"/>
                  <a:t>= </a:t>
                </a:r>
                <a:r>
                  <a:rPr lang="en-GB" u="sng" smtClean="0"/>
                  <a:t>0.1792</a:t>
                </a:r>
              </a:p>
              <a:p>
                <a:pPr marL="898525" lvl="1">
                  <a:buFont typeface="+mj-lt"/>
                  <a:buAutoNum type="alphaLcPeriod"/>
                </a:pPr>
                <a:r>
                  <a:rPr lang="en-US" smtClean="0"/>
                  <a:t>1 </a:t>
                </a:r>
                <a:r>
                  <a:rPr lang="en-US"/>
                  <a:t>–</a:t>
                </a:r>
                <a:r>
                  <a:rPr lang="en-US" smtClean="0"/>
                  <a:t> pbinom(9, 15, 0.65)</a:t>
                </a:r>
                <a:br>
                  <a:rPr lang="en-US" smtClean="0"/>
                </a:br>
                <a:r>
                  <a:rPr lang="en-US" smtClean="0"/>
                  <a:t>= 1 – 0.4357 = </a:t>
                </a:r>
                <a:r>
                  <a:rPr lang="en-US" u="sng" smtClean="0"/>
                  <a:t>0.5643</a:t>
                </a:r>
                <a:r>
                  <a:rPr lang="en-US" smtClean="0"/>
                  <a:t> </a:t>
                </a:r>
              </a:p>
              <a:p>
                <a:pPr marL="898525" lvl="1">
                  <a:buFont typeface="+mj-lt"/>
                  <a:buAutoNum type="alphaLcPeriod"/>
                </a:pPr>
                <a:r>
                  <a:rPr lang="en-US" smtClean="0"/>
                  <a:t>pbinom(11, 15, 0.65) </a:t>
                </a:r>
                <a:br>
                  <a:rPr lang="en-US" smtClean="0"/>
                </a:br>
                <a:r>
                  <a:rPr lang="en-US"/>
                  <a:t>–</a:t>
                </a:r>
                <a:r>
                  <a:rPr lang="en-US" smtClean="0"/>
                  <a:t> pbinom(7, </a:t>
                </a:r>
                <a:r>
                  <a:rPr lang="en-US"/>
                  <a:t>15, 0.65</a:t>
                </a:r>
                <a:r>
                  <a:rPr lang="en-US" smtClean="0"/>
                  <a:t>)</a:t>
                </a:r>
                <a:br>
                  <a:rPr lang="en-US" smtClean="0"/>
                </a:br>
                <a:r>
                  <a:rPr lang="en-US" smtClean="0"/>
                  <a:t>= 0.8273 </a:t>
                </a:r>
                <a:r>
                  <a:rPr lang="en-US"/>
                  <a:t>–</a:t>
                </a:r>
                <a:r>
                  <a:rPr lang="en-US" smtClean="0"/>
                  <a:t> 0.1132 = </a:t>
                </a:r>
                <a:r>
                  <a:rPr lang="en-US" u="sng" smtClean="0"/>
                  <a:t>0.7141</a:t>
                </a:r>
                <a:r>
                  <a:rPr lang="en-US" smtClean="0"/>
                  <a:t>.</a:t>
                </a:r>
                <a:endParaRPr lang="en-GB" u="sng" smtClean="0"/>
              </a:p>
              <a:p>
                <a:pPr marL="814387" lvl="1" indent="-457200">
                  <a:buFont typeface="+mj-lt"/>
                  <a:buAutoNum type="alphaLcPeriod"/>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122</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400894" y="3656350"/>
            <a:ext cx="4635602" cy="2405950"/>
          </a:xfrm>
          <a:prstGeom prst="rect">
            <a:avLst/>
          </a:prstGeom>
        </p:spPr>
      </p:pic>
    </p:spTree>
    <p:extLst>
      <p:ext uri="{BB962C8B-B14F-4D97-AF65-F5344CB8AC3E}">
        <p14:creationId xmlns:p14="http://schemas.microsoft.com/office/powerpoint/2010/main" val="6303278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Deskriptorer</a:t>
            </a:r>
            <a:endParaRPr lang="en-GB"/>
          </a:p>
        </p:txBody>
      </p:sp>
      <mc:AlternateContent>
        <mc:Choice Requires="a14">
          <p:sp>
            <p:nvSpPr>
              <p:cNvPr id="3" name="Content Placeholder 2"/>
              <p:cNvSpPr>
                <a:spLocks noGrp="1"/>
              </p:cNvSpPr>
              <p:nvPr>
                <p:ph idx="1"/>
              </p:nvPr>
            </p:nvSpPr>
            <p:spPr/>
            <p:txBody>
              <a:bodyPr/>
              <a:lstStyle/>
              <a:p>
                <a:r>
                  <a:rPr lang="da-DK" smtClean="0"/>
                  <a:t>Vi kan tale om </a:t>
                </a:r>
                <a:r>
                  <a:rPr lang="da-DK" err="1" smtClean="0">
                    <a:solidFill>
                      <a:schemeClr val="accent1">
                        <a:lumMod val="75000"/>
                      </a:schemeClr>
                    </a:solidFill>
                  </a:rPr>
                  <a:t>deskriptorer </a:t>
                </a:r>
                <a:r>
                  <a:rPr lang="da-DK" smtClean="0"/>
                  <a:t>for en stokastisk variabel, ligesom for et datasæt:</a:t>
                </a:r>
              </a:p>
              <a:p>
                <a:pPr lvl="1"/>
                <a:r>
                  <a:rPr lang="da-DK" smtClean="0"/>
                  <a:t>Middelværdi, Varians, Standardafvigelse</a:t>
                </a:r>
              </a:p>
              <a:p>
                <a:r>
                  <a:rPr lang="da-DK" smtClean="0"/>
                  <a:t>Vi skelner mellem om det er for en ‘stikprøve’ eller for hele ‘populationen’</a:t>
                </a:r>
              </a:p>
              <a:p>
                <a:r>
                  <a:rPr lang="da-DK" smtClean="0"/>
                  <a:t>Lad f.eks. </a:t>
                </a:r>
                <a14:m>
                  <m:oMathPara>
                    <m:oMathParaPr>
                      <m:jc/>
                    </m:oMathParaPr>
                    <m:oMath>
                      <m:r>
                        <a:rPr lang="da-DK" i="1" smtClean="0">
                          <a:latin typeface="Cambria Math" panose="02040503050406030204" pitchFamily="18" charset="0"/>
                        </a:rPr>
                        <m:t>𝑋</m:t>
                      </m:r>
                    </m:oMath>
                  </m:oMathPara>
                </a14:m>
                <a:r>
                  <a:rPr lang="da-DK" smtClean="0"/>
                  <a:t> være en stokastisk variabel, der modellerer terningkast:  </a:t>
                </a:r>
                <a:br>
                  <a:rPr lang="da-DK" smtClean="0"/>
                </a:br>
                <a14:m>
                  <m:oMathPara>
                    <m:oMathParaPr>
                      <m:jc/>
                    </m:oMathParaPr>
                    <m:oMath>
                      <m:r>
                        <a:rPr lang="en-US" b="0" i="1" smtClean="0">
                          <a:latin typeface="Cambria Math" panose="02040503050406030204" pitchFamily="18" charset="0"/>
                        </a:rPr>
                        <m:t>𝑓</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m:t>
                          </m:r>
                          <m:r>
                            <a:rPr lang="en-US" b="0" i="1" smtClean="0">
                              <a:latin typeface="Cambria Math" panose="02040503050406030204" pitchFamily="18" charset="0"/>
                            </a:rPr>
                            <m:t>𝑥</m:t>
                          </m:r>
                        </m:e>
                      </m:d>
                      <m:r>
                        <m:rPr>
                          <m:sty m:val="p"/>
                        </m:rPr>
                        <a:rPr lang="da-DK" b="0" i="0" smtClean="0">
                          <a:latin typeface="Cambria Math"/>
                        </a:rPr>
                        <m:t> = 1/6</m:t>
                      </m:r>
                      <m:r>
                        <m:rPr>
                          <m:sty m:val="p"/>
                        </m:rPr>
                        <a:rPr lang="da-DK">
                          <a:latin typeface="Cambria Math"/>
                        </a:rPr>
                        <m:t>    </m:t>
                      </m:r>
                      <m:r>
                        <m:rPr>
                          <m:sty m:val="p"/>
                        </m:rPr>
                        <a:rPr lang="da-DK">
                          <a:latin typeface="Cambria Math"/>
                        </a:rPr>
                        <m:t>for</m:t>
                      </m:r>
                      <m:r>
                        <m:rPr>
                          <m:sty m:val="p"/>
                        </m:rPr>
                        <a:rPr lang="da-DK">
                          <a:latin typeface="Cambria Math"/>
                        </a:rPr>
                        <m:t> </m:t>
                      </m:r>
                      <m:r>
                        <a:rPr lang="en-US" b="0" i="1" smtClean="0">
                          <a:latin typeface="Cambria Math" panose="02040503050406030204" pitchFamily="18" charset="0"/>
                        </a:rPr>
                        <m:t>𝑥</m:t>
                      </m:r>
                      <m:r>
                        <a:rPr lang="da-DK" i="1">
                          <a:latin typeface="Cambria Math"/>
                          <a:ea typeface="Cambria Math"/>
                        </a:rPr>
                        <m:t>∈</m:t>
                      </m:r>
                      <m:r>
                        <a:rPr lang="da-DK" b="0" i="1" smtClean="0">
                          <a:latin typeface="Cambria Math"/>
                          <a:ea typeface="Cambria Math"/>
                        </a:rPr>
                        <m:t>{1, 2, …, 6}</m:t>
                      </m:r>
                    </m:oMath>
                  </m:oMathPara>
                </a14:m>
                <a:endParaRPr lang="en-GB" smtClean="0"/>
              </a:p>
              <a:p>
                <a:r>
                  <a:rPr lang="da-DK" smtClean="0"/>
                  <a:t>En stikprøve giver </a:t>
                </a:r>
                <a:r>
                  <a:rPr lang="da-DK" i="0" smtClean="0">
                    <a:latin typeface="+mj-lt"/>
                  </a:rPr>
                  <a:t>2</a:t>
                </a:r>
                <a:r>
                  <a:rPr lang="da-DK" smtClean="0"/>
                  <a:t>, 6, 1, 2.</a:t>
                </a:r>
                <a:br>
                  <a:rPr lang="da-DK" smtClean="0"/>
                </a:br>
                <a:r>
                  <a:rPr lang="da-DK" smtClean="0">
                    <a:solidFill>
                      <a:srgbClr val="4F81BD"/>
                    </a:solidFill>
                  </a:rPr>
                  <a:t>Stikprøve-middelværdien </a:t>
                </a:r>
                <a:r>
                  <a:rPr lang="da-DK" smtClean="0"/>
                  <a:t>er gennemsnit af stikprøven: </a:t>
                </a:r>
                <a:br>
                  <a:rPr lang="da-DK" smtClean="0"/>
                </a:br>
                <a:r>
                  <a:rPr lang="da-DK" smtClean="0"/>
                  <a:t> 	</a:t>
                </a:r>
                <a14:m>
                  <m:oMathPara>
                    <m:oMathParaPr>
                      <m:jc/>
                    </m:oMathParaPr>
                    <m:oMath>
                      <m:acc>
                        <m:accPr>
                          <m:chr m:val="̅"/>
                          <m:ctrlPr>
                            <a:rPr lang="da-DK"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𝑥</m:t>
                          </m:r>
                        </m:e>
                      </m:acc>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1</m:t>
                          </m:r>
                        </m:num>
                        <m:den>
                          <m:r>
                            <a:rPr lang="da-DK" b="0" i="1" smtClean="0">
                              <a:latin typeface="Cambria Math"/>
                            </a:rPr>
                            <m:t>4</m:t>
                          </m:r>
                        </m:den>
                      </m:f>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2+6+1+2</m:t>
                          </m:r>
                        </m:e>
                      </m:d>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11</m:t>
                          </m:r>
                        </m:num>
                        <m:den>
                          <m:r>
                            <a:rPr lang="da-DK" b="0" i="1" smtClean="0">
                              <a:latin typeface="Cambria Math"/>
                            </a:rPr>
                            <m:t>4</m:t>
                          </m:r>
                        </m:den>
                      </m:f>
                      <m:r>
                        <a:rPr lang="da-DK" b="0" i="1" smtClean="0">
                          <a:latin typeface="Cambria Math"/>
                        </a:rPr>
                        <m:t>=2.25</m:t>
                      </m:r>
                    </m:oMath>
                  </m:oMathPara>
                </a14:m>
                <a:r>
                  <a:rPr lang="da-DK" smtClean="0"/>
                  <a:t> </a:t>
                </a:r>
              </a:p>
              <a:p>
                <a:r>
                  <a:rPr lang="da-DK">
                    <a:solidFill>
                      <a:srgbClr val="4F81BD"/>
                    </a:solidFill>
                  </a:rPr>
                  <a:t>Populations-middelværdien</a:t>
                </a:r>
                <a:r>
                  <a:rPr lang="da-DK" smtClean="0"/>
                  <a:t> er det langsigtede gennemsnit: </a:t>
                </a:r>
                <a:br>
                  <a:rPr lang="da-DK" smtClean="0"/>
                </a:br>
                <a:r>
                  <a:rPr lang="da-DK" smtClean="0"/>
                  <a:t>	</a:t>
                </a:r>
                <a14:m>
                  <m:oMathPara>
                    <m:oMathParaPr>
                      <m:jc/>
                    </m:oMathParaPr>
                    <m:oMath>
                      <m:r>
                        <a:rPr lang="da-DK" i="1" smtClean="0">
                          <a:solidFill>
                            <a:srgbClr val="C00000"/>
                          </a:solidFill>
                          <a:latin typeface="Cambria Math"/>
                          <a:ea typeface="Cambria Math"/>
                        </a:rPr>
                        <m:t>𝜇</m:t>
                      </m:r>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1</m:t>
                          </m:r>
                        </m:num>
                        <m:den>
                          <m:r>
                            <a:rPr lang="da-DK" b="0" i="1" smtClean="0">
                              <a:latin typeface="Cambria Math"/>
                              <a:ea typeface="Cambria Math"/>
                            </a:rPr>
                            <m:t>6</m:t>
                          </m:r>
                        </m:den>
                      </m:f>
                      <m:d>
                        <m:dPr>
                          <m:begChr m:val="("/>
                          <m:sepChr m:val="|"/>
                          <m:endChr m:val=")"/>
                          <m:grow m:val="on"/>
                          <m:shp m:val="centered"/>
                          <m:ctrlPr>
                            <a:rPr lang="da-DK" b="0" i="1" smtClean="0">
                              <a:latin typeface="Cambria Math" panose="02040503050406030204" pitchFamily="18" charset="0"/>
                              <a:ea typeface="Cambria Math"/>
                            </a:rPr>
                          </m:ctrlPr>
                        </m:dPr>
                        <m:e>
                          <m:r>
                            <a:rPr lang="da-DK" b="0" i="1" smtClean="0">
                              <a:latin typeface="Cambria Math"/>
                              <a:ea typeface="Cambria Math"/>
                            </a:rPr>
                            <m:t>1+2+3+4+5+6</m:t>
                          </m:r>
                        </m:e>
                      </m:d>
                      <m:r>
                        <a:rPr lang="da-DK" b="0" i="1" smtClean="0">
                          <a:latin typeface="Cambria Math"/>
                          <a:ea typeface="Cambria Math"/>
                        </a:rPr>
                        <m:t>=3.5</m:t>
                      </m:r>
                    </m:oMath>
                  </m:oMathPara>
                </a14:m>
                <a:r>
                  <a:rPr lang="en-GB"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123</a:t>
            </a:fld>
            <a:endParaRPr lang="da-DK"/>
          </a:p>
        </p:txBody>
      </p:sp>
    </p:spTree>
    <p:extLst>
      <p:ext uri="{BB962C8B-B14F-4D97-AF65-F5344CB8AC3E}">
        <p14:creationId xmlns:p14="http://schemas.microsoft.com/office/powerpoint/2010/main" val="26509904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normAutofit/>
              </a:bodyPr>
              <a:lstStyle/>
              <a:p>
                <a:r>
                  <a:rPr lang="da-DK" smtClean="0"/>
                  <a:t>Populations-middelværdi </a:t>
                </a:r>
                <a14:m>
                  <m:oMathPara>
                    <m:oMathParaPr>
                      <m:jc/>
                    </m:oMathParaPr>
                    <m:oMath>
                      <m:r>
                        <a:rPr lang="da-DK" i="1" smtClean="0">
                          <a:latin typeface="Cambria Math"/>
                          <a:ea typeface="Cambria Math"/>
                        </a:rPr>
                        <m:t>𝜇</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3125" b="-20313"/>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solidFill>
                      <a:schemeClr val="accent1">
                        <a:lumMod val="75000"/>
                      </a:schemeClr>
                    </a:solidFill>
                  </a:rPr>
                  <a:t>Forventet værdi</a:t>
                </a:r>
                <a:r>
                  <a:rPr lang="da-DK" smtClean="0"/>
                  <a:t> (</a:t>
                </a:r>
                <a:r>
                  <a:rPr lang="da-DK" i="1" err="1" smtClean="0">
                    <a:solidFill>
                      <a:schemeClr val="accent1">
                        <a:lumMod val="75000"/>
                      </a:schemeClr>
                    </a:solidFill>
                  </a:rPr>
                  <a:t>expected value</a:t>
                </a:r>
                <a:r>
                  <a:rPr lang="da-DK" smtClean="0"/>
                  <a:t>) </a:t>
                </a:r>
                <a14:m>
                  <m:oMathPara>
                    <m:oMathParaPr>
                      <m:jc/>
                    </m:oMathParaPr>
                    <m:oMath>
                      <m:r>
                        <m:rPr>
                          <m:sty m:val="p"/>
                        </m:rPr>
                        <a:rPr lang="da-DK" b="0" i="0" smtClean="0">
                          <a:solidFill>
                            <a:schemeClr val="accent1">
                              <a:lumMod val="75000"/>
                            </a:schemeClr>
                          </a:solidFill>
                          <a:latin typeface="Cambria Math"/>
                        </a:rPr>
                        <m:t>E</m:t>
                      </m:r>
                      <m:r>
                        <a:rPr lang="da-DK" i="1" smtClean="0">
                          <a:solidFill>
                            <a:schemeClr val="accent1">
                              <a:lumMod val="75000"/>
                            </a:schemeClr>
                          </a:solidFill>
                          <a:latin typeface="Cambria Math"/>
                        </a:rPr>
                        <m:t>(</m:t>
                      </m:r>
                      <m:r>
                        <a:rPr lang="en-US" b="0" i="1" smtClean="0">
                          <a:solidFill>
                            <a:schemeClr val="accent1">
                              <a:lumMod val="75000"/>
                            </a:schemeClr>
                          </a:solidFill>
                          <a:latin typeface="Cambria Math" panose="02040503050406030204" pitchFamily="18" charset="0"/>
                        </a:rPr>
                        <m:t>𝑋</m:t>
                      </m:r>
                      <m:r>
                        <a:rPr lang="da-DK" i="1" smtClean="0">
                          <a:solidFill>
                            <a:schemeClr val="accent1">
                              <a:lumMod val="75000"/>
                            </a:schemeClr>
                          </a:solidFill>
                          <a:latin typeface="Cambria Math"/>
                        </a:rPr>
                        <m:t>)</m:t>
                      </m:r>
                    </m:oMath>
                  </m:oMathPara>
                </a14:m>
                <a:r>
                  <a:rPr lang="da-DK" smtClean="0"/>
                  <a:t> er det langsigtede gennemsnit</a:t>
                </a:r>
              </a:p>
              <a:p>
                <a14:m>
                  <m:oMathPara>
                    <m:oMathParaPr>
                      <m:jc/>
                    </m:oMathParaPr>
                    <m:oMath>
                      <m:r>
                        <m:rPr>
                          <m:sty m:val="p"/>
                        </m:rPr>
                        <a:rPr lang="da-DK">
                          <a:latin typeface="Cambria Math"/>
                        </a:rPr>
                        <m:t>E</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e>
                      </m:d>
                    </m:oMath>
                  </m:oMathPara>
                </a14:m>
                <a:r>
                  <a:rPr lang="da-DK" smtClean="0"/>
                  <a:t> og </a:t>
                </a:r>
                <a14:m>
                  <m:oMathPara>
                    <m:oMathParaPr>
                      <m:jc/>
                    </m:oMathParaPr>
                    <m:oMath>
                      <m:r>
                        <a:rPr lang="el-GR" i="1">
                          <a:latin typeface="Cambria Math"/>
                          <a:ea typeface="Cambria Math"/>
                        </a:rPr>
                        <m:t>𝜇</m:t>
                      </m:r>
                    </m:oMath>
                  </m:oMathPara>
                </a14:m>
                <a:r>
                  <a:rPr lang="da-DK" smtClean="0"/>
                  <a:t> er to alternative måder at betegne </a:t>
                </a:r>
                <a:r>
                  <a:rPr lang="da-DK" smtClean="0">
                    <a:solidFill>
                      <a:schemeClr val="accent1">
                        <a:lumMod val="75000"/>
                      </a:schemeClr>
                    </a:solidFill>
                  </a:rPr>
                  <a:t>middelværdien </a:t>
                </a:r>
                <a:r>
                  <a:rPr lang="da-DK"/>
                  <a:t>på:</a:t>
                </a:r>
                <a:br>
                  <a:rPr lang="da-DK" smtClean="0"/>
                </a:br>
                <a:r>
                  <a:rPr lang="da-DK" smtClean="0"/>
                  <a:t>	</a:t>
                </a:r>
                <a14:m>
                  <m:oMathPara>
                    <m:oMathParaPr>
                      <m:jc/>
                    </m:oMathParaPr>
                    <m:oMath>
                      <m:r>
                        <a:rPr lang="el-GR" b="0" i="1" smtClean="0">
                          <a:latin typeface="Cambria Math" panose="02040503050406030204" pitchFamily="18" charset="0"/>
                          <a:ea typeface="Cambria Math" panose="02040503050406030204" pitchFamily="18" charset="0"/>
                        </a:rPr>
                        <m:t>𝜇</m:t>
                      </m:r>
                      <m:r>
                        <a:rPr lang="da-DK" b="0" i="1" smtClean="0">
                          <a:latin typeface="Cambria Math"/>
                          <a:ea typeface="Cambria Math"/>
                        </a:rPr>
                        <m:t>= </m:t>
                      </m:r>
                      <m:r>
                        <m:rPr>
                          <m:sty m:val="p"/>
                        </m:rPr>
                        <a:rPr lang="da-DK" b="0" i="0" smtClean="0">
                          <a:latin typeface="Cambria Math"/>
                        </a:rPr>
                        <m:t>E</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𝑋</m:t>
                          </m:r>
                        </m:e>
                      </m:d>
                      <m:r>
                        <a:rPr lang="da-DK" b="0" i="1" smtClean="0">
                          <a:latin typeface="Cambria Math"/>
                        </a:rPr>
                        <m:t>=</m:t>
                      </m:r>
                      <m:nary>
                        <m:naryPr>
                          <m:chr m:val="∑"/>
                          <m:grow m:val="off"/>
                          <m:subHide m:val="off"/>
                          <m:supHide m:val="on"/>
                          <m:ctrlPr>
                            <a:rPr lang="da-DK" b="0" i="1" smtClean="0">
                              <a:latin typeface="Cambria Math" panose="02040503050406030204" pitchFamily="18"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𝑥</m:t>
                          </m:r>
                          <m:r>
                            <a:rPr lang="da-DK" b="0" i="1" smtClean="0">
                              <a:latin typeface="Cambria Math"/>
                              <a:ea typeface="Cambria Math"/>
                            </a:rPr>
                            <m:t>∙</m:t>
                          </m:r>
                          <m:r>
                            <a:rPr lang="en-US" b="0" i="1" smtClean="0">
                              <a:latin typeface="Cambria Math" panose="02040503050406030204" pitchFamily="18" charset="0"/>
                            </a:rPr>
                            <m:t>𝑓</m:t>
                          </m:r>
                          <m:r>
                            <a:rPr lang="da-DK" b="0" i="1" smtClean="0">
                              <a:latin typeface="Cambria Math"/>
                            </a:rPr>
                            <m:t>(</m:t>
                          </m:r>
                          <m:r>
                            <a:rPr lang="en-US" b="0" i="1" smtClean="0">
                              <a:latin typeface="Cambria Math" panose="02040503050406030204" pitchFamily="18" charset="0"/>
                            </a:rPr>
                            <m:t>𝑥</m:t>
                          </m:r>
                          <m:r>
                            <a:rPr lang="da-DK" b="0" i="1" smtClean="0">
                              <a:latin typeface="Cambria Math"/>
                            </a:rPr>
                            <m:t>)</m:t>
                          </m:r>
                        </m:e>
                      </m:nary>
                    </m:oMath>
                  </m:oMathPara>
                </a14:m>
                <a:r>
                  <a:rPr lang="da-DK"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r="-72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124</a:t>
            </a:fld>
            <a:endParaRPr lang="da-DK"/>
          </a:p>
        </p:txBody>
      </p:sp>
    </p:spTree>
    <p:extLst>
      <p:ext uri="{BB962C8B-B14F-4D97-AF65-F5344CB8AC3E}">
        <p14:creationId xmlns:p14="http://schemas.microsoft.com/office/powerpoint/2010/main" val="22284898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mtClean="0"/>
                  <a:t>Populations-varians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m:rPr>
                              <m:sty m:val="bi"/>
                            </m:rPr>
                            <a:rPr lang="da-DK" b="1" i="1" smtClean="0">
                              <a:latin typeface="Cambria Math"/>
                            </a:rPr>
                            <m:t>𝟐</m:t>
                          </m:r>
                        </m:sup>
                      </m:sSup>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1563" b="-21875"/>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solidFill>
                      <a:schemeClr val="accent1">
                        <a:lumMod val="75000"/>
                      </a:schemeClr>
                    </a:solidFill>
                  </a:rPr>
                  <a:t>Variansen</a:t>
                </a:r>
                <a:r>
                  <a:rPr lang="da-DK" smtClean="0"/>
                  <a:t> (</a:t>
                </a:r>
                <a:r>
                  <a:rPr lang="da-DK" i="1" err="1" smtClean="0">
                    <a:solidFill>
                      <a:schemeClr val="accent1">
                        <a:lumMod val="75000"/>
                      </a:schemeClr>
                    </a:solidFill>
                  </a:rPr>
                  <a:t>variance</a:t>
                </a:r>
                <a:r>
                  <a:rPr lang="da-DK" smtClean="0"/>
                  <a:t>) er et mål for gennemsnitlig afvigelse fra middelværdien</a:t>
                </a:r>
              </a:p>
              <a:p>
                <a:r>
                  <a:rPr lang="da-DK" smtClean="0">
                    <a:solidFill>
                      <a:schemeClr val="accent1">
                        <a:lumMod val="75000"/>
                      </a:schemeClr>
                    </a:solidFill>
                  </a:rPr>
                  <a:t>Afvigelse</a:t>
                </a:r>
                <a:r>
                  <a:rPr lang="da-DK" smtClean="0"/>
                  <a:t> (</a:t>
                </a:r>
                <a:r>
                  <a:rPr lang="da-DK" i="1" smtClean="0">
                    <a:solidFill>
                      <a:schemeClr val="accent1">
                        <a:lumMod val="75000"/>
                      </a:schemeClr>
                    </a:solidFill>
                  </a:rPr>
                  <a:t>deviation</a:t>
                </a:r>
                <a:r>
                  <a:rPr lang="da-DK" smtClean="0"/>
                  <a:t>) af </a:t>
                </a:r>
                <a:r>
                  <a:rPr lang="da-DK"/>
                  <a:t>et datapunkt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𝑖</m:t>
                          </m:r>
                        </m:sub>
                      </m:sSub>
                    </m:oMath>
                  </m:oMathPara>
                </a14:m>
                <a:r>
                  <a:rPr lang="da-DK" smtClean="0"/>
                  <a:t>: </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𝑖</m:t>
                          </m:r>
                        </m:sub>
                      </m:sSub>
                      <m:r>
                        <a:rPr lang="da-DK" i="1">
                          <a:latin typeface="Cambria Math"/>
                        </a:rPr>
                        <m:t>−</m:t>
                      </m:r>
                      <m:r>
                        <a:rPr lang="da-DK" i="1">
                          <a:latin typeface="Cambria Math"/>
                          <a:ea typeface="Cambria Math"/>
                        </a:rPr>
                        <m:t>𝜇</m:t>
                      </m:r>
                    </m:oMath>
                  </m:oMathPara>
                </a14:m>
                <a:endParaRPr lang="da-DK" smtClean="0"/>
              </a:p>
              <a:p>
                <a:r>
                  <a:rPr lang="da-DK" smtClean="0"/>
                  <a:t>Gennemsnitlig afvigelse: </a:t>
                </a:r>
                <a:br>
                  <a:rPr lang="da-DK" i="1" smtClean="0">
                    <a:latin typeface="Cambria Math"/>
                  </a:rPr>
                </a:br>
                <a:r>
                  <a:rPr lang="da-DK" i="1" smtClean="0">
                    <a:latin typeface="Cambria Math"/>
                  </a:rPr>
                  <a:t>	</a:t>
                </a:r>
                <a14:m>
                  <m:oMathPara>
                    <m:oMathParaPr>
                      <m:jc/>
                    </m:oMathParaPr>
                    <m:oMath>
                      <m:r>
                        <m:rPr>
                          <m:sty m:val="p"/>
                        </m:rPr>
                        <a:rPr lang="da-DK" b="0" i="0" smtClean="0">
                          <a:latin typeface="Cambria Math"/>
                        </a:rPr>
                        <m:t>E</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m:t>
                          </m:r>
                          <m:r>
                            <a:rPr lang="da-DK" i="1">
                              <a:latin typeface="Cambria Math"/>
                              <a:ea typeface="Cambria Math"/>
                            </a:rPr>
                            <m:t>𝜇</m:t>
                          </m:r>
                        </m:e>
                      </m:d>
                      <m:r>
                        <a:rPr lang="da-DK" b="0" i="1" smtClean="0">
                          <a:latin typeface="Cambria Math"/>
                        </a:rPr>
                        <m:t>=0</m:t>
                      </m:r>
                    </m:oMath>
                  </m:oMathPara>
                </a14:m>
                <a:r>
                  <a:rPr lang="da-DK" smtClean="0"/>
                  <a:t> </a:t>
                </a:r>
                <a:br>
                  <a:rPr lang="da-DK" smtClean="0"/>
                </a:br>
                <a:r>
                  <a:rPr lang="da-DK" smtClean="0"/>
                  <a:t>Derfor er afvigelsen et dårligt mål for varians, så vi bruger kvadratet af afvigelsen:</a:t>
                </a:r>
                <a:br>
                  <a:rPr lang="da-DK" smtClean="0"/>
                </a:br>
                <a:r>
                  <a:rPr lang="da-DK" smtClean="0"/>
                  <a:t>	</a:t>
                </a:r>
                <a14:m>
                  <m:oMathPara>
                    <m:oMathParaPr>
                      <m:jc/>
                    </m:oMathParaPr>
                    <m:oMath>
                      <m:r>
                        <m:rPr>
                          <m:sty m:val="p"/>
                        </m:rPr>
                        <a:rPr lang="da-DK">
                          <a:latin typeface="Cambria Math"/>
                        </a:rPr>
                        <m:t>E</m:t>
                      </m:r>
                      <m:r>
                        <m:rPr>
                          <m:sty m:val="p"/>
                        </m:rPr>
                        <a:rPr lang="da-DK">
                          <a:latin typeface="Cambria Math"/>
                        </a:rPr>
                        <m:t>[</m:t>
                      </m:r>
                      <m:sSup>
                        <m:sSupPr>
                          <m:ctrlPr>
                            <a:rPr lang="da-DK" i="1">
                              <a:latin typeface="Cambria Math" panose="02040503050406030204" pitchFamily="18" charset="0"/>
                            </a:rPr>
                          </m:ctrlPr>
                        </m:sSupPr>
                        <m:e>
                          <m:r>
                            <a:rPr lang="da-DK" i="1">
                              <a:latin typeface="Cambria Math"/>
                            </a:rPr>
                            <m:t>(</m:t>
                          </m:r>
                          <m:r>
                            <a:rPr lang="en-US" b="0" i="1" smtClean="0">
                              <a:latin typeface="Cambria Math" panose="02040503050406030204" pitchFamily="18" charset="0"/>
                            </a:rPr>
                            <m:t>𝑋</m:t>
                          </m:r>
                          <m:r>
                            <a:rPr lang="da-DK" i="1">
                              <a:latin typeface="Cambria Math"/>
                            </a:rPr>
                            <m:t>−</m:t>
                          </m:r>
                          <m:r>
                            <a:rPr lang="da-DK" i="1">
                              <a:latin typeface="Cambria Math"/>
                              <a:ea typeface="Cambria Math"/>
                            </a:rPr>
                            <m:t>𝜇</m:t>
                          </m:r>
                          <m:r>
                            <a:rPr lang="da-DK" i="1">
                              <a:latin typeface="Cambria Math"/>
                            </a:rPr>
                            <m:t>)</m:t>
                          </m:r>
                        </m:e>
                        <m:sup>
                          <m:r>
                            <a:rPr lang="da-DK" i="1">
                              <a:latin typeface="Cambria Math"/>
                            </a:rPr>
                            <m:t>2</m:t>
                          </m:r>
                        </m:sup>
                      </m:sSup>
                      <m:r>
                        <m:rPr>
                          <m:sty m:val="p"/>
                        </m:rPr>
                        <a:rPr lang="da-DK">
                          <a:latin typeface="Cambria Math"/>
                        </a:rPr>
                        <m:t>]</m:t>
                      </m:r>
                    </m:oMath>
                  </m:oMathPara>
                </a14:m>
                <a:endParaRPr lang="da-DK" smtClean="0"/>
              </a:p>
              <a:p>
                <a:r>
                  <a:rPr lang="da-DK" smtClean="0"/>
                  <a:t>Populations varians: </a:t>
                </a:r>
                <a:br>
                  <a:rPr lang="da-DK" smtClean="0"/>
                </a:br>
                <a:r>
                  <a:rPr lang="da-DK" smtClean="0"/>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r>
                        <m:rPr>
                          <m:sty m:val="p"/>
                        </m:rPr>
                        <a:rPr lang="en-US" b="0" i="0" smtClean="0">
                          <a:latin typeface="Cambria Math"/>
                        </a:rPr>
                        <m:t>V</m:t>
                      </m:r>
                      <m:r>
                        <m:rPr>
                          <m:sty m:val="p"/>
                        </m:rPr>
                        <a:rPr lang="da-DK">
                          <a:latin typeface="Cambria Math"/>
                        </a:rPr>
                        <m:t>ar</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e>
                      </m:d>
                      <m:r>
                        <m:rPr>
                          <m:sty m:val="p"/>
                        </m:rPr>
                        <a:rPr lang="da-DK" b="0" i="0" smtClean="0">
                          <a:latin typeface="Cambria Math"/>
                        </a:rPr>
                        <m:t>=</m:t>
                      </m:r>
                      <m:r>
                        <m:rPr>
                          <m:sty m:val="p"/>
                        </m:rPr>
                        <a:rPr lang="da-DK" b="0" i="0" smtClean="0">
                          <a:latin typeface="Cambria Math"/>
                        </a:rPr>
                        <m:t>E</m:t>
                      </m:r>
                      <m:d>
                        <m:dPr>
                          <m:begChr m:val="["/>
                          <m:sepChr m:val="|"/>
                          <m:endChr m:val="]"/>
                          <m:grow m:val="on"/>
                          <m:shp m:val="centered"/>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𝑋</m:t>
                                  </m:r>
                                  <m:r>
                                    <a:rPr lang="da-DK" b="0" i="1" smtClean="0">
                                      <a:latin typeface="Cambria Math"/>
                                    </a:rPr>
                                    <m:t>−</m:t>
                                  </m:r>
                                  <m:r>
                                    <a:rPr lang="da-DK" b="0" i="1" smtClean="0">
                                      <a:latin typeface="Cambria Math"/>
                                      <a:ea typeface="Cambria Math"/>
                                    </a:rPr>
                                    <m:t>𝜇</m:t>
                                  </m:r>
                                </m:e>
                              </m:d>
                            </m:e>
                            <m:sup>
                              <m:r>
                                <a:rPr lang="da-DK" b="0" i="1" smtClean="0">
                                  <a:latin typeface="Cambria Math"/>
                                </a:rPr>
                                <m:t>2</m:t>
                              </m:r>
                            </m:sup>
                          </m:sSup>
                        </m:e>
                      </m:d>
                      <m:r>
                        <m:rPr>
                          <m:sty m:val="p"/>
                        </m:rPr>
                        <a:rPr lang="en-US" b="0" i="0" smtClean="0">
                          <a:latin typeface="Cambria Math" panose="02040503050406030204" pitchFamily="18" charset="0"/>
                        </a:rPr>
                        <m:t>=</m:t>
                      </m:r>
                      <m:nary>
                        <m:naryPr>
                          <m:chr m:val="∑"/>
                          <m:limLoc m:val="subSup"/>
                          <m:grow m:val="off"/>
                          <m:subHide m:val="off"/>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nary>
                    </m:oMath>
                  </m:oMathPara>
                </a14:m>
                <a:endParaRPr lang="da-DK" smtClean="0"/>
              </a:p>
              <a:p>
                <a:r>
                  <a:rPr lang="da-DK" smtClean="0"/>
                  <a:t>Variansen kan lettere beregnes som:</a:t>
                </a:r>
                <a:br>
                  <a:rPr lang="da-DK" smtClean="0"/>
                </a:br>
                <a:r>
                  <a:rPr lang="da-DK" smtClean="0"/>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nary>
                        <m:naryPr>
                          <m:chr m:val="∑"/>
                          <m:grow m:val="off"/>
                          <m:subHide m:val="off"/>
                          <m:supHide m:val="on"/>
                          <m:ctrlPr>
                            <a:rPr lang="da-DK" i="1" smtClean="0">
                              <a:latin typeface="Cambria Math" panose="02040503050406030204" pitchFamily="18" charset="0"/>
                            </a:rPr>
                          </m:ctrlPr>
                        </m:naryPr>
                        <m:sub>
                          <m:r>
                            <a:rPr lang="en-US" b="0" i="1" smtClean="0">
                              <a:latin typeface="Cambria Math" panose="02040503050406030204" pitchFamily="18" charset="0"/>
                            </a:rPr>
                            <m:t>𝑥</m:t>
                          </m:r>
                        </m:sub>
                        <m:sup/>
                        <m:e>
                          <m:r>
                            <a:rPr lang="da-DK" b="0" i="1" smtClean="0">
                              <a:latin typeface="Cambria Math"/>
                            </a:rPr>
                            <m:t>(</m:t>
                          </m:r>
                          <m:sSup>
                            <m:sSupPr>
                              <m:ctrlPr>
                                <a:rPr lang="da-DK" i="1" smtClean="0">
                                  <a:latin typeface="Cambria Math" panose="02040503050406030204" pitchFamily="18" charset="0"/>
                                </a:rPr>
                              </m:ctrlPr>
                            </m:sSupPr>
                            <m:e>
                              <m:r>
                                <a:rPr lang="en-US" b="0" i="1" smtClean="0">
                                  <a:latin typeface="Cambria Math" panose="02040503050406030204" pitchFamily="18" charset="0"/>
                                </a:rPr>
                                <m:t>𝑥</m:t>
                              </m:r>
                            </m:e>
                            <m:sup>
                              <m:r>
                                <a:rPr lang="da-DK" b="0" i="1" smtClean="0">
                                  <a:latin typeface="Cambria Math"/>
                                </a:rPr>
                                <m:t>2</m:t>
                              </m:r>
                            </m:sup>
                          </m:sSup>
                          <m:r>
                            <a:rPr lang="da-DK" i="1" smtClean="0">
                              <a:latin typeface="Cambria Math"/>
                              <a:ea typeface="Cambria Math"/>
                            </a:rPr>
                            <m:t>∙</m:t>
                          </m:r>
                        </m:e>
                      </m:nary>
                      <m:r>
                        <a:rPr lang="en-US" b="0" i="1" smtClean="0">
                          <a:latin typeface="Cambria Math" panose="02040503050406030204" pitchFamily="18" charset="0"/>
                          <a:ea typeface="Cambria Math"/>
                        </a:rPr>
                        <m:t>𝑓</m:t>
                      </m:r>
                      <m:r>
                        <a:rPr lang="da-DK" b="0" i="1" smtClean="0">
                          <a:latin typeface="Cambria Math"/>
                          <a:ea typeface="Cambria Math"/>
                        </a:rPr>
                        <m:t>(</m:t>
                      </m:r>
                      <m:r>
                        <a:rPr lang="en-US" b="0" i="1" smtClean="0">
                          <a:latin typeface="Cambria Math" panose="02040503050406030204" pitchFamily="18" charset="0"/>
                          <a:ea typeface="Cambria Math"/>
                        </a:rPr>
                        <m:t>𝑥</m:t>
                      </m:r>
                      <m:r>
                        <a:rPr lang="da-DK" b="0" i="1" smtClean="0">
                          <a:latin typeface="Cambria Math"/>
                          <a:ea typeface="Cambria Math"/>
                        </a:rPr>
                        <m:t>))−</m:t>
                      </m:r>
                      <m:sSup>
                        <m:sSupPr>
                          <m:ctrlPr>
                            <a:rPr lang="da-DK" b="0" i="1" smtClean="0">
                              <a:latin typeface="Cambria Math" panose="02040503050406030204" pitchFamily="18" charset="0"/>
                            </a:rPr>
                          </m:ctrlPr>
                        </m:sSupPr>
                        <m:e>
                          <m:r>
                            <a:rPr lang="da-DK" b="0" i="1" smtClean="0">
                              <a:latin typeface="Cambria Math"/>
                              <a:ea typeface="Cambria Math"/>
                            </a:rPr>
                            <m:t>𝜇</m:t>
                          </m:r>
                        </m:e>
                        <m:sup>
                          <m:r>
                            <a:rPr lang="da-DK" b="0" i="1" smtClean="0">
                              <a:latin typeface="Cambria Math"/>
                            </a:rPr>
                            <m:t>2</m:t>
                          </m:r>
                        </m:sup>
                      </m:sSup>
                    </m:oMath>
                  </m:oMathPara>
                </a14:m>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125</a:t>
            </a:fld>
            <a:endParaRPr lang="da-DK"/>
          </a:p>
        </p:txBody>
      </p:sp>
    </p:spTree>
    <p:extLst>
      <p:ext uri="{BB962C8B-B14F-4D97-AF65-F5344CB8AC3E}">
        <p14:creationId xmlns:p14="http://schemas.microsoft.com/office/powerpoint/2010/main" val="19284077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mtClean="0"/>
                  <a:t>Populations-standardafvigelse </a:t>
                </a:r>
                <a14:m>
                  <m:oMathPara>
                    <m:oMathParaPr>
                      <m:jc/>
                    </m:oMathParaPr>
                    <m:oMath>
                      <m:r>
                        <a:rPr lang="da-DK" i="1" smtClean="0">
                          <a:latin typeface="Cambria Math"/>
                          <a:ea typeface="Cambria Math"/>
                        </a:rPr>
                        <m:t>𝜎</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3125" b="-20313"/>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solidFill>
                      <a:schemeClr val="accent1">
                        <a:lumMod val="75000"/>
                      </a:schemeClr>
                    </a:solidFill>
                  </a:rPr>
                  <a:t>Standardafvigelse</a:t>
                </a:r>
                <a:r>
                  <a:rPr lang="da-DK" smtClean="0"/>
                  <a:t> (eller </a:t>
                </a:r>
                <a:r>
                  <a:rPr lang="da-DK" smtClean="0">
                    <a:solidFill>
                      <a:schemeClr val="accent1">
                        <a:lumMod val="75000"/>
                      </a:schemeClr>
                    </a:solidFill>
                  </a:rPr>
                  <a:t>spredning</a:t>
                </a:r>
                <a:r>
                  <a:rPr lang="da-DK" smtClean="0"/>
                  <a:t>) (</a:t>
                </a:r>
                <a:r>
                  <a:rPr lang="da-DK" i="1" smtClean="0">
                    <a:solidFill>
                      <a:schemeClr val="accent1">
                        <a:lumMod val="75000"/>
                      </a:schemeClr>
                    </a:solidFill>
                  </a:rPr>
                  <a:t>standard deviation</a:t>
                </a:r>
                <a:r>
                  <a:rPr lang="da-DK" smtClean="0"/>
                  <a:t>) defineres som:</a:t>
                </a:r>
                <a:br>
                  <a:rPr lang="da-DK" smtClean="0"/>
                </a:br>
                <a:r>
                  <a:rPr lang="da-DK" smtClean="0"/>
                  <a:t>	</a:t>
                </a:r>
                <a14:m>
                  <m:oMathPara>
                    <m:oMathParaPr>
                      <m:jc/>
                    </m:oMathParaPr>
                    <m:oMath>
                      <m:r>
                        <a:rPr lang="da-DK" i="1" smtClean="0">
                          <a:latin typeface="Cambria Math"/>
                          <a:ea typeface="Cambria Math"/>
                        </a:rPr>
                        <m:t>𝜎</m:t>
                      </m:r>
                      <m:r>
                        <a:rPr lang="da-DK" b="0" i="1" smtClean="0">
                          <a:latin typeface="Cambria Math"/>
                          <a:ea typeface="Cambria Math"/>
                        </a:rPr>
                        <m:t>=</m:t>
                      </m:r>
                      <m:rad>
                        <m:radPr>
                          <m:degHide m:val="on"/>
                          <m:ctrlPr>
                            <a:rPr lang="da-DK" b="0" i="1" smtClean="0">
                              <a:latin typeface="Cambria Math" panose="02040503050406030204" pitchFamily="18" charset="0"/>
                              <a:ea typeface="Cambria Math"/>
                            </a:rPr>
                          </m:ctrlPr>
                        </m:radPr>
                        <m:deg/>
                        <m:e>
                          <m:sSup>
                            <m:sSupPr>
                              <m:ctrlPr>
                                <a:rPr lang="da-DK" b="0" i="1" smtClean="0">
                                  <a:latin typeface="Cambria Math" panose="02040503050406030204" pitchFamily="18" charset="0"/>
                                  <a:ea typeface="Cambria Math"/>
                                </a:rPr>
                              </m:ctrlPr>
                            </m:sSupPr>
                            <m:e>
                              <m:r>
                                <a:rPr lang="da-DK" b="0" i="1" smtClean="0">
                                  <a:latin typeface="Cambria Math"/>
                                  <a:ea typeface="Cambria Math"/>
                                </a:rPr>
                                <m:t>𝜎</m:t>
                              </m:r>
                            </m:e>
                            <m:sup>
                              <m:r>
                                <a:rPr lang="da-DK" b="0" i="1" smtClean="0">
                                  <a:latin typeface="Cambria Math"/>
                                  <a:ea typeface="Cambria Math"/>
                                </a:rPr>
                                <m:t>2</m:t>
                              </m:r>
                            </m:sup>
                          </m:sSup>
                        </m:e>
                      </m:rad>
                    </m:oMath>
                  </m:oMathPara>
                </a14:m>
                <a:endParaRPr lang="da-DK" smtClean="0"/>
              </a:p>
              <a:p>
                <a:r>
                  <a:rPr lang="da-DK" smtClean="0"/>
                  <a:t>Standardafvigelsen har samme enhed som dataværdierne</a:t>
                </a:r>
                <a:br>
                  <a:rPr lang="da-DK" smtClean="0"/>
                </a:br>
                <a:endParaRPr lang="da-DK" smtClean="0"/>
              </a:p>
              <a:p>
                <a:r>
                  <a:rPr lang="da-DK" smtClean="0">
                    <a:solidFill>
                      <a:schemeClr val="accent1">
                        <a:lumMod val="75000"/>
                      </a:schemeClr>
                    </a:solidFill>
                  </a:rPr>
                  <a:t>Den empiriske regel</a:t>
                </a:r>
                <a:r>
                  <a:rPr lang="da-DK" smtClean="0"/>
                  <a:t>: </a:t>
                </a:r>
                <a:br>
                  <a:rPr lang="da-DK" smtClean="0"/>
                </a:br>
                <a:r>
                  <a:rPr lang="da-DK" smtClean="0"/>
                  <a:t>Normalt ligger næsten alle data i intervallet </a:t>
                </a:r>
                <a:br>
                  <a:rPr lang="da-DK" smtClean="0"/>
                </a:br>
                <a:r>
                  <a:rPr lang="da-DK" smtClean="0"/>
                  <a:t>	</a:t>
                </a:r>
                <a14:m>
                  <m:oMathPara>
                    <m:oMathParaPr>
                      <m:jc/>
                    </m:oMathParaPr>
                    <m:oMath>
                      <m:r>
                        <a:rPr lang="da-DK" i="1" smtClean="0">
                          <a:latin typeface="Cambria Math"/>
                          <a:ea typeface="Cambria Math"/>
                        </a:rPr>
                        <m:t>𝜇</m:t>
                      </m:r>
                      <m:r>
                        <a:rPr lang="da-DK" i="1" smtClean="0">
                          <a:latin typeface="Cambria Math"/>
                          <a:ea typeface="Cambria Math"/>
                        </a:rPr>
                        <m:t>±3</m:t>
                      </m:r>
                      <m:r>
                        <a:rPr lang="da-DK" b="0" i="1" smtClean="0">
                          <a:latin typeface="Cambria Math"/>
                          <a:ea typeface="Cambria Math"/>
                        </a:rPr>
                        <m:t>𝜎</m:t>
                      </m:r>
                    </m:oMath>
                  </m:oMathPara>
                </a14:m>
                <a:r>
                  <a:rPr lang="da-DK" smtClean="0"/>
                  <a:t> </a:t>
                </a:r>
                <a:br>
                  <a:rPr lang="da-DK" smtClean="0"/>
                </a:br>
                <a:br>
                  <a:rPr lang="da-DK" smtClean="0"/>
                </a:br>
                <a:r>
                  <a:rPr lang="da-DK" smtClean="0"/>
                  <a:t>(empirisk betyder ‘tommelfingerregel baseret på erfaring’).</a:t>
                </a:r>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13" t="-891"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126</a:t>
            </a:fld>
            <a:endParaRPr lang="da-DK"/>
          </a:p>
        </p:txBody>
      </p:sp>
    </p:spTree>
    <p:extLst>
      <p:ext uri="{BB962C8B-B14F-4D97-AF65-F5344CB8AC3E}">
        <p14:creationId xmlns:p14="http://schemas.microsoft.com/office/powerpoint/2010/main" val="291518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Deskriptorer for terningkast</a:t>
            </a:r>
            <a:endParaRPr lang="en-GB"/>
          </a:p>
        </p:txBody>
      </p:sp>
      <mc:AlternateContent>
        <mc:Choice Requires="a14">
          <p:sp>
            <p:nvSpPr>
              <p:cNvPr id="3" name="Content Placeholder 2"/>
              <p:cNvSpPr>
                <a:spLocks noGrp="1"/>
              </p:cNvSpPr>
              <p:nvPr>
                <p:ph idx="1"/>
              </p:nvPr>
            </p:nvSpPr>
            <p:spPr/>
            <p:txBody>
              <a:bodyPr/>
              <a:lstStyle/>
              <a:p>
                <a:r>
                  <a:rPr lang="da-DK" smtClean="0"/>
                  <a:t>Lad igen </a:t>
                </a:r>
                <a14:m>
                  <m:oMathPara>
                    <m:oMathParaPr>
                      <m:jc/>
                    </m:oMathParaPr>
                    <m:oMath>
                      <m:r>
                        <a:rPr lang="da-DK" i="1" smtClean="0">
                          <a:latin typeface="Cambria Math" panose="02040503050406030204" pitchFamily="18" charset="0"/>
                        </a:rPr>
                        <m:t>𝑋</m:t>
                      </m:r>
                    </m:oMath>
                  </m:oMathPara>
                </a14:m>
                <a:r>
                  <a:rPr lang="da-DK" smtClean="0"/>
                  <a:t> </a:t>
                </a:r>
                <a:r>
                  <a:rPr lang="da-DK"/>
                  <a:t>være en stokastisk variabel, der modellerer terningkast:  </a:t>
                </a:r>
                <a:br>
                  <a:rPr lang="da-DK"/>
                </a:br>
                <a14:m>
                  <m:oMathPara>
                    <m:oMathParaPr>
                      <m:jc/>
                    </m:oMathParaPr>
                    <m:oMath>
                      <m:r>
                        <a:rPr lang="en-US" i="1">
                          <a:latin typeface="Cambria Math" panose="02040503050406030204" pitchFamily="18" charset="0"/>
                        </a:rPr>
                        <m:t>𝑓</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𝑥</m:t>
                          </m:r>
                        </m:e>
                      </m:d>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da-DK" i="1">
                              <a:latin typeface="Cambria Math"/>
                            </a:rPr>
                            <m:t>=</m:t>
                          </m:r>
                          <m:r>
                            <a:rPr lang="en-US" i="1">
                              <a:latin typeface="Cambria Math" panose="02040503050406030204" pitchFamily="18" charset="0"/>
                            </a:rPr>
                            <m:t>𝑥</m:t>
                          </m:r>
                        </m:e>
                      </m:d>
                      <m:r>
                        <m:rPr>
                          <m:sty m:val="p"/>
                        </m:rPr>
                        <a:rPr lang="da-DK">
                          <a:latin typeface="Cambria Math"/>
                        </a:rPr>
                        <m:t> = 1/6    </m:t>
                      </m:r>
                      <m:r>
                        <m:rPr>
                          <m:sty m:val="p"/>
                        </m:rPr>
                        <a:rPr lang="da-DK">
                          <a:latin typeface="Cambria Math"/>
                        </a:rPr>
                        <m:t>for</m:t>
                      </m:r>
                      <m:r>
                        <m:rPr>
                          <m:sty m:val="p"/>
                        </m:rPr>
                        <a:rPr lang="da-DK">
                          <a:latin typeface="Cambria Math"/>
                        </a:rPr>
                        <m:t> </m:t>
                      </m:r>
                      <m:r>
                        <a:rPr lang="en-US" i="1">
                          <a:latin typeface="Cambria Math" panose="02040503050406030204" pitchFamily="18" charset="0"/>
                        </a:rPr>
                        <m:t>𝑥</m:t>
                      </m:r>
                      <m:r>
                        <a:rPr lang="da-DK" i="1">
                          <a:latin typeface="Cambria Math"/>
                          <a:ea typeface="Cambria Math"/>
                        </a:rPr>
                        <m:t>∈{1, 2, …, 6}</m:t>
                      </m:r>
                    </m:oMath>
                  </m:oMathPara>
                </a14:m>
                <a:endParaRPr lang="en-GB"/>
              </a:p>
              <a:p>
                <a:r>
                  <a:rPr lang="da-DK" smtClean="0"/>
                  <a:t>Populations-middelværdien: </a:t>
                </a:r>
                <a:br>
                  <a:rPr lang="da-DK"/>
                </a:br>
                <a:r>
                  <a:rPr lang="da-DK"/>
                  <a:t>	</a:t>
                </a:r>
                <a14:m>
                  <m:oMathPara>
                    <m:oMathParaPr>
                      <m:jc/>
                    </m:oMathParaPr>
                    <m:oMath>
                      <m:r>
                        <a:rPr lang="da-DK" i="1" smtClean="0">
                          <a:solidFill>
                            <a:schemeClr val="tx1"/>
                          </a:solidFill>
                          <a:latin typeface="Cambria Math"/>
                          <a:ea typeface="Cambria Math"/>
                        </a:rPr>
                        <m:t>𝜇</m:t>
                      </m:r>
                      <m:r>
                        <a:rPr lang="da-DK" i="1">
                          <a:latin typeface="Cambria Math"/>
                          <a:ea typeface="Cambria Math"/>
                        </a:rPr>
                        <m:t>=</m:t>
                      </m:r>
                      <m:nary>
                        <m:naryPr>
                          <m:chr m:val="∑"/>
                          <m:grow m:val="off"/>
                          <m:subHide m:val="off"/>
                          <m:supHide m:val="off"/>
                          <m:ctrlPr>
                            <a:rPr lang="da-DK" i="1" smtClean="0">
                              <a:latin typeface="Cambria Math" panose="02040503050406030204" pitchFamily="18" charset="0"/>
                              <a:ea typeface="Cambria Math"/>
                            </a:rPr>
                          </m:ctrlPr>
                        </m:naryPr>
                        <m:sub>
                          <m:r>
                            <a:rPr lang="en-US" b="0" i="1" smtClean="0">
                              <a:latin typeface="Cambria Math" panose="02040503050406030204" pitchFamily="18" charset="0"/>
                              <a:ea typeface="Cambria Math"/>
                            </a:rPr>
                            <m:t>𝑖</m:t>
                          </m:r>
                          <m:r>
                            <a:rPr lang="en-US" b="0" i="1" smtClean="0">
                              <a:latin typeface="Cambria Math" panose="02040503050406030204" pitchFamily="18" charset="0"/>
                              <a:ea typeface="Cambria Math"/>
                            </a:rPr>
                            <m:t>=1</m:t>
                          </m:r>
                        </m:sub>
                        <m:sup>
                          <m:r>
                            <a:rPr lang="en-US" b="0" i="1" smtClean="0">
                              <a:latin typeface="Cambria Math" panose="02040503050406030204" pitchFamily="18" charset="0"/>
                              <a:ea typeface="Cambria Math"/>
                            </a:rPr>
                            <m:t>6</m:t>
                          </m:r>
                        </m:sup>
                        <m:e>
                          <m:sSub>
                            <m:sSubPr>
                              <m:ctrlPr>
                                <a:rPr lang="da-DK"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𝑥</m:t>
                              </m:r>
                            </m:e>
                            <m:sub>
                              <m:r>
                                <a:rPr lang="en-US" b="0" i="1" smtClean="0">
                                  <a:latin typeface="Cambria Math" panose="02040503050406030204" pitchFamily="18" charset="0"/>
                                  <a:ea typeface="Cambria Math"/>
                                </a:rPr>
                                <m:t>𝑖</m:t>
                              </m:r>
                            </m:sub>
                          </m:sSub>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en-US" i="1">
                                      <a:latin typeface="Cambria Math" panose="02040503050406030204" pitchFamily="18" charset="0"/>
                                      <a:ea typeface="Cambria Math"/>
                                    </a:rPr>
                                    <m:t>𝑖</m:t>
                                  </m:r>
                                </m:sub>
                              </m:sSub>
                            </m:e>
                          </m:d>
                          <m:r>
                            <a:rPr lang="en-US" b="0" i="1" smtClean="0">
                              <a:latin typeface="Cambria Math" panose="02040503050406030204" pitchFamily="18" charset="0"/>
                              <a:ea typeface="Cambria Math"/>
                            </a:rPr>
                            <m:t>= </m:t>
                          </m:r>
                        </m:e>
                      </m:nary>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6</m:t>
                          </m:r>
                        </m:den>
                      </m:f>
                      <m:r>
                        <a:rPr lang="da-DK" i="1" smtClean="0">
                          <a:latin typeface="Cambria Math" panose="02040503050406030204" pitchFamily="18" charset="0"/>
                          <a:ea typeface="Cambria Math" panose="02040503050406030204" pitchFamily="18" charset="0"/>
                        </a:rPr>
                        <m:t>∙</m:t>
                      </m:r>
                      <m:nary>
                        <m:naryPr>
                          <m:chr m:val="∑"/>
                          <m:grow m:val="off"/>
                          <m:subHide m:val="off"/>
                          <m:supHide m:val="off"/>
                          <m:ctrlPr>
                            <a:rPr lang="da-DK" i="1">
                              <a:latin typeface="Cambria Math" panose="02040503050406030204" pitchFamily="18" charset="0"/>
                              <a:ea typeface="Cambria Math"/>
                            </a:rPr>
                          </m:ctrlPr>
                        </m:naryPr>
                        <m:sub>
                          <m:r>
                            <a:rPr lang="en-US" i="1">
                              <a:latin typeface="Cambria Math" panose="02040503050406030204" pitchFamily="18" charset="0"/>
                              <a:ea typeface="Cambria Math"/>
                            </a:rPr>
                            <m:t>𝑖</m:t>
                          </m:r>
                          <m:r>
                            <a:rPr lang="en-US" i="1">
                              <a:latin typeface="Cambria Math" panose="02040503050406030204" pitchFamily="18" charset="0"/>
                              <a:ea typeface="Cambria Math"/>
                            </a:rPr>
                            <m:t>=1</m:t>
                          </m:r>
                        </m:sub>
                        <m:sup>
                          <m:r>
                            <a:rPr lang="en-US" i="1">
                              <a:latin typeface="Cambria Math" panose="02040503050406030204" pitchFamily="18" charset="0"/>
                              <a:ea typeface="Cambria Math"/>
                            </a:rPr>
                            <m:t>6</m:t>
                          </m:r>
                        </m:sup>
                        <m:e>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en-US" i="1">
                                  <a:latin typeface="Cambria Math" panose="02040503050406030204" pitchFamily="18" charset="0"/>
                                  <a:ea typeface="Cambria Math"/>
                                </a:rPr>
                                <m:t>𝑖</m:t>
                              </m:r>
                            </m:sub>
                          </m:sSub>
                          <m:r>
                            <a:rPr lang="en-US" i="1">
                              <a:latin typeface="Cambria Math" panose="02040503050406030204" pitchFamily="18" charset="0"/>
                              <a:ea typeface="Cambria Math"/>
                            </a:rPr>
                            <m:t>= </m:t>
                          </m:r>
                        </m:e>
                      </m:nary>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6</m:t>
                          </m:r>
                        </m:den>
                      </m:f>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21</m:t>
                      </m:r>
                      <m:r>
                        <a:rPr lang="da-DK" i="1">
                          <a:latin typeface="Cambria Math"/>
                          <a:ea typeface="Cambria Math"/>
                        </a:rPr>
                        <m:t>=</m:t>
                      </m:r>
                      <m:r>
                        <a:rPr lang="da-DK" i="1" smtClean="0">
                          <a:solidFill>
                            <a:srgbClr val="385D8A"/>
                          </a:solidFill>
                          <a:latin typeface="Cambria Math"/>
                          <a:ea typeface="Cambria Math"/>
                        </a:rPr>
                        <m:t>3.5</m:t>
                      </m:r>
                    </m:oMath>
                  </m:oMathPara>
                </a14:m>
                <a:r>
                  <a:rPr lang="en-GB"/>
                  <a:t> </a:t>
                </a:r>
                <a:endParaRPr lang="en-GB" smtClean="0"/>
              </a:p>
              <a:p>
                <a:r>
                  <a:rPr lang="en-US" smtClean="0"/>
                  <a:t>Populations-varians:</a:t>
                </a:r>
                <a:br>
                  <a:rPr lang="en-US" smtClean="0"/>
                </a:br>
                <a:r>
                  <a:rPr lang="en-US" smtClean="0"/>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nary>
                        <m:naryPr>
                          <m:chr m:val="∑"/>
                          <m:grow m:val="off"/>
                          <m:subHide m:val="off"/>
                          <m:supHide m:val="off"/>
                          <m:ctrlPr>
                            <a:rPr lang="da-DK" i="1">
                              <a:latin typeface="Cambria Math" panose="02040503050406030204" pitchFamily="18" charset="0"/>
                              <a:ea typeface="Cambria Math"/>
                            </a:rPr>
                          </m:ctrlPr>
                        </m:naryPr>
                        <m:sub>
                          <m:r>
                            <a:rPr lang="en-US" i="1">
                              <a:latin typeface="Cambria Math" panose="02040503050406030204" pitchFamily="18" charset="0"/>
                              <a:ea typeface="Cambria Math"/>
                            </a:rPr>
                            <m:t>𝑖</m:t>
                          </m:r>
                          <m:r>
                            <a:rPr lang="en-US" i="1">
                              <a:latin typeface="Cambria Math" panose="02040503050406030204" pitchFamily="18" charset="0"/>
                              <a:ea typeface="Cambria Math"/>
                            </a:rPr>
                            <m:t>=1</m:t>
                          </m:r>
                        </m:sub>
                        <m:sup>
                          <m:r>
                            <a:rPr lang="en-US" i="1">
                              <a:latin typeface="Cambria Math" panose="02040503050406030204" pitchFamily="18" charset="0"/>
                              <a:ea typeface="Cambria Math"/>
                            </a:rPr>
                            <m:t>6</m:t>
                          </m:r>
                        </m:sup>
                        <m:e>
                          <m:sSup>
                            <m:sSupPr>
                              <m:ctrlPr>
                                <a:rPr lang="en-US" i="1" smtClean="0">
                                  <a:latin typeface="Cambria Math" panose="02040503050406030204" pitchFamily="18" charset="0"/>
                                  <a:ea typeface="Cambria Math"/>
                                </a:rPr>
                              </m:ctrlPr>
                            </m:sSupPr>
                            <m:e>
                              <m:sSub>
                                <m:sSubPr>
                                  <m:ctrlPr>
                                    <a:rPr lang="en-US"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𝑥</m:t>
                                  </m:r>
                                </m:e>
                                <m:sub>
                                  <m:r>
                                    <a:rPr lang="en-US" b="0" i="1" smtClean="0">
                                      <a:latin typeface="Cambria Math" panose="02040503050406030204" pitchFamily="18" charset="0"/>
                                      <a:ea typeface="Cambria Math"/>
                                    </a:rPr>
                                    <m:t>𝑖</m:t>
                                  </m:r>
                                </m:sub>
                              </m:sSub>
                            </m:e>
                            <m:sup>
                              <m:r>
                                <a:rPr lang="en-US" b="0" i="1" smtClean="0">
                                  <a:latin typeface="Cambria Math" panose="02040503050406030204" pitchFamily="18" charset="0"/>
                                  <a:ea typeface="Cambria Math"/>
                                </a:rPr>
                                <m:t>2</m:t>
                              </m:r>
                            </m:sup>
                          </m:sSup>
                          <m:r>
                            <a:rPr lang="da-DK"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en-US" i="1">
                                      <a:latin typeface="Cambria Math" panose="02040503050406030204" pitchFamily="18" charset="0"/>
                                      <a:ea typeface="Cambria Math"/>
                                    </a:rPr>
                                    <m:t>𝑖</m:t>
                                  </m:r>
                                </m:sub>
                              </m:sSub>
                            </m:e>
                          </m:d>
                          <m:r>
                            <a:rPr lang="da-DK" i="1">
                              <a:latin typeface="Cambria Math"/>
                              <a:ea typeface="Cambria Math"/>
                            </a:rPr>
                            <m:t>−</m:t>
                          </m:r>
                          <m:sSup>
                            <m:sSupPr>
                              <m:ctrlPr>
                                <a:rPr lang="da-DK" i="1">
                                  <a:latin typeface="Cambria Math" panose="02040503050406030204" pitchFamily="18" charset="0"/>
                                </a:rPr>
                              </m:ctrlPr>
                            </m:sSupPr>
                            <m:e>
                              <m:r>
                                <a:rPr lang="da-DK" i="1">
                                  <a:latin typeface="Cambria Math"/>
                                  <a:ea typeface="Cambria Math"/>
                                </a:rPr>
                                <m:t>𝜇</m:t>
                              </m:r>
                            </m:e>
                            <m:sup>
                              <m:r>
                                <a:rPr lang="da-DK" i="1">
                                  <a:latin typeface="Cambria Math"/>
                                </a:rPr>
                                <m:t>2</m:t>
                              </m:r>
                            </m:sup>
                          </m:sSup>
                          <m:r>
                            <a:rPr lang="en-US" i="1">
                              <a:latin typeface="Cambria Math" panose="02040503050406030204" pitchFamily="18" charset="0"/>
                              <a:ea typeface="Cambria Math"/>
                            </a:rPr>
                            <m:t>= </m:t>
                          </m:r>
                        </m:e>
                      </m:nary>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6</m:t>
                          </m:r>
                        </m:den>
                      </m:f>
                      <m:r>
                        <a:rPr lang="da-DK" i="1">
                          <a:latin typeface="Cambria Math" panose="02040503050406030204" pitchFamily="18" charset="0"/>
                          <a:ea typeface="Cambria Math" panose="02040503050406030204" pitchFamily="18" charset="0"/>
                        </a:rPr>
                        <m:t>∙</m:t>
                      </m:r>
                      <m:nary>
                        <m:naryPr>
                          <m:chr m:val="∑"/>
                          <m:grow m:val="off"/>
                          <m:subHide m:val="off"/>
                          <m:supHide m:val="off"/>
                          <m:ctrlPr>
                            <a:rPr lang="da-DK" i="1">
                              <a:latin typeface="Cambria Math" panose="02040503050406030204" pitchFamily="18" charset="0"/>
                              <a:ea typeface="Cambria Math"/>
                            </a:rPr>
                          </m:ctrlPr>
                        </m:naryPr>
                        <m:sub>
                          <m:r>
                            <a:rPr lang="en-US" i="1">
                              <a:latin typeface="Cambria Math" panose="02040503050406030204" pitchFamily="18" charset="0"/>
                              <a:ea typeface="Cambria Math"/>
                            </a:rPr>
                            <m:t>𝑖</m:t>
                          </m:r>
                          <m:r>
                            <a:rPr lang="en-US" i="1">
                              <a:latin typeface="Cambria Math" panose="02040503050406030204" pitchFamily="18" charset="0"/>
                              <a:ea typeface="Cambria Math"/>
                            </a:rPr>
                            <m:t>=1</m:t>
                          </m:r>
                        </m:sub>
                        <m:sup>
                          <m:r>
                            <a:rPr lang="en-US" i="1">
                              <a:latin typeface="Cambria Math" panose="02040503050406030204" pitchFamily="18" charset="0"/>
                              <a:ea typeface="Cambria Math"/>
                            </a:rPr>
                            <m:t>6</m:t>
                          </m:r>
                        </m:sup>
                        <m:e>
                          <m:sSup>
                            <m:sSupPr>
                              <m:ctrlPr>
                                <a:rPr lang="en-US" i="1">
                                  <a:latin typeface="Cambria Math" panose="02040503050406030204" pitchFamily="18" charset="0"/>
                                  <a:ea typeface="Cambria Math"/>
                                </a:rPr>
                              </m:ctrlPr>
                            </m:sSupPr>
                            <m:e>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en-US" i="1">
                                      <a:latin typeface="Cambria Math" panose="02040503050406030204" pitchFamily="18" charset="0"/>
                                      <a:ea typeface="Cambria Math"/>
                                    </a:rPr>
                                    <m:t>𝑖</m:t>
                                  </m:r>
                                </m:sub>
                              </m:sSub>
                            </m:e>
                            <m:sup>
                              <m:r>
                                <a:rPr lang="en-US" i="1">
                                  <a:latin typeface="Cambria Math" panose="02040503050406030204" pitchFamily="18" charset="0"/>
                                  <a:ea typeface="Cambria Math"/>
                                </a:rPr>
                                <m:t>2</m:t>
                              </m:r>
                            </m:sup>
                          </m:sSup>
                        </m:e>
                      </m:nary>
                      <m:r>
                        <a:rPr lang="da-DK" i="1">
                          <a:latin typeface="Cambria Math"/>
                          <a:ea typeface="Cambria Math"/>
                        </a:rPr>
                        <m:t>−</m:t>
                      </m:r>
                      <m:sSup>
                        <m:sSupPr>
                          <m:ctrlPr>
                            <a:rPr lang="da-DK" i="1">
                              <a:latin typeface="Cambria Math" panose="02040503050406030204" pitchFamily="18" charset="0"/>
                            </a:rPr>
                          </m:ctrlPr>
                        </m:sSupPr>
                        <m:e>
                          <m:r>
                            <a:rPr lang="da-DK" i="1">
                              <a:latin typeface="Cambria Math"/>
                              <a:ea typeface="Cambria Math"/>
                            </a:rPr>
                            <m:t>𝜇</m:t>
                          </m:r>
                        </m:e>
                        <m:sup>
                          <m:r>
                            <a:rPr lang="da-DK" i="1">
                              <a:latin typeface="Cambria Math"/>
                            </a:rPr>
                            <m:t>2</m:t>
                          </m:r>
                        </m:sup>
                      </m:sSup>
                    </m:oMath>
                  </m:oMathPara>
                </a14:m>
                <a:br>
                  <a:rPr lang="en-US" smtClean="0"/>
                </a:br>
                <a:r>
                  <a:rPr lang="en-US" smtClean="0"/>
                  <a:t> 	      </a:t>
                </a:r>
                <a14:m>
                  <m:oMathPara>
                    <m:oMathParaPr>
                      <m:jc/>
                    </m:oMathParaPr>
                    <m:oMath>
                      <m:r>
                        <a:rPr lang="da-DK" i="1">
                          <a:latin typeface="Cambria Math" panose="02040503050406030204" pitchFamily="18" charset="0"/>
                          <a:ea typeface="Cambria Math"/>
                        </a:rPr>
                        <m:t>=</m:t>
                      </m:r>
                      <m:f>
                        <m:fPr>
                          <m:type m:val="bar"/>
                          <m:ctrlPr>
                            <a:rPr lang="da-DK" i="1">
                              <a:latin typeface="Cambria Math" panose="02040503050406030204" pitchFamily="18" charset="0"/>
                              <a:ea typeface="Cambria Math"/>
                            </a:rPr>
                          </m:ctrlPr>
                        </m:fPr>
                        <m:num>
                          <m:r>
                            <a:rPr lang="da-DK" i="1">
                              <a:latin typeface="Cambria Math" panose="02040503050406030204" pitchFamily="18" charset="0"/>
                              <a:ea typeface="Cambria Math"/>
                            </a:rPr>
                            <m:t>1</m:t>
                          </m:r>
                        </m:num>
                        <m:den>
                          <m:r>
                            <a:rPr lang="da-DK" i="1">
                              <a:latin typeface="Cambria Math" panose="02040503050406030204" pitchFamily="18" charset="0"/>
                              <a:ea typeface="Cambria Math"/>
                            </a:rPr>
                            <m:t>6</m:t>
                          </m:r>
                        </m:den>
                      </m:f>
                      <m:r>
                        <a:rPr lang="da-DK" i="1">
                          <a:latin typeface="Cambria Math" panose="02040503050406030204" pitchFamily="18" charset="0"/>
                          <a:ea typeface="Cambria Math"/>
                        </a:rPr>
                        <m:t>∙</m:t>
                      </m:r>
                      <m:d>
                        <m:dPr>
                          <m:begChr m:val="("/>
                          <m:sepChr m:val="|"/>
                          <m:endChr m:val=")"/>
                          <m:grow m:val="on"/>
                          <m:shp m:val="centered"/>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1+4+9+16+25+36</m:t>
                          </m:r>
                        </m:e>
                      </m:d>
                      <m:r>
                        <a:rPr lang="en-US" i="1">
                          <a:latin typeface="Cambria Math" panose="02040503050406030204" pitchFamily="18" charset="0"/>
                          <a:ea typeface="Cambria Math"/>
                        </a:rPr>
                        <m:t>−</m:t>
                      </m:r>
                      <m:sSup>
                        <m:sSupPr>
                          <m:ctrlPr>
                            <a:rPr lang="en-US" i="1">
                              <a:latin typeface="Cambria Math" panose="02040503050406030204" pitchFamily="18" charset="0"/>
                              <a:ea typeface="Cambria Math"/>
                            </a:rPr>
                          </m:ctrlPr>
                        </m:sSupPr>
                        <m:e>
                          <m:d>
                            <m:dPr>
                              <m:begChr m:val="("/>
                              <m:sepChr m:val="|"/>
                              <m:endChr m:val=")"/>
                              <m:grow m:val="on"/>
                              <m:shp m:val="centered"/>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3.5</m:t>
                              </m:r>
                            </m:e>
                          </m:d>
                        </m:e>
                        <m:sup>
                          <m:r>
                            <a:rPr lang="en-US" i="1">
                              <a:latin typeface="Cambria Math" panose="02040503050406030204" pitchFamily="18" charset="0"/>
                              <a:ea typeface="Cambria Math"/>
                            </a:rPr>
                            <m:t>2</m:t>
                          </m:r>
                        </m:sup>
                      </m:sSup>
                    </m:oMath>
                  </m:oMathPara>
                </a14:m>
                <a:r>
                  <a:rPr lang="en-US" i="1" smtClean="0">
                    <a:latin typeface="Cambria Math" panose="02040503050406030204" pitchFamily="18" charset="0"/>
                    <a:ea typeface="Cambria Math"/>
                  </a:rPr>
                  <a:t> </a:t>
                </a:r>
                <a:br>
                  <a:rPr lang="en-US" i="1" smtClean="0">
                    <a:latin typeface="Cambria Math" panose="02040503050406030204" pitchFamily="18" charset="0"/>
                    <a:ea typeface="Cambria Math"/>
                  </a:rPr>
                </a:br>
                <a:r>
                  <a:rPr lang="en-US" i="1" smtClean="0">
                    <a:latin typeface="Cambria Math" panose="02040503050406030204" pitchFamily="18" charset="0"/>
                    <a:ea typeface="Cambria Math"/>
                  </a:rPr>
                  <a:t> 	      </a:t>
                </a:r>
                <a14:m>
                  <m:oMathPara>
                    <m:oMathParaPr>
                      <m:jc/>
                    </m:oMathParaPr>
                    <m:oMath>
                      <m:r>
                        <a:rPr lang="en-US" i="1">
                          <a:latin typeface="Cambria Math" panose="02040503050406030204" pitchFamily="18" charset="0"/>
                          <a:ea typeface="Cambria Math"/>
                        </a:rPr>
                        <m:t>=15.16667−12.25=</m:t>
                      </m:r>
                      <m:r>
                        <a:rPr lang="en-US" i="1" smtClean="0">
                          <a:solidFill>
                            <a:srgbClr val="385D8A"/>
                          </a:solidFill>
                          <a:latin typeface="Cambria Math" panose="02040503050406030204" pitchFamily="18" charset="0"/>
                          <a:ea typeface="Cambria Math"/>
                        </a:rPr>
                        <m:t>2.9167</m:t>
                      </m:r>
                    </m:oMath>
                  </m:oMathPara>
                </a14:m>
                <a:r>
                  <a:rPr lang="en-GB" i="1" smtClean="0">
                    <a:latin typeface="Cambria Math" panose="02040503050406030204" pitchFamily="18" charset="0"/>
                    <a:ea typeface="Cambria Math"/>
                  </a:rPr>
                  <a:t>  </a:t>
                </a:r>
                <a:endParaRPr lang="en-GB" i="1" smtClean="0">
                  <a:latin typeface="Cambria Math" panose="02040503050406030204" pitchFamily="18" charset="0"/>
                  <a:ea typeface="Cambria Math"/>
                </a:endParaRPr>
              </a:p>
              <a:p>
                <a:r>
                  <a:rPr lang="en-US" smtClean="0"/>
                  <a:t>Populations-standardafvigelse:</a:t>
                </a:r>
                <a:br>
                  <a:rPr lang="en-US" smtClean="0"/>
                </a:br>
                <a:r>
                  <a:rPr lang="en-US" smtClean="0"/>
                  <a:t> 	</a:t>
                </a: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a:rPr>
                            <m:t>2.9167</m:t>
                          </m:r>
                        </m:e>
                      </m:rad>
                      <m:r>
                        <a:rPr lang="en-US" b="0" i="1" smtClean="0">
                          <a:latin typeface="Cambria Math" panose="02040503050406030204" pitchFamily="18" charset="0"/>
                          <a:ea typeface="Cambria Math" panose="02040503050406030204" pitchFamily="18" charset="0"/>
                        </a:rPr>
                        <m:t>=</m:t>
                      </m:r>
                      <m:r>
                        <a:rPr lang="en-US" b="0" i="1" smtClean="0">
                          <a:solidFill>
                            <a:srgbClr val="385D8A"/>
                          </a:solidFill>
                          <a:latin typeface="Cambria Math" panose="02040503050406030204" pitchFamily="18" charset="0"/>
                          <a:ea typeface="Cambria Math" panose="02040503050406030204" pitchFamily="18" charset="0"/>
                        </a:rPr>
                        <m:t>1.7078</m:t>
                      </m:r>
                    </m:oMath>
                  </m:oMathPara>
                </a14:m>
                <a:r>
                  <a:rPr lang="en-US" smtClean="0"/>
                  <a:t> </a:t>
                </a:r>
                <a:endParaRPr lang="en-GB" i="1">
                  <a:latin typeface="Cambria Math" panose="02040503050406030204" pitchFamily="18" charset="0"/>
                  <a:ea typeface="Cambria Math"/>
                </a:endParaRPr>
              </a:p>
              <a:p>
                <a:r>
                  <a:rPr lang="en-US" smtClean="0"/>
                  <a:t>Empirisk interval: </a:t>
                </a:r>
                <a:br>
                  <a:rPr lang="en-US" smtClean="0"/>
                </a:br>
                <a:r>
                  <a:rPr lang="da-DK"/>
                  <a:t>	</a:t>
                </a:r>
                <a14:m>
                  <m:oMathPara>
                    <m:oMathParaPr>
                      <m:jc/>
                    </m:oMathParaPr>
                    <m:oMath>
                      <m:r>
                        <a:rPr lang="da-DK" i="1">
                          <a:latin typeface="Cambria Math"/>
                          <a:ea typeface="Cambria Math"/>
                        </a:rPr>
                        <m:t>𝜇</m:t>
                      </m:r>
                      <m:r>
                        <a:rPr lang="da-DK" i="1">
                          <a:latin typeface="Cambria Math"/>
                          <a:ea typeface="Cambria Math"/>
                        </a:rPr>
                        <m:t>±3</m:t>
                      </m:r>
                      <m:r>
                        <a:rPr lang="da-DK" i="1">
                          <a:latin typeface="Cambria Math"/>
                          <a:ea typeface="Cambria Math"/>
                        </a:rPr>
                        <m:t>𝜎</m:t>
                      </m:r>
                      <m:r>
                        <a:rPr lang="en-US" b="0" i="1" smtClean="0">
                          <a:latin typeface="Cambria Math" panose="02040503050406030204" pitchFamily="18" charset="0"/>
                          <a:ea typeface="Cambria Math"/>
                        </a:rPr>
                        <m:t>=3.5</m:t>
                      </m:r>
                      <m:r>
                        <a:rPr lang="en-US" b="0" i="1" smtClean="0">
                          <a:latin typeface="Cambria Math" panose="02040503050406030204" pitchFamily="18" charset="0"/>
                          <a:ea typeface="Cambria Math" panose="02040503050406030204" pitchFamily="18" charset="0"/>
                        </a:rPr>
                        <m:t>±3∙1.7078=</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−1.6;8.6</m:t>
                          </m:r>
                        </m:e>
                      </m:d>
                      <m:r>
                        <a:rPr lang="en-US" b="0" i="1" smtClean="0">
                          <a:latin typeface="Cambria Math" panose="02040503050406030204" pitchFamily="18" charset="0"/>
                          <a:ea typeface="Cambria Math" panose="02040503050406030204" pitchFamily="18" charset="0"/>
                        </a:rPr>
                        <m:t>=</m:t>
                      </m:r>
                      <m:d>
                        <m:dPr>
                          <m:begChr m:val="["/>
                          <m:sepChr m:val="|"/>
                          <m:endChr m:val="]"/>
                          <m:grow m:val="on"/>
                          <m:shp m:val="centered"/>
                          <m:ctrlPr>
                            <a:rPr lang="en-US" b="0" i="1" smtClean="0">
                              <a:solidFill>
                                <a:srgbClr val="385D8A"/>
                              </a:solidFill>
                              <a:latin typeface="Cambria Math" panose="02040503050406030204" pitchFamily="18" charset="0"/>
                              <a:ea typeface="Cambria Math" panose="02040503050406030204" pitchFamily="18" charset="0"/>
                            </a:rPr>
                          </m:ctrlPr>
                        </m:dPr>
                        <m:e>
                          <m:r>
                            <a:rPr lang="en-US" b="0" i="1" smtClean="0">
                              <a:solidFill>
                                <a:srgbClr val="385D8A"/>
                              </a:solidFill>
                              <a:latin typeface="Cambria Math" panose="02040503050406030204" pitchFamily="18" charset="0"/>
                              <a:ea typeface="Cambria Math" panose="02040503050406030204" pitchFamily="18" charset="0"/>
                            </a:rPr>
                            <m:t>1;6</m:t>
                          </m:r>
                        </m:e>
                      </m:d>
                      <m:r>
                        <a:rPr lang="en-US" b="0" i="1" smtClean="0">
                          <a:latin typeface="Cambria Math" panose="02040503050406030204" pitchFamily="18" charset="0"/>
                          <a:ea typeface="Cambria Math" panose="02040503050406030204" pitchFamily="18" charset="0"/>
                        </a:rPr>
                        <m:t>.</m:t>
                      </m:r>
                    </m:oMath>
                  </m:oMathPara>
                </a14:m>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127</a:t>
            </a:fld>
            <a:endParaRPr lang="da-DK">
              <a:solidFill>
                <a:prstClr val="black">
                  <a:tint val="75000"/>
                </a:prstClr>
              </a:solidFill>
            </a:endParaRPr>
          </a:p>
        </p:txBody>
      </p:sp>
    </p:spTree>
    <p:extLst>
      <p:ext uri="{BB962C8B-B14F-4D97-AF65-F5344CB8AC3E}">
        <p14:creationId xmlns:p14="http://schemas.microsoft.com/office/powerpoint/2010/main" val="2900002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Deskriptorer for binomialfordelingen</a:t>
            </a:r>
            <a:endParaRPr lang="en-GB"/>
          </a:p>
        </p:txBody>
      </p:sp>
      <mc:AlternateContent>
        <mc:Choice Requires="a14">
          <p:sp>
            <p:nvSpPr>
              <p:cNvPr id="3" name="Content Placeholder 2"/>
              <p:cNvSpPr>
                <a:spLocks noGrp="1"/>
              </p:cNvSpPr>
              <p:nvPr>
                <p:ph idx="1"/>
              </p:nvPr>
            </p:nvSpPr>
            <p:spPr/>
            <p:txBody>
              <a:bodyPr/>
              <a:lstStyle/>
              <a:p>
                <a:r>
                  <a:rPr lang="en-US" smtClean="0"/>
                  <a:t>Man kan vise, at deskriptorerne for binomialfordelingen med parametre </a:t>
                </a:r>
                <a14:m>
                  <m:oMathPara>
                    <m:oMathParaPr>
                      <m:jc/>
                    </m:oMathParaPr>
                    <m:oMath>
                      <m:r>
                        <a:rPr lang="en-US" i="1" smtClean="0">
                          <a:latin typeface="Cambria Math" panose="02040503050406030204" pitchFamily="18" charset="0"/>
                        </a:rPr>
                        <m:t>𝑛</m:t>
                      </m:r>
                    </m:oMath>
                  </m:oMathPara>
                </a14:m>
                <a:r>
                  <a:rPr lang="en-US" smtClean="0"/>
                  <a:t> og </a:t>
                </a:r>
                <a14:m>
                  <m:oMathPara>
                    <m:oMathParaPr>
                      <m:jc/>
                    </m:oMathParaPr>
                    <m:oMath>
                      <m:r>
                        <a:rPr lang="en-US" i="1" smtClean="0">
                          <a:latin typeface="Cambria Math" panose="02040503050406030204" pitchFamily="18" charset="0"/>
                        </a:rPr>
                        <m:t>𝑝</m:t>
                      </m:r>
                    </m:oMath>
                  </m:oMathPara>
                </a14:m>
                <a:r>
                  <a:rPr lang="en-US" smtClean="0"/>
                  <a:t> er:</a:t>
                </a:r>
                <a:br>
                  <a:rPr lang="en-US" smtClean="0"/>
                </a:br>
                <a:r>
                  <a:rPr lang="da-DK"/>
                  <a:t> 	</a:t>
                </a:r>
                <a14:m>
                  <m:oMathPara>
                    <m:oMathParaPr>
                      <m:jc/>
                    </m:oMathParaPr>
                    <m:oMath>
                      <m:r>
                        <a:rPr lang="da-DK" i="1">
                          <a:latin typeface="Cambria Math"/>
                          <a:ea typeface="Cambria Math"/>
                        </a:rPr>
                        <m:t>𝜇</m:t>
                      </m:r>
                      <m:r>
                        <a:rPr lang="da-DK" i="1">
                          <a:latin typeface="Cambria Math"/>
                          <a:ea typeface="Cambria Math"/>
                        </a:rPr>
                        <m:t>=</m:t>
                      </m:r>
                      <m:r>
                        <m:rPr>
                          <m:sty m:val="p"/>
                        </m:rPr>
                        <a:rPr lang="da-DK" i="0">
                          <a:latin typeface="Cambria Math"/>
                          <a:ea typeface="Cambria Math"/>
                        </a:rPr>
                        <m:t>E</m:t>
                      </m:r>
                      <m:d>
                        <m:dPr>
                          <m:begChr m:val="("/>
                          <m:sepChr m:val="|"/>
                          <m:endChr m:val=")"/>
                          <m:grow m:val="on"/>
                          <m:shp m:val="centered"/>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𝑋</m:t>
                          </m:r>
                        </m:e>
                      </m:d>
                      <m:r>
                        <a:rPr lang="da-DK" i="1">
                          <a:latin typeface="Cambria Math"/>
                          <a:ea typeface="Cambria Math"/>
                        </a:rPr>
                        <m:t>=</m:t>
                      </m:r>
                      <m:r>
                        <a:rPr lang="da-DK" i="1">
                          <a:latin typeface="Cambria Math"/>
                          <a:ea typeface="Cambria Math"/>
                        </a:rPr>
                        <m:t>𝑛𝑝</m:t>
                      </m:r>
                    </m:oMath>
                  </m:oMathPara>
                </a14:m>
                <a:br>
                  <a:rPr lang="da-DK" i="1">
                    <a:latin typeface="Cambria Math"/>
                    <a:ea typeface="Cambria Math"/>
                  </a:rPr>
                </a:br>
                <a:r>
                  <a:rPr lang="da-DK" i="1">
                    <a:latin typeface="Cambria Math"/>
                    <a:ea typeface="Cambria Math"/>
                  </a:rPr>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r>
                        <m:rPr>
                          <m:sty m:val="p"/>
                        </m:rPr>
                        <a:rPr lang="da-DK" i="0">
                          <a:latin typeface="Cambria Math"/>
                        </a:rPr>
                        <m:t>Var</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e>
                      </m:d>
                      <m:r>
                        <a:rPr lang="da-DK" i="1">
                          <a:latin typeface="Cambria Math"/>
                        </a:rPr>
                        <m:t>=</m:t>
                      </m:r>
                      <m:r>
                        <a:rPr lang="da-DK" i="1">
                          <a:latin typeface="Cambria Math"/>
                        </a:rPr>
                        <m:t>𝑛𝑝</m:t>
                      </m:r>
                      <m:d>
                        <m:dPr>
                          <m:begChr m:val="("/>
                          <m:sepChr m:val="|"/>
                          <m:endChr m:val=")"/>
                          <m:grow m:val="on"/>
                          <m:shp m:val="centered"/>
                          <m:ctrlPr>
                            <a:rPr lang="da-DK" i="1">
                              <a:latin typeface="Cambria Math" panose="02040503050406030204" pitchFamily="18" charset="0"/>
                            </a:rPr>
                          </m:ctrlPr>
                        </m:dPr>
                        <m:e>
                          <m:r>
                            <a:rPr lang="da-DK" i="1">
                              <a:latin typeface="Cambria Math"/>
                            </a:rPr>
                            <m:t>1−</m:t>
                          </m:r>
                          <m:r>
                            <a:rPr lang="da-DK" i="1">
                              <a:latin typeface="Cambria Math"/>
                            </a:rPr>
                            <m:t>𝑝</m:t>
                          </m:r>
                        </m:e>
                      </m:d>
                    </m:oMath>
                  </m:oMathPara>
                </a14:m>
                <a:br>
                  <a:rPr lang="da-DK" i="1">
                    <a:latin typeface="Cambria Math"/>
                  </a:rPr>
                </a:br>
                <a:r>
                  <a:rPr lang="da-DK" i="1">
                    <a:latin typeface="Cambria Math"/>
                  </a:rPr>
                  <a:t>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rPr>
                            <m:t>𝑛𝑝</m:t>
                          </m:r>
                          <m:d>
                            <m:dPr>
                              <m:begChr m:val="("/>
                              <m:sepChr m:val="|"/>
                              <m:endChr m:val=")"/>
                              <m:grow m:val="on"/>
                              <m:shp m:val="centered"/>
                              <m:ctrlPr>
                                <a:rPr lang="da-DK" i="1">
                                  <a:latin typeface="Cambria Math" panose="02040503050406030204" pitchFamily="18" charset="0"/>
                                </a:rPr>
                              </m:ctrlPr>
                            </m:dPr>
                            <m:e>
                              <m:r>
                                <a:rPr lang="da-DK" i="1">
                                  <a:latin typeface="Cambria Math"/>
                                </a:rPr>
                                <m:t>1−</m:t>
                              </m:r>
                              <m:r>
                                <a:rPr lang="da-DK" i="1">
                                  <a:latin typeface="Cambria Math"/>
                                </a:rPr>
                                <m:t>𝑝</m:t>
                              </m:r>
                            </m:e>
                          </m:d>
                        </m:e>
                      </m:rad>
                    </m:oMath>
                  </m:oMathPara>
                </a14:m>
                <a:r>
                  <a:rPr lang="da-DK"/>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128</a:t>
            </a:fld>
            <a:endParaRPr lang="da-DK">
              <a:solidFill>
                <a:prstClr val="black">
                  <a:tint val="75000"/>
                </a:prstClr>
              </a:solidFill>
            </a:endParaRPr>
          </a:p>
        </p:txBody>
      </p:sp>
    </p:spTree>
    <p:extLst>
      <p:ext uri="{BB962C8B-B14F-4D97-AF65-F5344CB8AC3E}">
        <p14:creationId xmlns:p14="http://schemas.microsoft.com/office/powerpoint/2010/main" val="1057534216"/>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 Opgave: Metaltræthed i stålbjælker</a:t>
            </a:r>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129</a:t>
            </a:fld>
            <a:endParaRPr lang="da-DK">
              <a:solidFill>
                <a:prstClr val="black">
                  <a:tint val="75000"/>
                </a:prstClr>
              </a:solidFill>
            </a:endParaRPr>
          </a:p>
        </p:txBody>
      </p:sp>
      <p:pic>
        <p:nvPicPr>
          <p:cNvPr id="5" name="Picture 4"/>
          <p:cNvPicPr>
            <a:picLocks noChangeAspect="1"/>
          </p:cNvPicPr>
          <p:nvPr/>
        </p:nvPicPr>
        <p:blipFill>
          <a:blip r:embed="rId2"/>
          <a:srcRect t="8420"/>
          <a:stretch>
            <a:fillRect/>
          </a:stretch>
        </p:blipFill>
        <p:spPr>
          <a:xfrm>
            <a:off x="683568" y="1127714"/>
            <a:ext cx="8001064" cy="5544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7645282"/>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Introduktion til statistik</a:t>
            </a:r>
          </a:p>
        </p:txBody>
      </p:sp>
      <p:sp>
        <p:nvSpPr>
          <p:cNvPr id="3" name="Content Placeholder 2"/>
          <p:cNvSpPr>
            <a:spLocks noGrp="1"/>
          </p:cNvSpPr>
          <p:nvPr>
            <p:ph idx="1"/>
          </p:nvPr>
        </p:nvSpPr>
        <p:spPr/>
        <p:txBody>
          <a:bodyPr/>
          <a:lstStyle/>
          <a:p>
            <a:r>
              <a:rPr lang="da-DK"/>
              <a:t>Lave et datasæt</a:t>
            </a:r>
          </a:p>
          <a:p>
            <a:r>
              <a:rPr lang="da-DK"/>
              <a:t>Beskrive datasættet ved grundlæggende statistiske mål</a:t>
            </a:r>
          </a:p>
          <a:p>
            <a:r>
              <a:rPr lang="da-DK"/>
              <a:t>Tale om hvad statistik er, og hvad det bruges til.</a:t>
            </a:r>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13</a:t>
            </a:fld>
            <a:endParaRPr lang="da-DK"/>
          </a:p>
        </p:txBody>
      </p:sp>
    </p:spTree>
    <p:extLst>
      <p:ext uri="{BB962C8B-B14F-4D97-AF65-F5344CB8AC3E}">
        <p14:creationId xmlns:p14="http://schemas.microsoft.com/office/powerpoint/2010/main" val="1348891271"/>
      </p:ext>
    </p:extLst>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Poisson-fordelingen</a:t>
            </a:r>
            <a:endParaRPr lang="da-DK"/>
          </a:p>
        </p:txBody>
      </p:sp>
      <mc:AlternateContent>
        <mc:Choice Requires="a14">
          <p:sp>
            <p:nvSpPr>
              <p:cNvPr id="3" name="Content Placeholder 2"/>
              <p:cNvSpPr>
                <a:spLocks noGrp="1"/>
              </p:cNvSpPr>
              <p:nvPr>
                <p:ph idx="1"/>
              </p:nvPr>
            </p:nvSpPr>
            <p:spPr/>
            <p:txBody>
              <a:bodyPr/>
              <a:lstStyle/>
              <a:p>
                <a:r>
                  <a:rPr lang="da-DK" sz="2000" smtClean="0"/>
                  <a:t>En fabrik producerer i gennemsnit </a:t>
                </a:r>
                <a14:m>
                  <m:oMathPara>
                    <m:oMathParaPr>
                      <m:jc/>
                    </m:oMathParaPr>
                    <m:oMath>
                      <m:r>
                        <a:rPr lang="da-DK" sz="2000" i="1" smtClean="0">
                          <a:latin typeface="Cambria Math" panose="02040503050406030204" pitchFamily="18" charset="0"/>
                        </a:rPr>
                        <m:t>4.2</m:t>
                      </m:r>
                    </m:oMath>
                  </m:oMathPara>
                </a14:m>
                <a:r>
                  <a:rPr lang="da-DK" sz="2000" smtClean="0"/>
                  <a:t> defekte produkter om dagen. Hvad er sandsynligheden for at den producerer præcis </a:t>
                </a:r>
                <a14:m>
                  <m:oMathPara>
                    <m:oMathParaPr>
                      <m:jc/>
                    </m:oMathParaPr>
                    <m:oMath>
                      <m:r>
                        <a:rPr lang="da-DK" sz="2000" i="1" smtClean="0">
                          <a:latin typeface="Cambria Math" panose="02040503050406030204" pitchFamily="18" charset="0"/>
                        </a:rPr>
                        <m:t>7</m:t>
                      </m:r>
                    </m:oMath>
                  </m:oMathPara>
                </a14:m>
                <a:r>
                  <a:rPr lang="da-DK" sz="2000" smtClean="0"/>
                  <a:t> defekte i morgen?</a:t>
                </a:r>
              </a:p>
              <a:p>
                <a:r>
                  <a:rPr lang="da-DK" sz="2000" err="1" smtClean="0">
                    <a:solidFill>
                      <a:schemeClr val="tx2"/>
                    </a:solidFill>
                  </a:rPr>
                  <a:t>Poisson-fordelingen</a:t>
                </a:r>
                <a:r>
                  <a:rPr lang="da-DK" sz="2000" smtClean="0"/>
                  <a:t> bruges, når man tæller antal ‘succes’er’ (</a:t>
                </a:r>
                <a14:m>
                  <m:oMathPara>
                    <m:oMathParaPr>
                      <m:jc/>
                    </m:oMathParaPr>
                    <m:oMath>
                      <m:r>
                        <a:rPr lang="da-DK" sz="2000" i="1" smtClean="0">
                          <a:latin typeface="Cambria Math" panose="02040503050406030204" pitchFamily="18" charset="0"/>
                        </a:rPr>
                        <m:t>𝑥</m:t>
                      </m:r>
                    </m:oMath>
                  </m:oMathPara>
                </a14:m>
                <a:r>
                  <a:rPr lang="da-DK" sz="2000" smtClean="0"/>
                  <a:t>) og kender det forventede antal pr. enhed eller tidsrum (</a:t>
                </a:r>
                <a14:m>
                  <m:oMathPara>
                    <m:oMathParaPr>
                      <m:jc/>
                    </m:oMathParaPr>
                    <m:oMath>
                      <m:r>
                        <a:rPr lang="el-GR" sz="2000" i="1" smtClean="0">
                          <a:latin typeface="Cambria Math" panose="02040503050406030204" pitchFamily="18" charset="0"/>
                          <a:ea typeface="Cambria Math" panose="02040503050406030204" pitchFamily="18" charset="0"/>
                        </a:rPr>
                        <m:t>𝜆</m:t>
                      </m:r>
                    </m:oMath>
                  </m:oMathPara>
                </a14:m>
                <a:r>
                  <a:rPr lang="da-DK" sz="2000" smtClean="0"/>
                  <a:t>)</a:t>
                </a:r>
              </a:p>
              <a:p>
                <a:r>
                  <a:rPr lang="da-DK" sz="2000" smtClean="0"/>
                  <a:t>Sandsynlighedsfunktionen for Poisson-fordelingen er:</a:t>
                </a:r>
                <a:br>
                  <a:rPr lang="da-DK" sz="2000" smtClean="0"/>
                </a:br>
                <a:r>
                  <a:rPr lang="da-DK" sz="2000" smtClean="0"/>
                  <a:t> 	</a:t>
                </a:r>
                <a14:m>
                  <m:oMathPara>
                    <m:oMathParaPr>
                      <m:jc/>
                    </m:oMathParaPr>
                    <m:oMath>
                      <m:r>
                        <a:rPr lang="en-US" sz="2000" b="0" i="1" smtClean="0">
                          <a:latin typeface="Cambria Math" panose="02040503050406030204" pitchFamily="18" charset="0"/>
                        </a:rPr>
                        <m:t>𝑓</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e>
                      </m:d>
                      <m:r>
                        <a:rPr lang="en-US" sz="2000" b="0" i="1" smtClean="0">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da-DK" sz="2000" i="1">
                                  <a:latin typeface="Cambria Math"/>
                                  <a:ea typeface="Cambria Math"/>
                                </a:rPr>
                                <m:t>𝜆</m:t>
                              </m:r>
                            </m:e>
                            <m:sup>
                              <m:r>
                                <a:rPr lang="en-US" sz="2000" b="0" i="1" smtClean="0">
                                  <a:latin typeface="Cambria Math" panose="02040503050406030204" pitchFamily="18" charset="0"/>
                                </a:rPr>
                                <m:t>𝑥</m:t>
                              </m:r>
                            </m:sup>
                          </m:sSup>
                        </m:num>
                        <m:den>
                          <m:r>
                            <a:rPr lang="en-US" sz="2000" b="0" i="1" smtClean="0">
                              <a:latin typeface="Cambria Math" panose="02040503050406030204" pitchFamily="18" charset="0"/>
                            </a:rPr>
                            <m:t>𝑥</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da-DK" sz="2000" i="1">
                              <a:latin typeface="Cambria Math"/>
                              <a:ea typeface="Cambria Math"/>
                            </a:rPr>
                            <m:t>𝜆</m:t>
                          </m:r>
                        </m:sup>
                      </m:sSup>
                      <m:r>
                        <m:rPr>
                          <m:sty m:val="p"/>
                        </m:rPr>
                        <a:rPr lang="en-US" sz="2000" b="0" i="0" smtClean="0">
                          <a:latin typeface="Cambria Math" panose="02040503050406030204" pitchFamily="18" charset="0"/>
                          <a:ea typeface="Cambria Math"/>
                        </a:rPr>
                        <m:t>       </m:t>
                      </m:r>
                      <m:r>
                        <m:rPr>
                          <m:sty m:val="p"/>
                        </m:rPr>
                        <a:rPr lang="da-DK" sz="2000">
                          <a:latin typeface="Cambria Math"/>
                        </a:rPr>
                        <m:t>for</m:t>
                      </m:r>
                      <m:r>
                        <a:rPr lang="da-DK" sz="2000" i="1">
                          <a:latin typeface="Cambria Math"/>
                        </a:rPr>
                        <m:t> </m:t>
                      </m:r>
                      <m:r>
                        <a:rPr lang="en-US" sz="2000" b="0" i="1" smtClean="0">
                          <a:latin typeface="Cambria Math" panose="02040503050406030204" pitchFamily="18" charset="0"/>
                        </a:rPr>
                        <m:t>𝑥</m:t>
                      </m:r>
                      <m:r>
                        <a:rPr lang="da-DK" sz="2000" i="1">
                          <a:latin typeface="Cambria Math"/>
                        </a:rPr>
                        <m:t>=0,1,2,…</m:t>
                      </m:r>
                      <m:r>
                        <m:rPr>
                          <m:sty m:val="p"/>
                        </m:rPr>
                        <a:rPr lang="da-DK" sz="2000">
                          <a:latin typeface="Cambria Math"/>
                        </a:rPr>
                        <m:t> </m:t>
                      </m:r>
                      <m:r>
                        <m:rPr>
                          <m:sty m:val="p"/>
                        </m:rPr>
                        <a:rPr lang="da-DK" sz="2000">
                          <a:latin typeface="Cambria Math"/>
                        </a:rPr>
                        <m:t>og</m:t>
                      </m:r>
                      <m:r>
                        <a:rPr lang="da-DK" sz="2000" i="1">
                          <a:latin typeface="Cambria Math"/>
                        </a:rPr>
                        <m:t>  </m:t>
                      </m:r>
                      <m:r>
                        <a:rPr lang="da-DK" sz="2000" i="1">
                          <a:latin typeface="Cambria Math"/>
                          <a:ea typeface="Cambria Math"/>
                        </a:rPr>
                        <m:t>𝜆</m:t>
                      </m:r>
                      <m:r>
                        <a:rPr lang="da-DK" sz="2000" i="1">
                          <a:latin typeface="Cambria Math"/>
                          <a:ea typeface="Cambria Math"/>
                        </a:rPr>
                        <m:t>&gt;0</m:t>
                      </m:r>
                    </m:oMath>
                  </m:oMathPara>
                </a14:m>
                <a:r>
                  <a:rPr lang="en-US" sz="2000" smtClean="0"/>
                  <a:t> </a:t>
                </a:r>
                <a:br>
                  <a:rPr lang="en-US" sz="2000" smtClean="0"/>
                </a:br>
                <a:r>
                  <a:rPr lang="en-US" sz="1200" smtClean="0"/>
                  <a:t> </a:t>
                </a:r>
              </a:p>
              <a:p>
                <a:r>
                  <a:rPr lang="en-US" sz="2000" smtClean="0"/>
                  <a:t>Bemærk, at </a:t>
                </a:r>
                <a14:m>
                  <m:oMathPara>
                    <m:oMathParaPr>
                      <m:jc/>
                    </m:oMathParaPr>
                    <m:oMath>
                      <m:r>
                        <a:rPr lang="en-US" sz="2000" i="1">
                          <a:latin typeface="Cambria Math" panose="02040503050406030204" pitchFamily="18" charset="0"/>
                        </a:rPr>
                        <m:t>𝑥</m:t>
                      </m:r>
                    </m:oMath>
                  </m:oMathPara>
                </a14:m>
                <a:r>
                  <a:rPr lang="en-US" sz="2000" smtClean="0"/>
                  <a:t> ikke har en øvre grænse, i modsætning til binomialfordelingen, hvor </a:t>
                </a:r>
                <a14:m>
                  <m:oMathPara>
                    <m:oMathParaPr>
                      <m:jc/>
                    </m:oMathParaPr>
                    <m:oMath>
                      <m:r>
                        <m:rPr>
                          <m:sty m:val="p"/>
                        </m:rPr>
                        <a:rPr lang="en-US" sz="2000" b="0" i="0"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oMath>
                  </m:oMathPara>
                </a14:m>
                <a:endParaRPr lang="da-DK" sz="2000" smtClean="0"/>
              </a:p>
              <a:p>
                <a:r>
                  <a:rPr lang="da-DK" sz="2000" smtClean="0"/>
                  <a:t>Eksemplet: </a:t>
                </a:r>
                <a14:m>
                  <m:oMathPara>
                    <m:oMathParaPr>
                      <m:jc/>
                    </m:oMathParaPr>
                    <m:oMath>
                      <m:r>
                        <a:rPr lang="en-US" sz="2000" i="1">
                          <a:latin typeface="Cambria Math" panose="02040503050406030204" pitchFamily="18" charset="0"/>
                        </a:rPr>
                        <m:t>𝑓</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7</m:t>
                          </m:r>
                          <m:r>
                            <a:rPr lang="en-US" sz="2000" i="1">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4.2</m:t>
                          </m:r>
                        </m:e>
                      </m:d>
                      <m:r>
                        <a:rPr lang="en-US" sz="2000" i="1">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en-US" sz="2000" b="0" i="1" smtClean="0">
                                  <a:latin typeface="Cambria Math" panose="02040503050406030204" pitchFamily="18" charset="0"/>
                                  <a:ea typeface="Cambria Math"/>
                                </a:rPr>
                                <m:t>(4.2)</m:t>
                              </m:r>
                            </m:e>
                            <m:sup>
                              <m:r>
                                <a:rPr lang="en-US" sz="2000" b="0" i="1" smtClean="0">
                                  <a:latin typeface="Cambria Math" panose="02040503050406030204" pitchFamily="18" charset="0"/>
                                  <a:ea typeface="Cambria Math"/>
                                </a:rPr>
                                <m:t>7</m:t>
                              </m:r>
                            </m:sup>
                          </m:sSup>
                        </m:num>
                        <m:den>
                          <m:r>
                            <a:rPr lang="en-US" sz="2000" b="0" i="1" smtClean="0">
                              <a:latin typeface="Cambria Math" panose="02040503050406030204" pitchFamily="18" charset="0"/>
                            </a:rPr>
                            <m:t>7</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en-US" sz="2000" b="0" i="1" smtClean="0">
                              <a:latin typeface="Cambria Math" panose="02040503050406030204" pitchFamily="18" charset="0"/>
                              <a:ea typeface="Cambria Math"/>
                            </a:rPr>
                            <m:t>(4.2)</m:t>
                          </m:r>
                        </m:sup>
                      </m:sSup>
                      <m:r>
                        <a:rPr lang="en-US" sz="2000" b="0" i="1" smtClean="0">
                          <a:latin typeface="Cambria Math" panose="02040503050406030204" pitchFamily="18" charset="0"/>
                          <a:ea typeface="Cambria Math"/>
                        </a:rPr>
                        <m:t>=0.0686</m:t>
                      </m:r>
                    </m:oMath>
                  </m:oMathPara>
                </a14:m>
                <a:br>
                  <a:rPr lang="da-DK" sz="2000" smtClean="0"/>
                </a:br>
                <a:endParaRPr lang="da-DK" sz="2000" smtClean="0"/>
              </a:p>
              <a:p>
                <a:r>
                  <a:rPr lang="da-DK" sz="2000" smtClean="0"/>
                  <a:t>Middelværdi, varians og standardafvigelse for Poisson-fordelingen: </a:t>
                </a:r>
                <a:br>
                  <a:rPr lang="da-DK" sz="2000" smtClean="0"/>
                </a:br>
                <a:r>
                  <a:rPr lang="da-DK" sz="2000"/>
                  <a:t> 	</a:t>
                </a:r>
                <a14:m>
                  <m:oMathPara>
                    <m:oMathParaPr>
                      <m:jc/>
                    </m:oMathParaPr>
                    <m:oMath>
                      <m:r>
                        <a:rPr lang="da-DK" sz="2000" i="1">
                          <a:latin typeface="Cambria Math"/>
                          <a:ea typeface="Cambria Math"/>
                        </a:rPr>
                        <m:t>𝜇</m:t>
                      </m:r>
                      <m:r>
                        <a:rPr lang="da-DK" sz="2000" i="1">
                          <a:latin typeface="Cambria Math"/>
                          <a:ea typeface="Cambria Math"/>
                        </a:rPr>
                        <m:t>=</m:t>
                      </m:r>
                      <m:r>
                        <m:rPr>
                          <m:sty m:val="p"/>
                        </m:rPr>
                        <a:rPr lang="da-DK" sz="2000" i="0">
                          <a:latin typeface="Cambria Math"/>
                          <a:ea typeface="Cambria Math"/>
                        </a:rPr>
                        <m:t>E</m:t>
                      </m:r>
                      <m:d>
                        <m:dPr>
                          <m:begChr m:val="("/>
                          <m:sepChr m:val="|"/>
                          <m:endChr m:val=")"/>
                          <m:grow m:val="on"/>
                          <m:shp m:val="centered"/>
                          <m:ctrlPr>
                            <a:rPr lang="da-DK" sz="2000" i="1">
                              <a:latin typeface="Cambria Math" panose="02040503050406030204" pitchFamily="18" charset="0"/>
                              <a:ea typeface="Cambria Math"/>
                            </a:rPr>
                          </m:ctrlPr>
                        </m:dPr>
                        <m:e>
                          <m:r>
                            <a:rPr lang="en-US" sz="2000" b="0" i="1" smtClean="0">
                              <a:latin typeface="Cambria Math" panose="02040503050406030204" pitchFamily="18" charset="0"/>
                              <a:ea typeface="Cambria Math"/>
                            </a:rPr>
                            <m:t>𝑋</m:t>
                          </m:r>
                        </m:e>
                      </m:d>
                      <m:r>
                        <a:rPr lang="da-DK" sz="2000" i="1">
                          <a:latin typeface="Cambria Math"/>
                          <a:ea typeface="Cambria Math"/>
                        </a:rPr>
                        <m:t>=</m:t>
                      </m:r>
                      <m:r>
                        <a:rPr lang="da-DK" sz="2000" i="1">
                          <a:latin typeface="Cambria Math"/>
                          <a:ea typeface="Cambria Math"/>
                        </a:rPr>
                        <m:t>𝜆</m:t>
                      </m:r>
                    </m:oMath>
                  </m:oMathPara>
                </a14:m>
                <a:br>
                  <a:rPr lang="da-DK" sz="2000" i="1">
                    <a:latin typeface="Cambria Math"/>
                    <a:ea typeface="Cambria Math"/>
                  </a:rPr>
                </a:br>
                <a:r>
                  <a:rPr lang="da-DK" sz="2000" i="1">
                    <a:latin typeface="Cambria Math"/>
                    <a:ea typeface="Cambria Math"/>
                  </a:rPr>
                  <a:t> 	</a:t>
                </a:r>
                <a14:m>
                  <m:oMathPara>
                    <m:oMathParaPr>
                      <m:jc/>
                    </m:oMathParaPr>
                    <m:oMath>
                      <m:sSup>
                        <m:sSupPr>
                          <m:ctrlPr>
                            <a:rPr lang="da-DK" sz="2000" i="1">
                              <a:latin typeface="Cambria Math" panose="02040503050406030204" pitchFamily="18" charset="0"/>
                            </a:rPr>
                          </m:ctrlPr>
                        </m:sSupPr>
                        <m:e>
                          <m:r>
                            <a:rPr lang="da-DK" sz="2000" i="1">
                              <a:latin typeface="Cambria Math"/>
                              <a:ea typeface="Cambria Math"/>
                            </a:rPr>
                            <m:t>𝜎</m:t>
                          </m:r>
                        </m:e>
                        <m:sup>
                          <m:r>
                            <a:rPr lang="da-DK" sz="2000" i="1">
                              <a:latin typeface="Cambria Math"/>
                            </a:rPr>
                            <m:t>2</m:t>
                          </m:r>
                        </m:sup>
                      </m:sSup>
                      <m:r>
                        <a:rPr lang="da-DK" sz="2000" i="1">
                          <a:latin typeface="Cambria Math"/>
                        </a:rPr>
                        <m:t>=</m:t>
                      </m:r>
                      <m:r>
                        <m:rPr>
                          <m:sty m:val="p"/>
                        </m:rPr>
                        <a:rPr lang="da-DK" sz="2000" i="0">
                          <a:latin typeface="Cambria Math"/>
                        </a:rPr>
                        <m:t>Var</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e>
                      </m:d>
                      <m:r>
                        <a:rPr lang="da-DK" sz="2000" i="1">
                          <a:latin typeface="Cambria Math"/>
                        </a:rPr>
                        <m:t>=</m:t>
                      </m:r>
                      <m:r>
                        <a:rPr lang="da-DK" sz="2000" i="1">
                          <a:latin typeface="Cambria Math"/>
                          <a:ea typeface="Cambria Math"/>
                        </a:rPr>
                        <m:t>𝜆</m:t>
                      </m:r>
                    </m:oMath>
                  </m:oMathPara>
                </a14:m>
                <a:br>
                  <a:rPr lang="da-DK" sz="2000" i="1">
                    <a:latin typeface="Cambria Math"/>
                  </a:rPr>
                </a:br>
                <a:r>
                  <a:rPr lang="da-DK" sz="2000" i="1">
                    <a:latin typeface="Cambria Math"/>
                  </a:rPr>
                  <a:t> 	</a:t>
                </a:r>
                <a14:m>
                  <m:oMathPara>
                    <m:oMathParaPr>
                      <m:jc/>
                    </m:oMathParaPr>
                    <m:oMath>
                      <m:r>
                        <a:rPr lang="da-DK" sz="2000" i="1">
                          <a:latin typeface="Cambria Math"/>
                          <a:ea typeface="Cambria Math"/>
                        </a:rPr>
                        <m:t>𝜎</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𝜆</m:t>
                          </m:r>
                        </m:e>
                      </m:rad>
                    </m:oMath>
                  </m:oMathPara>
                </a14:m>
                <a:r>
                  <a:rPr lang="da-DK" sz="2000" smtClean="0"/>
                  <a:t>.</a:t>
                </a:r>
                <a:br>
                  <a:rPr lang="da-DK" sz="2000" smtClean="0"/>
                </a:br>
                <a:br>
                  <a:rPr lang="da-DK" sz="2000"/>
                </a:b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49" r="-796"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130</a:t>
            </a:fld>
            <a:endParaRPr lang="da-DK"/>
          </a:p>
        </p:txBody>
      </p:sp>
    </p:spTree>
    <p:extLst>
      <p:ext uri="{BB962C8B-B14F-4D97-AF65-F5344CB8AC3E}">
        <p14:creationId xmlns:p14="http://schemas.microsoft.com/office/powerpoint/2010/main" val="18309198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Poisson-fordelingen</a:t>
            </a:r>
            <a:endParaRPr lang="da-DK"/>
          </a:p>
        </p:txBody>
      </p:sp>
      <mc:AlternateContent>
        <mc:Choice Requires="a14">
          <p:sp>
            <p:nvSpPr>
              <p:cNvPr id="3" name="Content Placeholder 2"/>
              <p:cNvSpPr>
                <a:spLocks noGrp="1"/>
              </p:cNvSpPr>
              <p:nvPr>
                <p:ph idx="1"/>
              </p:nvPr>
            </p:nvSpPr>
            <p:spPr/>
            <p:txBody>
              <a:bodyPr/>
              <a:lstStyle/>
              <a:p>
                <a:pPr marL="0" indent="0">
                  <a:buNone/>
                </a:pPr>
                <a:r>
                  <a:rPr lang="da-DK" smtClean="0"/>
                  <a:t>Afhængighed af </a:t>
                </a:r>
                <a14:m>
                  <m:oMathPara>
                    <m:oMathParaPr>
                      <m:jc/>
                    </m:oMathParaPr>
                    <m:oMath>
                      <m:r>
                        <a:rPr lang="el-GR" sz="2400" i="1">
                          <a:latin typeface="Cambria Math" panose="02040503050406030204" pitchFamily="18" charset="0"/>
                          <a:ea typeface="Cambria Math" panose="02040503050406030204" pitchFamily="18" charset="0"/>
                        </a:rPr>
                        <m:t>𝜆</m:t>
                      </m:r>
                    </m:oMath>
                  </m:oMathPara>
                </a14:m>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22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131</a:t>
            </a:fld>
            <a:endParaRPr lang="da-DK"/>
          </a:p>
        </p:txBody>
      </p:sp>
      <p:pic>
        <p:nvPicPr>
          <p:cNvPr id="5" name="Picture 4"/>
          <p:cNvPicPr>
            <a:picLocks noChangeAspect="1"/>
          </p:cNvPicPr>
          <p:nvPr/>
        </p:nvPicPr>
        <p:blipFill>
          <a:blip r:embed="rId4"/>
          <a:stretch>
            <a:fillRect/>
          </a:stretch>
        </p:blipFill>
        <p:spPr>
          <a:xfrm>
            <a:off x="1443229" y="1916832"/>
            <a:ext cx="6225115" cy="468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009341"/>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PDF OG CDF for Poisson-fordelingen</a:t>
            </a:r>
            <a:endParaRPr lang="en-GB"/>
          </a:p>
        </p:txBody>
      </p:sp>
      <mc:AlternateContent>
        <mc:Choice Requires="a14">
          <p:sp>
            <p:nvSpPr>
              <p:cNvPr id="3" name="Content Placeholder 2"/>
              <p:cNvSpPr>
                <a:spLocks noGrp="1"/>
              </p:cNvSpPr>
              <p:nvPr>
                <p:ph idx="1"/>
              </p:nvPr>
            </p:nvSpPr>
            <p:spPr/>
            <p:txBody>
              <a:bodyPr/>
              <a:lstStyle/>
              <a:p>
                <a:r>
                  <a:rPr lang="en-US" smtClean="0"/>
                  <a:t>Sandsynlighedsfunktion PDF: </a:t>
                </a:r>
                <a14:m>
                  <m:oMathPara>
                    <m:oMathParaPr>
                      <m:jc/>
                    </m:oMathParaPr>
                    <m:o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br>
                  <a:rPr lang="en-US" smtClean="0"/>
                </a:br>
                <a:r>
                  <a:rPr lang="en-US" smtClean="0"/>
                  <a:t> 	</a:t>
                </a:r>
                <a14:m>
                  <m:oMathPara>
                    <m:oMathParaPr>
                      <m:jc/>
                    </m:oMathParaPr>
                    <m:oMath>
                      <m:r>
                        <a:rPr lang="en-US" sz="2000" i="1">
                          <a:latin typeface="Cambria Math" panose="02040503050406030204" pitchFamily="18" charset="0"/>
                        </a:rPr>
                        <m:t>𝑓</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e>
                      </m:d>
                      <m:r>
                        <a:rPr lang="en-US" sz="2000" i="1">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da-DK" sz="2000" i="1">
                                  <a:latin typeface="Cambria Math"/>
                                  <a:ea typeface="Cambria Math"/>
                                </a:rPr>
                                <m:t>𝜆</m:t>
                              </m:r>
                            </m:e>
                            <m:sup>
                              <m:r>
                                <a:rPr lang="en-US" sz="2000" i="1">
                                  <a:latin typeface="Cambria Math" panose="02040503050406030204" pitchFamily="18" charset="0"/>
                                </a:rPr>
                                <m:t>𝑥</m:t>
                              </m:r>
                            </m:sup>
                          </m:sSup>
                        </m:num>
                        <m:den>
                          <m:r>
                            <a:rPr lang="en-US" sz="2000" i="1">
                              <a:latin typeface="Cambria Math" panose="02040503050406030204" pitchFamily="18" charset="0"/>
                            </a:rPr>
                            <m:t>𝑥</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da-DK" sz="2000" i="1">
                              <a:latin typeface="Cambria Math"/>
                              <a:ea typeface="Cambria Math"/>
                            </a:rPr>
                            <m:t>𝜆</m:t>
                          </m:r>
                        </m:sup>
                      </m:sSup>
                      <m:r>
                        <m:rPr>
                          <m:sty m:val="p"/>
                        </m:rPr>
                        <a:rPr lang="en-US" sz="2000">
                          <a:latin typeface="Cambria Math" panose="02040503050406030204" pitchFamily="18" charset="0"/>
                          <a:ea typeface="Cambria Math"/>
                        </a:rPr>
                        <m:t>       </m:t>
                      </m:r>
                      <m:r>
                        <m:rPr>
                          <m:sty m:val="p"/>
                        </m:rPr>
                        <a:rPr lang="da-DK" sz="2000">
                          <a:latin typeface="Cambria Math"/>
                        </a:rPr>
                        <m:t>for</m:t>
                      </m:r>
                      <m:r>
                        <a:rPr lang="da-DK" sz="2000" i="1">
                          <a:latin typeface="Cambria Math"/>
                        </a:rPr>
                        <m:t> </m:t>
                      </m:r>
                      <m:r>
                        <a:rPr lang="en-US" sz="2000" i="1">
                          <a:latin typeface="Cambria Math" panose="02040503050406030204" pitchFamily="18" charset="0"/>
                        </a:rPr>
                        <m:t>𝑥</m:t>
                      </m:r>
                      <m:r>
                        <a:rPr lang="da-DK" sz="2000" i="1">
                          <a:latin typeface="Cambria Math"/>
                        </a:rPr>
                        <m:t>=0,1,2,…</m:t>
                      </m:r>
                      <m:r>
                        <m:rPr>
                          <m:sty m:val="p"/>
                        </m:rPr>
                        <a:rPr lang="da-DK" sz="2000">
                          <a:latin typeface="Cambria Math"/>
                        </a:rPr>
                        <m:t> </m:t>
                      </m:r>
                      <m:r>
                        <m:rPr>
                          <m:sty m:val="p"/>
                        </m:rPr>
                        <a:rPr lang="da-DK" sz="2000">
                          <a:latin typeface="Cambria Math"/>
                        </a:rPr>
                        <m:t>og</m:t>
                      </m:r>
                      <m:r>
                        <a:rPr lang="da-DK" sz="2000" i="1">
                          <a:latin typeface="Cambria Math"/>
                        </a:rPr>
                        <m:t>  </m:t>
                      </m:r>
                      <m:r>
                        <a:rPr lang="da-DK" sz="2000" i="1">
                          <a:latin typeface="Cambria Math"/>
                          <a:ea typeface="Cambria Math"/>
                        </a:rPr>
                        <m:t>𝜆</m:t>
                      </m:r>
                      <m:r>
                        <a:rPr lang="da-DK" sz="2000" i="1">
                          <a:latin typeface="Cambria Math"/>
                          <a:ea typeface="Cambria Math"/>
                        </a:rPr>
                        <m:t>&gt;0</m:t>
                      </m:r>
                      <m:r>
                        <m:rPr>
                          <m:sty m:val="p"/>
                        </m:rPr>
                        <a:rPr lang="en-GB" sz="2000"/>
                        <m:t> </m:t>
                      </m:r>
                    </m:oMath>
                  </m:oMathPara>
                </a14:m>
                <a:r>
                  <a:rPr lang="en-GB" smtClean="0"/>
                  <a:t> </a:t>
                </a:r>
              </a:p>
              <a:p>
                <a:r>
                  <a:rPr lang="en-GB" smtClean="0"/>
                  <a:t>I R: </a:t>
                </a:r>
                <a:r>
                  <a:rPr lang="en-GB" smtClean="0">
                    <a:solidFill>
                      <a:schemeClr val="accent1">
                        <a:lumMod val="75000"/>
                      </a:schemeClr>
                    </a:solidFill>
                  </a:rPr>
                  <a:t>dpois(</a:t>
                </a:r>
                <a14:m>
                  <m:oMathPara>
                    <m:oMathParaPr>
                      <m:jc/>
                    </m:oMathParaPr>
                    <m:oMath>
                      <m:r>
                        <a:rPr lang="en-GB" i="1" smtClean="0">
                          <a:solidFill>
                            <a:schemeClr val="accent1">
                              <a:lumMod val="75000"/>
                            </a:schemeClr>
                          </a:solidFill>
                          <a:latin typeface="Cambria Math" panose="02040503050406030204" pitchFamily="18" charset="0"/>
                        </a:rPr>
                        <m:t>𝑥</m:t>
                      </m:r>
                    </m:oMath>
                  </m:oMathPara>
                </a14:m>
                <a:r>
                  <a:rPr lang="en-GB" smtClean="0">
                    <a:solidFill>
                      <a:schemeClr val="accent1">
                        <a:lumMod val="75000"/>
                      </a:schemeClr>
                    </a:solidFill>
                  </a:rPr>
                  <a:t>, lambda)</a:t>
                </a:r>
                <a:br>
                  <a:rPr lang="en-GB" smtClean="0">
                    <a:solidFill>
                      <a:schemeClr val="accent1">
                        <a:lumMod val="75000"/>
                      </a:schemeClr>
                    </a:solidFill>
                  </a:rPr>
                </a:br>
                <a:endParaRPr lang="en-GB" smtClean="0"/>
              </a:p>
              <a:p>
                <a:r>
                  <a:rPr lang="en-US" smtClean="0"/>
                  <a:t>Kumuleret fordelingsfunktion CDF: </a:t>
                </a:r>
                <a14:m>
                  <m:oMathPara>
                    <m:oMathParaPr>
                      <m:jc/>
                    </m:oMathParaPr>
                    <m:o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br>
                  <a:rPr lang="en-US" smtClean="0"/>
                </a:br>
                <a:r>
                  <a:rPr lang="en-US" smtClean="0"/>
                  <a:t> 	</a:t>
                </a:r>
                <a14:m>
                  <m:oMathPara>
                    <m:oMathParaPr>
                      <m:jc/>
                    </m:oMathParaPr>
                    <m:oMath>
                      <m:r>
                        <a:rPr lang="en-US" sz="2000" b="0" i="1" smtClean="0">
                          <a:latin typeface="Cambria Math" panose="02040503050406030204" pitchFamily="18" charset="0"/>
                        </a:rPr>
                        <m:t>𝐹</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e>
                      </m:d>
                      <m:r>
                        <a:rPr lang="en-US" sz="2000" b="0" i="1" smtClean="0">
                          <a:latin typeface="Cambria Math" panose="02040503050406030204" pitchFamily="18" charset="0"/>
                        </a:rPr>
                        <m:t>=</m:t>
                      </m:r>
                      <m:nary>
                        <m:naryPr>
                          <m:chr m:val="∑"/>
                          <m:grow m:val="off"/>
                          <m:subHide m:val="off"/>
                          <m:supHide m:val="off"/>
                          <m:ctrlPr>
                            <a:rPr lang="en-US" sz="2000" b="0" i="1" smtClean="0">
                              <a:latin typeface="Cambria Math" panose="02040503050406030204" pitchFamily="18" charset="0"/>
                            </a:rPr>
                          </m:ctrlPr>
                        </m:naryPr>
                        <m:sub>
                          <m:r>
                            <a:rPr lang="en-US" sz="2000" b="0" i="1" smtClean="0">
                              <a:latin typeface="Cambria Math" panose="02040503050406030204" pitchFamily="18" charset="0"/>
                            </a:rPr>
                            <m:t>𝑘</m:t>
                          </m:r>
                          <m:r>
                            <a:rPr lang="en-US" sz="2000" b="0" i="1" smtClean="0">
                              <a:latin typeface="Cambria Math" panose="02040503050406030204" pitchFamily="18" charset="0"/>
                            </a:rPr>
                            <m:t>=0</m:t>
                          </m:r>
                        </m:sub>
                        <m:sup>
                          <m:r>
                            <a:rPr lang="en-US" sz="2000" b="0" i="1" smtClean="0">
                              <a:latin typeface="Cambria Math" panose="02040503050406030204" pitchFamily="18" charset="0"/>
                            </a:rPr>
                            <m:t>𝑥</m:t>
                          </m:r>
                        </m:sup>
                        <m:e>
                          <m:r>
                            <a:rPr lang="en-US" sz="2000" i="1">
                              <a:latin typeface="Cambria Math" panose="02040503050406030204" pitchFamily="18" charset="0"/>
                            </a:rPr>
                            <m:t>𝑓</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e>
                          </m:d>
                        </m:e>
                      </m:nary>
                    </m:oMath>
                  </m:oMathPara>
                </a14:m>
                <a:r>
                  <a:rPr lang="en-GB" smtClean="0"/>
                  <a:t> </a:t>
                </a:r>
              </a:p>
              <a:p>
                <a:r>
                  <a:rPr lang="en-GB"/>
                  <a:t>I R: </a:t>
                </a:r>
                <a:r>
                  <a:rPr lang="en-GB" smtClean="0">
                    <a:solidFill>
                      <a:schemeClr val="accent1">
                        <a:lumMod val="75000"/>
                      </a:schemeClr>
                    </a:solidFill>
                  </a:rPr>
                  <a:t>ppois(</a:t>
                </a:r>
                <a14:m>
                  <m:oMathPara>
                    <m:oMathParaPr>
                      <m:jc/>
                    </m:oMathParaPr>
                    <m:oMath>
                      <m:r>
                        <a:rPr lang="en-GB" i="1">
                          <a:solidFill>
                            <a:schemeClr val="accent1">
                              <a:lumMod val="75000"/>
                            </a:schemeClr>
                          </a:solidFill>
                          <a:latin typeface="Cambria Math" panose="02040503050406030204" pitchFamily="18" charset="0"/>
                        </a:rPr>
                        <m:t>𝑥</m:t>
                      </m:r>
                      <m:r>
                        <a:rPr lang="en-GB" i="1">
                          <a:solidFill>
                            <a:schemeClr val="accent1">
                              <a:lumMod val="75000"/>
                            </a:schemeClr>
                          </a:solidFill>
                          <a:latin typeface="Cambria Math" panose="02040503050406030204" pitchFamily="18" charset="0"/>
                        </a:rPr>
                        <m:t>, </m:t>
                      </m:r>
                      <m:r>
                        <m:rPr>
                          <m:sty m:val="p"/>
                        </m:rPr>
                        <a:rPr lang="en-GB">
                          <a:solidFill>
                            <a:schemeClr val="accent1">
                              <a:lumMod val="75000"/>
                            </a:schemeClr>
                          </a:solidFill>
                        </a:rPr>
                        <m:t>lambda</m:t>
                      </m:r>
                    </m:oMath>
                  </m:oMathPara>
                </a14:m>
                <a:r>
                  <a:rPr lang="en-GB" smtClean="0">
                    <a:solidFill>
                      <a:schemeClr val="accent1">
                        <a:lumMod val="75000"/>
                      </a:schemeClr>
                    </a:solidFill>
                  </a:rPr>
                  <a:t>).</a:t>
                </a:r>
                <a:br>
                  <a:rPr lang="en-GB">
                    <a:solidFill>
                      <a:schemeClr val="accent1">
                        <a:lumMod val="75000"/>
                      </a:schemeClr>
                    </a:solidFill>
                  </a:rPr>
                </a:br>
                <a:endParaRPr lang="en-GB"/>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132</a:t>
            </a:fld>
            <a:endParaRPr lang="da-DK">
              <a:solidFill>
                <a:prstClr val="black">
                  <a:tint val="75000"/>
                </a:prstClr>
              </a:solidFill>
            </a:endParaRPr>
          </a:p>
        </p:txBody>
      </p:sp>
    </p:spTree>
    <p:extLst>
      <p:ext uri="{BB962C8B-B14F-4D97-AF65-F5344CB8AC3E}">
        <p14:creationId xmlns:p14="http://schemas.microsoft.com/office/powerpoint/2010/main" val="30898887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4.25: Nedbrud af Internet-service</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En internetudbyder påstår, at en bestemt service har nedbrud i gennemsnit </a:t>
                </a:r>
                <a14:m>
                  <m:oMathPara>
                    <m:oMathParaPr>
                      <m:jc/>
                    </m:oMathParaPr>
                    <m:oMath>
                      <m:r>
                        <a:rPr lang="en-US" i="1" smtClean="0">
                          <a:latin typeface="Cambria Math" panose="02040503050406030204" pitchFamily="18" charset="0"/>
                        </a:rPr>
                        <m:t>0.2</m:t>
                      </m:r>
                    </m:oMath>
                  </m:oMathPara>
                </a14:m>
                <a:r>
                  <a:rPr lang="en-US" smtClean="0"/>
                  <a:t> gange per uge. Hvad er sandsynligheden for </a:t>
                </a:r>
              </a:p>
              <a:p>
                <a:pPr marL="814387" lvl="1" indent="-457200">
                  <a:buFont typeface="+mj-lt"/>
                  <a:buAutoNum type="alphaLcPeriod"/>
                </a:pPr>
                <a:r>
                  <a:rPr lang="en-US" smtClean="0"/>
                  <a:t>Præcis </a:t>
                </a:r>
                <a14:m>
                  <m:oMathPara>
                    <m:oMathParaPr>
                      <m:jc/>
                    </m:oMathParaPr>
                    <m:oMath>
                      <m:r>
                        <a:rPr lang="en-US" i="1" smtClean="0">
                          <a:latin typeface="Cambria Math" panose="02040503050406030204" pitchFamily="18" charset="0"/>
                        </a:rPr>
                        <m:t>1</m:t>
                      </m:r>
                    </m:oMath>
                  </m:oMathPara>
                </a14:m>
                <a:r>
                  <a:rPr lang="en-US" smtClean="0"/>
                  <a:t> nedbrud i de næste </a:t>
                </a:r>
                <a14:m>
                  <m:oMathPara>
                    <m:oMathParaPr>
                      <m:jc/>
                    </m:oMathParaPr>
                    <m:oMath>
                      <m:r>
                        <a:rPr lang="en-US" i="1" smtClean="0">
                          <a:latin typeface="Cambria Math" panose="02040503050406030204" pitchFamily="18" charset="0"/>
                        </a:rPr>
                        <m:t>3</m:t>
                      </m:r>
                    </m:oMath>
                  </m:oMathPara>
                </a14:m>
                <a:r>
                  <a:rPr lang="en-US" smtClean="0"/>
                  <a:t> uger</a:t>
                </a:r>
              </a:p>
              <a:p>
                <a:pPr marL="814387" lvl="1" indent="-457200">
                  <a:buFont typeface="+mj-lt"/>
                  <a:buAutoNum type="alphaLcPeriod"/>
                </a:pPr>
                <a:r>
                  <a:rPr lang="en-US" smtClean="0"/>
                  <a:t>Mindst </a:t>
                </a:r>
                <a14:m>
                  <m:oMathPara>
                    <m:oMathParaPr>
                      <m:jc/>
                    </m:oMathParaPr>
                    <m:oMath>
                      <m:r>
                        <a:rPr lang="en-US" i="1" smtClean="0">
                          <a:latin typeface="Cambria Math" panose="02040503050406030204" pitchFamily="18" charset="0"/>
                        </a:rPr>
                        <m:t>2</m:t>
                      </m:r>
                    </m:oMath>
                  </m:oMathPara>
                </a14:m>
                <a:r>
                  <a:rPr lang="en-US" smtClean="0"/>
                  <a:t> nedbrud i de næste </a:t>
                </a:r>
                <a14:m>
                  <m:oMathPara>
                    <m:oMathParaPr>
                      <m:jc/>
                    </m:oMathParaPr>
                    <m:oMath>
                      <m:r>
                        <a:rPr lang="en-US" i="1" smtClean="0">
                          <a:latin typeface="Cambria Math" panose="02040503050406030204" pitchFamily="18" charset="0"/>
                        </a:rPr>
                        <m:t>5</m:t>
                      </m:r>
                    </m:oMath>
                  </m:oMathPara>
                </a14:m>
                <a:r>
                  <a:rPr lang="en-US" smtClean="0"/>
                  <a:t> uger</a:t>
                </a:r>
              </a:p>
              <a:p>
                <a:pPr marL="814387" lvl="1" indent="-457200">
                  <a:buFont typeface="+mj-lt"/>
                  <a:buAutoNum type="alphaLcPeriod"/>
                </a:pPr>
                <a:r>
                  <a:rPr lang="en-US" smtClean="0"/>
                  <a:t>Højst </a:t>
                </a:r>
                <a14:m>
                  <m:oMathPara>
                    <m:oMathParaPr>
                      <m:jc/>
                    </m:oMathParaPr>
                    <m:oMath>
                      <m:r>
                        <a:rPr lang="en-US" i="1" smtClean="0">
                          <a:latin typeface="Cambria Math" panose="02040503050406030204" pitchFamily="18" charset="0"/>
                        </a:rPr>
                        <m:t>1</m:t>
                      </m:r>
                    </m:oMath>
                  </m:oMathPara>
                </a14:m>
                <a:r>
                  <a:rPr lang="en-US" smtClean="0"/>
                  <a:t> nedbrud i de næste </a:t>
                </a:r>
                <a14:m>
                  <m:oMathPara>
                    <m:oMathParaPr>
                      <m:jc/>
                    </m:oMathParaPr>
                    <m:oMath>
                      <m:r>
                        <a:rPr lang="en-US" i="1" smtClean="0">
                          <a:latin typeface="Cambria Math" panose="02040503050406030204" pitchFamily="18" charset="0"/>
                        </a:rPr>
                        <m:t>15</m:t>
                      </m:r>
                    </m:oMath>
                  </m:oMathPara>
                </a14:m>
                <a:r>
                  <a:rPr lang="en-US" smtClean="0"/>
                  <a:t> uger</a:t>
                </a:r>
                <a:br>
                  <a:rPr lang="en-US" smtClean="0"/>
                </a:br>
                <a:endParaRPr lang="en-US" smtClean="0"/>
              </a:p>
              <a:p>
                <a:pPr marL="0" indent="0">
                  <a:buNone/>
                </a:pPr>
                <a:r>
                  <a:rPr lang="en-US" smtClean="0"/>
                  <a:t>Løsning:</a:t>
                </a:r>
              </a:p>
              <a:p>
                <a:pPr marL="814387" lvl="1" indent="-457200" defTabSz="449263">
                  <a:buFont typeface="+mj-lt"/>
                  <a:buAutoNum type="alphaLcPeriod"/>
                </a:pPr>
                <a:r>
                  <a:rPr lang="en-US" smtClean="0"/>
                  <a:t>Med </a:t>
                </a:r>
                <a14:m>
                  <m:oMathPara>
                    <m:oMathParaPr>
                      <m:jc/>
                    </m:oMathParaPr>
                    <m:oMath>
                      <m:r>
                        <a:rPr lang="en-US" i="1" smtClean="0">
                          <a:latin typeface="Cambria Math" panose="02040503050406030204" pitchFamily="18" charset="0"/>
                        </a:rPr>
                        <m:t>0.2</m:t>
                      </m:r>
                    </m:oMath>
                  </m:oMathPara>
                </a14:m>
                <a:r>
                  <a:rPr lang="en-US" smtClean="0"/>
                  <a:t> nedbrud per uge vil vi forvente </a:t>
                </a:r>
                <a14:m>
                  <m:oMathPara>
                    <m:oMathParaPr>
                      <m:jc/>
                    </m:oMathParaPr>
                    <m:o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=3∙0.2=0.6</m:t>
                      </m:r>
                    </m:oMath>
                  </m:oMathPara>
                </a14:m>
                <a:r>
                  <a:rPr lang="en-GB" smtClean="0"/>
                  <a:t> nedbrud på tre uger. </a:t>
                </a:r>
                <a:br>
                  <a:rPr lang="en-GB" smtClean="0"/>
                </a:br>
                <a:r>
                  <a:rPr lang="en-GB" smtClean="0"/>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m:t>
                      </m:r>
                      <m:r>
                        <m:rPr>
                          <m:sty m:val="p"/>
                        </m:rPr>
                        <a:rPr lang="en-US" b="0" i="0" smtClean="0">
                          <a:latin typeface="Cambria Math" panose="02040503050406030204" pitchFamily="18" charset="0"/>
                        </a:rPr>
                        <m:t>dpois</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1, 0.6</m:t>
                          </m:r>
                        </m:e>
                      </m:d>
                      <m:r>
                        <a:rPr lang="en-US" b="0" i="1" smtClean="0">
                          <a:latin typeface="Cambria Math" panose="02040503050406030204" pitchFamily="18" charset="0"/>
                        </a:rPr>
                        <m:t>=0.329</m:t>
                      </m:r>
                    </m:oMath>
                  </m:oMathPara>
                </a14:m>
                <a:r>
                  <a:rPr lang="en-GB" smtClean="0"/>
                  <a:t> </a:t>
                </a:r>
              </a:p>
              <a:p>
                <a:pPr marL="814387" lvl="1" indent="-457200" defTabSz="449263">
                  <a:buFont typeface="+mj-lt"/>
                  <a:buAutoNum type="alphaLcPeriod"/>
                </a:pPr>
                <a:r>
                  <a:rPr lang="en-US" smtClean="0"/>
                  <a:t>Nu ser vi på </a:t>
                </a:r>
                <a14:m>
                  <m:oMathPara>
                    <m:oMathParaPr>
                      <m:jc/>
                    </m:oMathParaPr>
                    <m:oMath>
                      <m:r>
                        <a:rPr lang="en-US" i="1" smtClean="0">
                          <a:latin typeface="Cambria Math" panose="02040503050406030204" pitchFamily="18" charset="0"/>
                        </a:rPr>
                        <m:t>5</m:t>
                      </m:r>
                    </m:oMath>
                  </m:oMathPara>
                </a14:m>
                <a:r>
                  <a:rPr lang="en-US" smtClean="0"/>
                  <a:t> uger, så vi forventer </a:t>
                </a:r>
                <a14:m>
                  <m:oMathPara>
                    <m:oMathParaPr>
                      <m:jc/>
                    </m:oMathParaPr>
                    <m:o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=5∙0.2=1.0</m:t>
                      </m:r>
                    </m:oMath>
                  </m:oMathPara>
                </a14:m>
                <a:r>
                  <a:rPr lang="en-GB" smtClean="0"/>
                  <a:t> nedbrud.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d>
                      <m:r>
                        <a:rPr lang="en-US" i="1">
                          <a:latin typeface="Cambria Math" panose="02040503050406030204" pitchFamily="18" charset="0"/>
                        </a:rPr>
                        <m:t>=</m:t>
                      </m:r>
                      <m:r>
                        <m:rPr>
                          <m:sty m:val="p"/>
                        </m:rPr>
                        <a:rPr lang="en-US" b="0" i="0" smtClean="0">
                          <a:latin typeface="Cambria Math" panose="02040503050406030204" pitchFamily="18" charset="0"/>
                        </a:rPr>
                        <m:t>1</m:t>
                      </m:r>
                      <m:r>
                        <a:rPr lang="en-US" b="0" i="1" smtClean="0">
                          <a:latin typeface="Cambria Math" panose="02040503050406030204" pitchFamily="18" charset="0"/>
                        </a:rPr>
                        <m:t>−</m:t>
                      </m:r>
                      <m:r>
                        <m:rPr>
                          <m:sty m:val="p"/>
                        </m:rPr>
                        <a:rPr lang="en-US" b="0" i="0" smtClean="0">
                          <a:latin typeface="Cambria Math" panose="02040503050406030204" pitchFamily="18" charset="0"/>
                        </a:rPr>
                        <m:t>p</m:t>
                      </m:r>
                      <m:r>
                        <m:rPr>
                          <m:sty m:val="p"/>
                        </m:rPr>
                        <a:rPr lang="en-US">
                          <a:latin typeface="Cambria Math" panose="02040503050406030204" pitchFamily="18" charset="0"/>
                        </a:rPr>
                        <m:t>pois</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1, </m:t>
                          </m:r>
                          <m:r>
                            <a:rPr lang="en-US" b="0" i="1" smtClean="0">
                              <a:latin typeface="Cambria Math" panose="02040503050406030204" pitchFamily="18" charset="0"/>
                            </a:rPr>
                            <m:t>1.0</m:t>
                          </m:r>
                        </m:e>
                      </m:d>
                      <m:r>
                        <a:rPr lang="en-US" b="0" i="1" smtClean="0">
                          <a:latin typeface="Cambria Math" panose="02040503050406030204" pitchFamily="18" charset="0"/>
                        </a:rPr>
                        <m:t>=1−0.736=0.264</m:t>
                      </m:r>
                    </m:oMath>
                  </m:oMathPara>
                </a14:m>
                <a:endParaRPr lang="en-GB" smtClean="0"/>
              </a:p>
              <a:p>
                <a:pPr marL="814387" lvl="1" indent="-457200" defTabSz="449263">
                  <a:buFont typeface="+mj-lt"/>
                  <a:buAutoNum type="alphaLcPeriod"/>
                </a:pPr>
                <a:r>
                  <a:rPr lang="en-US" smtClean="0"/>
                  <a:t>På </a:t>
                </a:r>
                <a14:m>
                  <m:oMathPara>
                    <m:oMathParaPr>
                      <m:jc/>
                    </m:oMathParaPr>
                    <m:oMath>
                      <m:r>
                        <a:rPr lang="en-US" i="1" smtClean="0">
                          <a:latin typeface="Cambria Math" panose="02040503050406030204" pitchFamily="18" charset="0"/>
                        </a:rPr>
                        <m:t>15</m:t>
                      </m:r>
                    </m:oMath>
                  </m:oMathPara>
                </a14:m>
                <a:r>
                  <a:rPr lang="en-US" smtClean="0"/>
                  <a:t> uger forventer vi </a:t>
                </a:r>
                <a14:m>
                  <m:oMathPara>
                    <m:oMathParaPr>
                      <m:jc/>
                    </m:oMathParaPr>
                    <m:o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=15∙0.2=3.0</m:t>
                      </m:r>
                    </m:oMath>
                  </m:oMathPara>
                </a14:m>
                <a:r>
                  <a:rPr lang="en-GB"/>
                  <a:t> nedbrud</a:t>
                </a:r>
                <a:r>
                  <a:rPr lang="en-GB" smtClean="0"/>
                  <a:t>.</a:t>
                </a:r>
                <a:br>
                  <a:rPr lang="en-GB" smtClean="0"/>
                </a:br>
                <a:r>
                  <a:rPr lang="en-GB" smtClean="0"/>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r>
                        <a:rPr lang="en-US" i="1">
                          <a:latin typeface="Cambria Math" panose="02040503050406030204" pitchFamily="18" charset="0"/>
                        </a:rPr>
                        <m:t>=</m:t>
                      </m:r>
                      <m:r>
                        <m:rPr>
                          <m:sty m:val="p"/>
                        </m:rPr>
                        <a:rPr lang="en-US">
                          <a:latin typeface="Cambria Math" panose="02040503050406030204" pitchFamily="18" charset="0"/>
                        </a:rPr>
                        <m:t>ppois</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1, </m:t>
                          </m:r>
                          <m:r>
                            <a:rPr lang="en-US" b="0" i="1" smtClean="0">
                              <a:latin typeface="Cambria Math" panose="02040503050406030204" pitchFamily="18" charset="0"/>
                            </a:rPr>
                            <m:t>3</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199</m:t>
                      </m:r>
                    </m:oMath>
                  </m:oMathPara>
                </a14:m>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133</a:t>
            </a:fld>
            <a:endParaRPr lang="da-DK">
              <a:solidFill>
                <a:prstClr val="black">
                  <a:tint val="75000"/>
                </a:prstClr>
              </a:solidFill>
            </a:endParaRPr>
          </a:p>
        </p:txBody>
      </p:sp>
    </p:spTree>
    <p:extLst>
      <p:ext uri="{BB962C8B-B14F-4D97-AF65-F5344CB8AC3E}">
        <p14:creationId xmlns:p14="http://schemas.microsoft.com/office/powerpoint/2010/main" val="34509786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202630"/>
            <a:ext cx="8424936" cy="778098"/>
          </a:xfrm>
        </p:spPr>
        <p:txBody>
          <a:bodyPr/>
          <a:lstStyle/>
          <a:p>
            <a:r>
              <a:rPr lang="da-DK" smtClean="0"/>
              <a:t>Generelle R funktioner til fordelinger</a:t>
            </a:r>
            <a:endParaRPr lang="da-DK"/>
          </a:p>
        </p:txBody>
      </p:sp>
      <mc:AlternateContent>
        <mc:Choice Requires="a14">
          <p:sp>
            <p:nvSpPr>
              <p:cNvPr id="3" name="Content Placeholder 2"/>
              <p:cNvSpPr>
                <a:spLocks noGrp="1"/>
              </p:cNvSpPr>
              <p:nvPr>
                <p:ph idx="1"/>
              </p:nvPr>
            </p:nvSpPr>
            <p:spPr>
              <a:xfrm>
                <a:off x="467544" y="908720"/>
                <a:ext cx="8496944" cy="5949280"/>
              </a:xfrm>
            </p:spPr>
            <p:txBody>
              <a:bodyPr/>
              <a:lstStyle/>
              <a:p>
                <a:r>
                  <a:rPr lang="da-DK" sz="2000" b="1" smtClean="0">
                    <a:solidFill>
                      <a:schemeClr val="tx2"/>
                    </a:solidFill>
                  </a:rPr>
                  <a:t>Tæthedsfunktion</a:t>
                </a:r>
                <a:r>
                  <a:rPr lang="da-DK" sz="2000" smtClean="0"/>
                  <a:t> (Probability Density Function, </a:t>
                </a:r>
                <a:r>
                  <a:rPr lang="da-DK" sz="2000" b="1" smtClean="0">
                    <a:solidFill>
                      <a:schemeClr val="tx2"/>
                    </a:solidFill>
                  </a:rPr>
                  <a:t>PDF</a:t>
                </a:r>
                <a:r>
                  <a:rPr lang="da-DK" sz="2000" smtClean="0"/>
                  <a:t>)</a:t>
                </a:r>
                <a:br>
                  <a:rPr lang="da-DK" sz="2000" smtClean="0"/>
                </a:br>
                <a:r>
                  <a:rPr lang="da-DK" sz="2000" smtClean="0"/>
                  <a:t>Den funktion, der beskriver sandsynlighedsfordelingen. Tæthedsfunktionen giver </a:t>
                </a:r>
                <a14:m>
                  <m:oMathPara>
                    <m:oMathParaPr>
                      <m:jc/>
                    </m:oMathParaPr>
                    <m:oMath>
                      <m:r>
                        <a:rPr lang="da-DK" sz="2000" b="0" i="1" smtClean="0">
                          <a:latin typeface="Cambria Math"/>
                        </a:rPr>
                        <m:t>𝑃</m:t>
                      </m:r>
                      <m:r>
                        <a:rPr lang="da-DK" sz="2000" b="0" i="1" smtClean="0">
                          <a:latin typeface="Cambria Math"/>
                        </a:rPr>
                        <m:t>(</m:t>
                      </m:r>
                      <m:r>
                        <a:rPr lang="en-US" sz="2000" b="0" i="1" smtClean="0">
                          <a:latin typeface="Cambria Math" panose="02040503050406030204" pitchFamily="18" charset="0"/>
                        </a:rPr>
                        <m:t>𝑋</m:t>
                      </m:r>
                      <m:r>
                        <a:rPr lang="da-DK" sz="2000" b="0" i="1" smtClean="0">
                          <a:latin typeface="Cambria Math"/>
                        </a:rPr>
                        <m:t>=</m:t>
                      </m:r>
                      <m:r>
                        <a:rPr lang="en-US" sz="2000" b="0" i="1" smtClean="0">
                          <a:latin typeface="Cambria Math" panose="02040503050406030204" pitchFamily="18" charset="0"/>
                        </a:rPr>
                        <m:t>𝑥</m:t>
                      </m:r>
                      <m:r>
                        <a:rPr lang="da-DK" sz="2000" b="0" i="1" smtClean="0">
                          <a:latin typeface="Cambria Math"/>
                        </a:rPr>
                        <m:t>)</m:t>
                      </m:r>
                    </m:oMath>
                  </m:oMathPara>
                </a14:m>
                <a:r>
                  <a:rPr lang="da-DK" sz="2000" smtClean="0"/>
                  <a:t> for hvert </a:t>
                </a:r>
                <a14:m>
                  <m:oMathPara>
                    <m:oMathParaPr>
                      <m:jc/>
                    </m:oMathParaPr>
                    <m:oMath>
                      <m:r>
                        <a:rPr lang="da-DK" sz="2000" i="1" smtClean="0">
                          <a:latin typeface="Cambria Math" panose="02040503050406030204" pitchFamily="18" charset="0"/>
                        </a:rPr>
                        <m:t>𝑥</m:t>
                      </m:r>
                    </m:oMath>
                  </m:oMathPara>
                </a14:m>
                <a:r>
                  <a:rPr lang="da-DK" sz="2000" smtClean="0"/>
                  <a:t>, som den stokastiske variabel </a:t>
                </a:r>
                <a14:m>
                  <m:oMathPara>
                    <m:oMathParaPr>
                      <m:jc/>
                    </m:oMathParaPr>
                    <m:oMath>
                      <m:r>
                        <a:rPr lang="da-DK" sz="2000" i="1" smtClean="0">
                          <a:latin typeface="Cambria Math" panose="02040503050406030204" pitchFamily="18" charset="0"/>
                        </a:rPr>
                        <m:t>𝑋</m:t>
                      </m:r>
                    </m:oMath>
                  </m:oMathPara>
                </a14:m>
                <a:r>
                  <a:rPr lang="da-DK" sz="2000" smtClean="0"/>
                  <a:t> kan antage</a:t>
                </a:r>
                <a:endParaRPr lang="da-DK" sz="1800" smtClean="0"/>
              </a:p>
              <a:p>
                <a:pPr marL="357188" lvl="1" indent="0">
                  <a:buNone/>
                </a:pPr>
                <a:r>
                  <a:rPr lang="da-DK" smtClean="0"/>
                  <a:t>R:</a:t>
                </a:r>
                <a:r>
                  <a:rPr lang="da-DK" sz="1800" smtClean="0"/>
                  <a:t> 	</a:t>
                </a:r>
                <a:r>
                  <a:rPr lang="da-DK" smtClean="0">
                    <a:solidFill>
                      <a:schemeClr val="tx2"/>
                    </a:solidFill>
                  </a:rPr>
                  <a:t>dxxx(), </a:t>
                </a:r>
                <a:r>
                  <a:rPr lang="da-DK" smtClean="0"/>
                  <a:t>hvor ‘</a:t>
                </a:r>
                <a:r>
                  <a:rPr lang="da-DK" smtClean="0">
                    <a:solidFill>
                      <a:schemeClr val="tx2"/>
                    </a:solidFill>
                  </a:rPr>
                  <a:t>xxx</a:t>
                </a:r>
                <a:r>
                  <a:rPr lang="da-DK" smtClean="0"/>
                  <a:t>’ erstattes af en forkortelse for fordelingen</a:t>
                </a:r>
                <a:br>
                  <a:rPr lang="da-DK" smtClean="0"/>
                </a:br>
                <a:r>
                  <a:rPr lang="da-DK" sz="1200" smtClean="0"/>
                  <a:t> </a:t>
                </a:r>
              </a:p>
              <a:p>
                <a:r>
                  <a:rPr lang="da-DK" sz="2000" b="1" smtClean="0">
                    <a:solidFill>
                      <a:schemeClr val="tx2"/>
                    </a:solidFill>
                  </a:rPr>
                  <a:t>Kumuleret fordelingsfunktion</a:t>
                </a:r>
                <a:r>
                  <a:rPr lang="da-DK" sz="2000" smtClean="0"/>
                  <a:t> (Cumulated Distribution </a:t>
                </a:r>
                <a:r>
                  <a:rPr lang="da-DK" sz="2000" err="1"/>
                  <a:t>F</a:t>
                </a:r>
                <a:r>
                  <a:rPr lang="da-DK" sz="2000" err="1" smtClean="0"/>
                  <a:t>unction, </a:t>
                </a:r>
                <a:r>
                  <a:rPr lang="da-DK" sz="2000" b="1" smtClean="0">
                    <a:solidFill>
                      <a:schemeClr val="tx2"/>
                    </a:solidFill>
                  </a:rPr>
                  <a:t>CDF</a:t>
                </a:r>
                <a:r>
                  <a:rPr lang="da-DK" sz="2000" smtClean="0"/>
                  <a:t>)</a:t>
                </a:r>
                <a:br>
                  <a:rPr lang="da-DK" sz="2000" smtClean="0"/>
                </a:br>
                <a:r>
                  <a:rPr lang="da-DK" sz="2000" smtClean="0"/>
                  <a:t>En funktion, der beregner </a:t>
                </a:r>
                <a14:m>
                  <m:oMathPara>
                    <m:oMathParaPr>
                      <m:jc/>
                    </m:oMathParaPr>
                    <m:oMath>
                      <m:r>
                        <a:rPr lang="da-DK" sz="2000" b="0" i="1" smtClean="0">
                          <a:latin typeface="Cambria Math"/>
                        </a:rPr>
                        <m:t>𝑝</m:t>
                      </m:r>
                      <m:r>
                        <a:rPr lang="da-DK" sz="2000" b="0" i="1" smtClean="0">
                          <a:latin typeface="Cambria Math"/>
                        </a:rPr>
                        <m:t>=</m:t>
                      </m:r>
                      <m:r>
                        <a:rPr lang="da-DK" sz="2000" b="0" i="1" smtClean="0">
                          <a:latin typeface="Cambria Math"/>
                        </a:rPr>
                        <m:t>𝑃</m:t>
                      </m:r>
                      <m:r>
                        <a:rPr lang="da-DK" sz="2000" i="1">
                          <a:latin typeface="Cambria Math"/>
                        </a:rPr>
                        <m:t>(</m:t>
                      </m:r>
                      <m:r>
                        <a:rPr lang="en-US" sz="2000" b="0" i="1" smtClean="0">
                          <a:latin typeface="Cambria Math" panose="02040503050406030204" pitchFamily="18" charset="0"/>
                        </a:rPr>
                        <m:t>𝑋</m:t>
                      </m:r>
                      <m:r>
                        <a:rPr lang="da-DK" sz="2000" i="1" smtClean="0">
                          <a:latin typeface="Cambria Math"/>
                          <a:ea typeface="Cambria Math"/>
                        </a:rPr>
                        <m:t>≤</m:t>
                      </m:r>
                      <m:r>
                        <a:rPr lang="en-US" sz="2000" b="0" i="1" smtClean="0">
                          <a:latin typeface="Cambria Math" panose="02040503050406030204" pitchFamily="18" charset="0"/>
                          <a:ea typeface="Cambria Math"/>
                        </a:rPr>
                        <m:t>𝑥</m:t>
                      </m:r>
                      <m:r>
                        <a:rPr lang="da-DK" sz="2000" i="1">
                          <a:latin typeface="Cambria Math"/>
                        </a:rPr>
                        <m:t>)</m:t>
                      </m:r>
                    </m:oMath>
                  </m:oMathPara>
                </a14:m>
                <a:r>
                  <a:rPr lang="da-DK" sz="2000" smtClean="0"/>
                  <a:t> for hvert </a:t>
                </a:r>
                <a14:m>
                  <m:oMathPara>
                    <m:oMathParaPr>
                      <m:jc/>
                    </m:oMathParaPr>
                    <m:oMath>
                      <m:r>
                        <a:rPr lang="da-DK" sz="2000" i="1" smtClean="0">
                          <a:latin typeface="Cambria Math" panose="02040503050406030204" pitchFamily="18" charset="0"/>
                        </a:rPr>
                        <m:t>𝑥</m:t>
                      </m:r>
                    </m:oMath>
                  </m:oMathPara>
                </a14:m>
                <a:r>
                  <a:rPr lang="da-DK" sz="2000" smtClean="0"/>
                  <a:t>, </a:t>
                </a:r>
                <a:r>
                  <a:rPr lang="da-DK" sz="2000"/>
                  <a:t>som den stokastiske variabel </a:t>
                </a:r>
                <a14:m>
                  <m:oMathPara>
                    <m:oMathParaPr>
                      <m:jc/>
                    </m:oMathParaPr>
                    <m:oMath>
                      <m:r>
                        <a:rPr lang="en-US" sz="2000" b="0" i="1" smtClean="0">
                          <a:latin typeface="Cambria Math" panose="02040503050406030204" pitchFamily="18" charset="0"/>
                        </a:rPr>
                        <m:t>𝑋</m:t>
                      </m:r>
                    </m:oMath>
                  </m:oMathPara>
                </a14:m>
                <a:r>
                  <a:rPr lang="da-DK" sz="2000"/>
                  <a:t> kan </a:t>
                </a:r>
                <a:r>
                  <a:rPr lang="da-DK" sz="2000" smtClean="0"/>
                  <a:t>antage</a:t>
                </a:r>
                <a:br>
                  <a:rPr lang="da-DK" sz="2000" smtClean="0"/>
                </a:br>
                <a:r>
                  <a:rPr lang="da-DK" sz="2000" smtClean="0"/>
                  <a:t>R: 	</a:t>
                </a:r>
                <a:r>
                  <a:rPr lang="da-DK" sz="2000" smtClean="0">
                    <a:solidFill>
                      <a:schemeClr val="tx2"/>
                    </a:solidFill>
                  </a:rPr>
                  <a:t>pxxx()</a:t>
                </a:r>
                <a:br>
                  <a:rPr lang="da-DK" sz="2000" smtClean="0">
                    <a:solidFill>
                      <a:schemeClr val="tx2"/>
                    </a:solidFill>
                  </a:rPr>
                </a:br>
                <a:r>
                  <a:rPr lang="da-DK" sz="1200" smtClean="0">
                    <a:solidFill>
                      <a:schemeClr val="tx2"/>
                    </a:solidFill>
                  </a:rPr>
                  <a:t> </a:t>
                </a:r>
              </a:p>
              <a:p>
                <a:r>
                  <a:rPr lang="da-DK" sz="2000" b="1" smtClean="0">
                    <a:solidFill>
                      <a:schemeClr val="tx2"/>
                    </a:solidFill>
                  </a:rPr>
                  <a:t>Invers kumuleret fordelingsfunktion</a:t>
                </a:r>
                <a:r>
                  <a:rPr lang="da-DK" sz="2000" smtClean="0"/>
                  <a:t> </a:t>
                </a:r>
                <a:br>
                  <a:rPr lang="da-DK" sz="2000" smtClean="0"/>
                </a:br>
                <a:r>
                  <a:rPr lang="da-DK" sz="2000" smtClean="0"/>
                  <a:t>Den inverse funktion til CDF, så for en given sandsynlighed </a:t>
                </a:r>
                <a14:m>
                  <m:oMathPara>
                    <m:oMathParaPr>
                      <m:jc/>
                    </m:oMathParaPr>
                    <m:oMath>
                      <m:r>
                        <a:rPr lang="da-DK" sz="2000" i="1">
                          <a:latin typeface="Cambria Math"/>
                        </a:rPr>
                        <m:t>𝑝</m:t>
                      </m:r>
                    </m:oMath>
                  </m:oMathPara>
                </a14:m>
                <a:r>
                  <a:rPr lang="da-DK" sz="2000" smtClean="0"/>
                  <a:t> beregner funktionen den værdi af x, så der gælder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ea typeface="Cambria Math"/>
                            </a:rPr>
                            <m:t>≤</m:t>
                          </m:r>
                          <m:r>
                            <a:rPr lang="en-US" sz="2000" b="0" i="1" smtClean="0">
                              <a:latin typeface="Cambria Math" panose="02040503050406030204" pitchFamily="18" charset="0"/>
                              <a:ea typeface="Cambria Math"/>
                            </a:rPr>
                            <m:t>𝑥</m:t>
                          </m:r>
                        </m:e>
                      </m:d>
                      <m:r>
                        <a:rPr lang="da-DK" sz="2000" b="0" i="1" smtClean="0">
                          <a:latin typeface="Cambria Math"/>
                        </a:rPr>
                        <m:t>=</m:t>
                      </m:r>
                      <m:r>
                        <a:rPr lang="da-DK" sz="2000" b="0" i="1" smtClean="0">
                          <a:latin typeface="Cambria Math"/>
                        </a:rPr>
                        <m:t>𝑝</m:t>
                      </m:r>
                    </m:oMath>
                  </m:oMathPara>
                </a14:m>
                <a:r>
                  <a:rPr lang="da-DK" sz="2000" smtClean="0"/>
                  <a:t> </a:t>
                </a:r>
                <a:br>
                  <a:rPr lang="da-DK" sz="2000" smtClean="0"/>
                </a:br>
                <a:r>
                  <a:rPr lang="da-DK" sz="2000" smtClean="0"/>
                  <a:t>R: 	</a:t>
                </a:r>
                <a:r>
                  <a:rPr lang="da-DK" sz="2000" smtClean="0">
                    <a:solidFill>
                      <a:schemeClr val="tx2"/>
                    </a:solidFill>
                  </a:rPr>
                  <a:t>qxxx()</a:t>
                </a:r>
                <a:br>
                  <a:rPr lang="da-DK" sz="2000" smtClean="0">
                    <a:solidFill>
                      <a:schemeClr val="tx2"/>
                    </a:solidFill>
                  </a:rPr>
                </a:br>
                <a:r>
                  <a:rPr lang="da-DK" sz="1200" smtClean="0">
                    <a:solidFill>
                      <a:schemeClr val="tx2"/>
                    </a:solidFill>
                  </a:rPr>
                  <a:t> </a:t>
                </a:r>
                <a:endParaRPr lang="da-DK" sz="2000" smtClean="0">
                  <a:solidFill>
                    <a:schemeClr val="tx2"/>
                  </a:solidFill>
                </a:endParaRPr>
              </a:p>
              <a:p>
                <a:r>
                  <a:rPr lang="da-DK" sz="2000" b="1" smtClean="0">
                    <a:solidFill>
                      <a:schemeClr val="tx2"/>
                    </a:solidFill>
                  </a:rPr>
                  <a:t>Tilfældighedsgenerator</a:t>
                </a:r>
                <a:br>
                  <a:rPr lang="da-DK" sz="2000" smtClean="0"/>
                </a:br>
                <a:r>
                  <a:rPr lang="da-DK" sz="2000" smtClean="0"/>
                  <a:t>En funktion, der kan generere tilfældige tal af fordelingen </a:t>
                </a:r>
                <a:br>
                  <a:rPr lang="da-DK" sz="2000" smtClean="0"/>
                </a:br>
                <a:r>
                  <a:rPr lang="da-DK" sz="2000" smtClean="0"/>
                  <a:t>R: 	</a:t>
                </a:r>
                <a:r>
                  <a:rPr lang="da-DK" sz="2000" smtClean="0">
                    <a:solidFill>
                      <a:schemeClr val="tx2"/>
                    </a:solidFill>
                  </a:rPr>
                  <a:t>rxxx().</a:t>
                </a:r>
                <a:endParaRPr lang="da-DK" sz="2000">
                  <a:solidFill>
                    <a:schemeClr val="tx2"/>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908720"/>
                <a:ext cx="8496944" cy="5949280"/>
              </a:xfrm>
              <a:blipFill>
                <a:blip r:embed="rId3"/>
                <a:stretch>
                  <a:fillRect l="-646" t="-512"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134</a:t>
            </a:fld>
            <a:endParaRPr lang="da-DK"/>
          </a:p>
        </p:txBody>
      </p:sp>
    </p:spTree>
    <p:extLst>
      <p:ext uri="{BB962C8B-B14F-4D97-AF65-F5344CB8AC3E}">
        <p14:creationId xmlns:p14="http://schemas.microsoft.com/office/powerpoint/2010/main" val="3325781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R funktioner til fordelinger, eksempel</a:t>
            </a:r>
            <a:endParaRPr lang="da-DK"/>
          </a:p>
        </p:txBody>
      </p:sp>
      <mc:AlternateContent>
        <mc:Choice Requires="a14">
          <p:sp>
            <p:nvSpPr>
              <p:cNvPr id="3" name="Content Placeholder 2"/>
              <p:cNvSpPr>
                <a:spLocks noGrp="1"/>
              </p:cNvSpPr>
              <p:nvPr>
                <p:ph idx="1"/>
              </p:nvPr>
            </p:nvSpPr>
            <p:spPr/>
            <p:txBody>
              <a:bodyPr/>
              <a:lstStyle/>
              <a:p>
                <a:r>
                  <a:rPr lang="da-DK" sz="2200" smtClean="0"/>
                  <a:t>En fabrik producerer </a:t>
                </a:r>
                <a14:m>
                  <m:oMathPara>
                    <m:oMathParaPr>
                      <m:jc/>
                    </m:oMathParaPr>
                    <m:oMath>
                      <m:r>
                        <a:rPr lang="da-DK" sz="2200" i="1" smtClean="0">
                          <a:latin typeface="Cambria Math" panose="02040503050406030204" pitchFamily="18" charset="0"/>
                        </a:rPr>
                        <m:t>200</m:t>
                      </m:r>
                    </m:oMath>
                  </m:oMathPara>
                </a14:m>
                <a:r>
                  <a:rPr lang="da-DK" sz="2200" smtClean="0"/>
                  <a:t> enheder dagligt. </a:t>
                </a:r>
                <a14:m>
                  <m:oMathPara>
                    <m:oMathParaPr>
                      <m:jc/>
                    </m:oMathParaPr>
                    <m:oMath>
                      <m:r>
                        <a:rPr lang="da-DK" sz="2200" i="1" smtClean="0">
                          <a:latin typeface="Cambria Math" panose="02040503050406030204" pitchFamily="18" charset="0"/>
                        </a:rPr>
                        <m:t>1</m:t>
                      </m:r>
                    </m:oMath>
                  </m:oMathPara>
                </a14:m>
                <a:r>
                  <a:rPr lang="da-DK" sz="2200" smtClean="0"/>
                  <a:t> % enheder har fejl. Hvad er sandsynligheden for </a:t>
                </a:r>
                <a14:m>
                  <m:oMathPara>
                    <m:oMathParaPr>
                      <m:jc/>
                    </m:oMathParaPr>
                    <m:oMath>
                      <m:r>
                        <a:rPr lang="da-DK" sz="2200" i="1" smtClean="0">
                          <a:latin typeface="Cambria Math" panose="02040503050406030204" pitchFamily="18" charset="0"/>
                        </a:rPr>
                        <m:t>0</m:t>
                      </m:r>
                    </m:oMath>
                  </m:oMathPara>
                </a14:m>
                <a:r>
                  <a:rPr lang="da-DK" sz="2200" smtClean="0"/>
                  <a:t> enheder med fejl i produktionen i morgen?</a:t>
                </a:r>
                <a:br>
                  <a:rPr lang="da-DK" sz="2200" smtClean="0"/>
                </a:br>
                <a:r>
                  <a:rPr lang="da-DK" sz="2200" smtClean="0"/>
                  <a:t> 	</a:t>
                </a:r>
                <a14:m>
                  <m:oMathPara>
                    <m:oMathParaPr>
                      <m:jc/>
                    </m:oMathParaPr>
                    <m:oMath>
                      <m:r>
                        <m:rPr>
                          <m:sty m:val="p"/>
                        </m:rPr>
                        <a:rPr lang="da-DK" sz="2200" i="0" smtClean="0">
                          <a:solidFill>
                            <a:schemeClr val="tx2"/>
                          </a:solidFill>
                          <a:latin typeface="Cambria Math" panose="02040503050406030204" pitchFamily="18" charset="0"/>
                        </a:rPr>
                        <m:t>dbinom</m:t>
                      </m:r>
                      <m:r>
                        <a:rPr lang="da-DK" sz="2200" i="1" smtClean="0">
                          <a:latin typeface="Cambria Math" panose="02040503050406030204" pitchFamily="18" charset="0"/>
                        </a:rPr>
                        <m:t>(0</m:t>
                      </m:r>
                      <m:r>
                        <a:rPr lang="da-DK" sz="2200" i="1">
                          <a:latin typeface="Cambria Math" panose="02040503050406030204" pitchFamily="18" charset="0"/>
                        </a:rPr>
                        <m:t>, 200, 0.01</m:t>
                      </m:r>
                      <m:r>
                        <a:rPr lang="da-DK" sz="2200" i="1" smtClean="0">
                          <a:latin typeface="Cambria Math" panose="02040503050406030204" pitchFamily="18" charset="0"/>
                        </a:rPr>
                        <m:t>) = 0.134</m:t>
                      </m:r>
                    </m:oMath>
                  </m:oMathPara>
                </a14:m>
                <a:endParaRPr lang="da-DK" sz="2200"/>
              </a:p>
              <a:p>
                <a:r>
                  <a:rPr lang="da-DK" sz="2200" smtClean="0"/>
                  <a:t>Hvad er sandsynligheden for 5 fejl eller færre?</a:t>
                </a:r>
                <a:br>
                  <a:rPr lang="da-DK" sz="2200" smtClean="0"/>
                </a:br>
                <a:r>
                  <a:rPr lang="da-DK" sz="2200" smtClean="0"/>
                  <a:t> 	</a:t>
                </a:r>
                <a14:m>
                  <m:oMathPara>
                    <m:oMathParaPr>
                      <m:jc/>
                    </m:oMathParaPr>
                    <m:oMath>
                      <m:r>
                        <m:rPr>
                          <m:sty m:val="p"/>
                        </m:rPr>
                        <a:rPr lang="da-DK" sz="2200" i="0" smtClean="0">
                          <a:solidFill>
                            <a:schemeClr val="tx2"/>
                          </a:solidFill>
                          <a:latin typeface="Cambria Math" panose="02040503050406030204" pitchFamily="18" charset="0"/>
                        </a:rPr>
                        <m:t>pbinom</m:t>
                      </m:r>
                      <m:r>
                        <a:rPr lang="da-DK" sz="2200" i="1" smtClean="0">
                          <a:latin typeface="Cambria Math" panose="02040503050406030204" pitchFamily="18" charset="0"/>
                        </a:rPr>
                        <m:t>(5</m:t>
                      </m:r>
                      <m:r>
                        <a:rPr lang="da-DK" sz="2200" i="1" smtClean="0">
                          <a:latin typeface="Cambria Math" panose="02040503050406030204" pitchFamily="18" charset="0"/>
                        </a:rPr>
                        <m:t>, </m:t>
                      </m:r>
                      <m:r>
                        <a:rPr lang="da-DK" sz="2200" i="1">
                          <a:latin typeface="Cambria Math" panose="02040503050406030204" pitchFamily="18" charset="0"/>
                        </a:rPr>
                        <m:t>200, 0.01</m:t>
                      </m:r>
                      <m:r>
                        <a:rPr lang="da-DK" sz="2200" i="1" smtClean="0">
                          <a:latin typeface="Cambria Math" panose="02040503050406030204" pitchFamily="18" charset="0"/>
                        </a:rPr>
                        <m:t>) = 0.984</m:t>
                      </m:r>
                    </m:oMath>
                  </m:oMathPara>
                </a14:m>
                <a:endParaRPr lang="da-DK" sz="2200"/>
              </a:p>
              <a:p>
                <a:r>
                  <a:rPr lang="da-DK" sz="2200" smtClean="0"/>
                  <a:t>Hvor mange fejl kan fabrikken garantere at være under i 99 % af dagene?</a:t>
                </a:r>
                <a:br>
                  <a:rPr lang="da-DK" sz="2200" smtClean="0"/>
                </a:br>
                <a:r>
                  <a:rPr lang="da-DK" sz="2200" smtClean="0"/>
                  <a:t>	</a:t>
                </a:r>
                <a14:m>
                  <m:oMathPara>
                    <m:oMathParaPr>
                      <m:jc/>
                    </m:oMathParaPr>
                    <m:oMath>
                      <m:r>
                        <m:rPr>
                          <m:sty m:val="p"/>
                        </m:rPr>
                        <a:rPr lang="da-DK" sz="2200" i="0" smtClean="0">
                          <a:solidFill>
                            <a:schemeClr val="tx2"/>
                          </a:solidFill>
                          <a:latin typeface="Cambria Math" panose="02040503050406030204" pitchFamily="18" charset="0"/>
                        </a:rPr>
                        <m:t>qbinom</m:t>
                      </m:r>
                      <m:r>
                        <a:rPr lang="da-DK" sz="2200" i="1" smtClean="0">
                          <a:latin typeface="Cambria Math" panose="02040503050406030204" pitchFamily="18" charset="0"/>
                        </a:rPr>
                        <m:t>(0.99</m:t>
                      </m:r>
                      <m:r>
                        <a:rPr lang="da-DK" sz="2200" i="1">
                          <a:latin typeface="Cambria Math" panose="02040503050406030204" pitchFamily="18" charset="0"/>
                        </a:rPr>
                        <m:t>, 200, 0.01</m:t>
                      </m:r>
                      <m:r>
                        <a:rPr lang="da-DK" sz="2200" i="1" smtClean="0">
                          <a:latin typeface="Cambria Math" panose="02040503050406030204" pitchFamily="18" charset="0"/>
                        </a:rPr>
                        <m:t>) = 6</m:t>
                      </m:r>
                    </m:oMath>
                  </m:oMathPara>
                </a14:m>
                <a:br>
                  <a:rPr lang="da-DK" sz="2200" smtClean="0"/>
                </a:br>
                <a:r>
                  <a:rPr lang="da-DK" sz="2200" smtClean="0"/>
                  <a:t>(Altså kun i 1 % af dagene er der mere end 6 fejl (7 eller flere))</a:t>
                </a:r>
              </a:p>
              <a:p>
                <a:r>
                  <a:rPr lang="da-DK" sz="2200" smtClean="0"/>
                  <a:t>Lav en simulering af antal fejl de næste 5 dage:</a:t>
                </a:r>
                <a:br>
                  <a:rPr lang="da-DK" sz="2200" smtClean="0"/>
                </a:br>
                <a:r>
                  <a:rPr lang="da-DK"/>
                  <a:t>	</a:t>
                </a:r>
                <a14:m>
                  <m:oMathPara>
                    <m:oMathParaPr>
                      <m:jc/>
                    </m:oMathParaPr>
                    <m:oMath>
                      <m:r>
                        <m:rPr>
                          <m:sty m:val="p"/>
                        </m:rPr>
                        <a:rPr lang="da-DK">
                          <a:solidFill>
                            <a:schemeClr val="tx2"/>
                          </a:solidFill>
                          <a:latin typeface="Cambria Math" panose="02040503050406030204" pitchFamily="18" charset="0"/>
                        </a:rPr>
                        <m:t>rbinom</m:t>
                      </m:r>
                      <m:d>
                        <m:dPr>
                          <m:begChr m:val="("/>
                          <m:sepChr m:val="|"/>
                          <m:endChr m:val=")"/>
                          <m:grow m:val="on"/>
                          <m:shp m:val="centered"/>
                          <m:ctrlPr>
                            <a:rPr lang="da-DK" i="1">
                              <a:solidFill>
                                <a:schemeClr val="tx2"/>
                              </a:solidFill>
                              <a:latin typeface="Cambria Math" panose="02040503050406030204" pitchFamily="18" charset="0"/>
                            </a:rPr>
                          </m:ctrlPr>
                        </m:dPr>
                        <m:e>
                          <m:r>
                            <a:rPr lang="en-US" b="0" i="1" smtClean="0">
                              <a:latin typeface="Cambria Math" panose="02040503050406030204" pitchFamily="18" charset="0"/>
                            </a:rPr>
                            <m:t>5, </m:t>
                          </m:r>
                          <m:r>
                            <a:rPr lang="da-DK" i="1">
                              <a:latin typeface="Cambria Math" panose="02040503050406030204" pitchFamily="18" charset="0"/>
                            </a:rPr>
                            <m:t>200</m:t>
                          </m:r>
                          <m:r>
                            <a:rPr lang="da-DK" i="1">
                              <a:latin typeface="Cambria Math" panose="02040503050406030204" pitchFamily="18" charset="0"/>
                            </a:rPr>
                            <m:t>, 0.01</m:t>
                          </m:r>
                        </m:e>
                      </m:d>
                      <m:r>
                        <a:rPr lang="da-DK" i="1">
                          <a:latin typeface="Cambria Math" panose="02040503050406030204" pitchFamily="18" charset="0"/>
                        </a:rPr>
                        <m:t>=</m:t>
                      </m:r>
                      <m:r>
                        <a:rPr lang="en-US" b="0" i="1" smtClean="0">
                          <a:latin typeface="Cambria Math" panose="02040503050406030204" pitchFamily="18" charset="0"/>
                        </a:rPr>
                        <m:t>[2, 3, 1, 2, 0]</m:t>
                      </m:r>
                    </m:oMath>
                  </m:oMathPara>
                </a14:m>
                <a:r>
                  <a:rPr lang="da-DK" smtClean="0"/>
                  <a:t>.</a:t>
                </a:r>
                <a:br>
                  <a:rPr lang="da-DK" smtClean="0"/>
                </a:br>
                <a:r>
                  <a:rPr lang="da-DK" smtClean="0"/>
                  <a:t>	</a:t>
                </a:r>
                <a:br>
                  <a:rPr lang="da-DK" smtClean="0"/>
                </a:br>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94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135</a:t>
            </a:fld>
            <a:endParaRPr lang="da-DK"/>
          </a:p>
        </p:txBody>
      </p:sp>
    </p:spTree>
    <p:extLst>
      <p:ext uri="{BB962C8B-B14F-4D97-AF65-F5344CB8AC3E}">
        <p14:creationId xmlns:p14="http://schemas.microsoft.com/office/powerpoint/2010/main" val="21557141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R funktioner til diskrete fordelinger</a:t>
            </a:r>
            <a:endParaRPr lang="da-DK"/>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96459619"/>
              </p:ext>
            </p:extLst>
          </p:nvPr>
        </p:nvGraphicFramePr>
        <p:xfrm>
          <a:off x="323528" y="1268413"/>
          <a:ext cx="8569645" cy="1112520"/>
        </p:xfrm>
        <a:graphic>
          <a:graphicData uri="http://schemas.openxmlformats.org/drawingml/2006/table">
            <a:tbl>
              <a:tblPr firstRow="1" bandRow="1">
                <a:tableStyleId>{5940675A-B579-460E-94D1-54222C63F5DA}</a:tableStyleId>
              </a:tblPr>
              <a:tblGrid>
                <a:gridCol w="2016224">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469379">
                  <a:extLst>
                    <a:ext uri="{9D8B030D-6E8A-4147-A177-3AD203B41FA5}">
                      <a16:colId xmlns:a16="http://schemas.microsoft.com/office/drawing/2014/main" val="20002"/>
                    </a:ext>
                  </a:extLst>
                </a:gridCol>
                <a:gridCol w="1713929">
                  <a:extLst>
                    <a:ext uri="{9D8B030D-6E8A-4147-A177-3AD203B41FA5}">
                      <a16:colId xmlns:a16="http://schemas.microsoft.com/office/drawing/2014/main" val="20003"/>
                    </a:ext>
                  </a:extLst>
                </a:gridCol>
                <a:gridCol w="1713929">
                  <a:extLst>
                    <a:ext uri="{9D8B030D-6E8A-4147-A177-3AD203B41FA5}">
                      <a16:colId xmlns:a16="http://schemas.microsoft.com/office/drawing/2014/main" val="20004"/>
                    </a:ext>
                  </a:extLst>
                </a:gridCol>
              </a:tblGrid>
              <a:tr h="370840">
                <a:tc>
                  <a:txBody>
                    <a:bodyPr vert="horz" wrap="square"/>
                    <a:lstStyle/>
                    <a:p>
                      <a:endParaRPr lang="da-DK" sz="1800"/>
                    </a:p>
                  </a:txBody>
                  <a:tcPr/>
                </a:tc>
                <a:tc>
                  <a:txBody>
                    <a:bodyPr vert="horz" wrap="square"/>
                    <a:lstStyle/>
                    <a:p>
                      <a:r>
                        <a:rPr lang="da-DK" sz="1800" smtClean="0"/>
                        <a:t>PDF (dxxx)</a:t>
                      </a:r>
                      <a:endParaRPr lang="da-DK" sz="1800"/>
                    </a:p>
                  </a:txBody>
                  <a:tcPr/>
                </a:tc>
                <a:tc>
                  <a:txBody>
                    <a:bodyPr vert="horz" wrap="square"/>
                    <a:lstStyle/>
                    <a:p>
                      <a:r>
                        <a:rPr lang="da-DK" sz="1800" smtClean="0"/>
                        <a:t>CDF (pxxx)</a:t>
                      </a:r>
                      <a:endParaRPr lang="da-DK" sz="1800"/>
                    </a:p>
                  </a:txBody>
                  <a:tcPr/>
                </a:tc>
                <a:tc>
                  <a:txBody>
                    <a:bodyPr vert="horz" wrap="square"/>
                    <a:lstStyle/>
                    <a:p>
                      <a:r>
                        <a:rPr lang="da-DK" sz="1800" smtClean="0"/>
                        <a:t>Invers (qxxx) </a:t>
                      </a:r>
                      <a:endParaRPr lang="da-DK" sz="1800"/>
                    </a:p>
                  </a:txBody>
                  <a:tcPr/>
                </a:tc>
                <a:tc>
                  <a:txBody>
                    <a:bodyPr vert="horz" wrap="square"/>
                    <a:lstStyle/>
                    <a:p>
                      <a:r>
                        <a:rPr lang="da-DK" sz="1800" smtClean="0"/>
                        <a:t>Random (rxxx)</a:t>
                      </a:r>
                      <a:endParaRPr lang="da-DK" sz="1800"/>
                    </a:p>
                  </a:txBody>
                  <a:tcPr/>
                </a:tc>
                <a:extLst>
                  <a:ext uri="{0D108BD9-81ED-4DB2-BD59-A6C34878D82A}">
                    <a16:rowId xmlns:a16="http://schemas.microsoft.com/office/drawing/2014/main" val="10000"/>
                  </a:ext>
                </a:extLst>
              </a:tr>
              <a:tr h="370840">
                <a:tc>
                  <a:txBody>
                    <a:bodyPr vert="horz" wrap="square"/>
                    <a:lstStyle/>
                    <a:p>
                      <a:r>
                        <a:rPr lang="da-DK" sz="1800" smtClean="0"/>
                        <a:t>Binomial (xbinom)</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dbinom()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pbinom()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qbinom()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rbinom()</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0001"/>
                  </a:ext>
                </a:extLst>
              </a:tr>
              <a:tr h="370840">
                <a:tc>
                  <a:txBody>
                    <a:bodyPr vert="horz" wrap="square"/>
                    <a:lstStyle/>
                    <a:p>
                      <a:r>
                        <a:rPr lang="da-DK" sz="1800" smtClean="0"/>
                        <a:t>Poisson (xpois)</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dpois()</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ppois()</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qpois()</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rpois()</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0002"/>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136</a:t>
            </a:fld>
            <a:endParaRPr lang="da-DK"/>
          </a:p>
        </p:txBody>
      </p:sp>
    </p:spTree>
    <p:extLst>
      <p:ext uri="{BB962C8B-B14F-4D97-AF65-F5344CB8AC3E}">
        <p14:creationId xmlns:p14="http://schemas.microsoft.com/office/powerpoint/2010/main" val="2249194404"/>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Binomial- eller Poisson-fordeling?</a:t>
            </a:r>
            <a:endParaRPr lang="da-DK"/>
          </a:p>
        </p:txBody>
      </p:sp>
      <mc:AlternateContent>
        <mc:Choice Requires="a14">
          <p:sp>
            <p:nvSpPr>
              <p:cNvPr id="3" name="Content Placeholder 2"/>
              <p:cNvSpPr>
                <a:spLocks noGrp="1"/>
              </p:cNvSpPr>
              <p:nvPr>
                <p:ph idx="1"/>
              </p:nvPr>
            </p:nvSpPr>
            <p:spPr>
              <a:xfrm>
                <a:off x="323528" y="1052736"/>
                <a:ext cx="8820472" cy="5688632"/>
              </a:xfrm>
            </p:spPr>
            <p:txBody>
              <a:bodyPr/>
              <a:lstStyle/>
              <a:p>
                <a:r>
                  <a:rPr lang="da-DK" sz="2200" smtClean="0"/>
                  <a:t>Eksempel:</a:t>
                </a:r>
                <a:br>
                  <a:rPr lang="da-DK" sz="2200" smtClean="0"/>
                </a:br>
                <a:r>
                  <a:rPr lang="da-DK" sz="2200" smtClean="0"/>
                  <a:t>En bilfabrik </a:t>
                </a:r>
                <a:r>
                  <a:rPr lang="da-DK" sz="2200"/>
                  <a:t>producerer 25 </a:t>
                </a:r>
                <a:r>
                  <a:rPr lang="da-DK" sz="2200" smtClean="0"/>
                  <a:t>biler </a:t>
                </a:r>
                <a:r>
                  <a:rPr lang="da-DK" sz="2200"/>
                  <a:t>i timen. </a:t>
                </a:r>
                <a:r>
                  <a:rPr lang="da-DK" sz="2200" smtClean="0"/>
                  <a:t>5 % </a:t>
                </a:r>
                <a:r>
                  <a:rPr lang="da-DK" sz="2200"/>
                  <a:t>af dem </a:t>
                </a:r>
                <a:r>
                  <a:rPr lang="da-DK" sz="2200" smtClean="0"/>
                  <a:t>må kasseres pga. graverende produktionsfejl (d.v.s. i </a:t>
                </a:r>
                <a:r>
                  <a:rPr lang="da-DK"/>
                  <a:t>gennemsnit kasseres </a:t>
                </a:r>
                <a:r>
                  <a:rPr lang="da-DK" sz="2200" smtClean="0"/>
                  <a:t>1.25 biler/time).</a:t>
                </a:r>
                <a:r>
                  <a:rPr lang="da-DK" smtClean="0"/>
                  <a:t> </a:t>
                </a:r>
                <a:r>
                  <a:rPr lang="da-DK" sz="2200" smtClean="0"/>
                  <a:t>Hvad </a:t>
                </a:r>
                <a:r>
                  <a:rPr lang="da-DK" sz="2200"/>
                  <a:t>er sandsynligheden for at der </a:t>
                </a:r>
                <a:r>
                  <a:rPr lang="da-DK" sz="2200" smtClean="0"/>
                  <a:t>kasseres hhv. 2 og 26 biler </a:t>
                </a:r>
                <a:r>
                  <a:rPr lang="da-DK" sz="2200"/>
                  <a:t>den næste time</a:t>
                </a:r>
                <a:r>
                  <a:rPr lang="da-DK" sz="2200" smtClean="0"/>
                  <a:t>? </a:t>
                </a:r>
              </a:p>
              <a:p>
                <a:pPr lvl="1">
                  <a:buFont typeface="Arial" pitchFamily="34" charset="0"/>
                  <a:buChar char="•"/>
                </a:pPr>
                <a:r>
                  <a:rPr lang="da-DK" i="1" smtClean="0">
                    <a:solidFill>
                      <a:schemeClr val="accent1">
                        <a:lumMod val="75000"/>
                      </a:schemeClr>
                    </a:solidFill>
                    <a:latin typeface="Times New Roman" panose="02020603050405020304" pitchFamily="18" charset="0"/>
                    <a:cs typeface="Times New Roman" panose="02020603050405020304" pitchFamily="18" charset="0"/>
                  </a:rPr>
                  <a:t>P</a:t>
                </a:r>
                <a:r>
                  <a:rPr lang="da-DK" smtClean="0">
                    <a:solidFill>
                      <a:schemeClr val="accent1">
                        <a:lumMod val="75000"/>
                      </a:schemeClr>
                    </a:solidFill>
                    <a:latin typeface="Times New Roman" panose="02020603050405020304" pitchFamily="18" charset="0"/>
                    <a:cs typeface="Times New Roman" panose="02020603050405020304" pitchFamily="18" charset="0"/>
                  </a:rPr>
                  <a:t>(</a:t>
                </a:r>
                <a:r>
                  <a:rPr lang="da-DK" i="1">
                    <a:solidFill>
                      <a:schemeClr val="accent1">
                        <a:lumMod val="75000"/>
                      </a:schemeClr>
                    </a:solidFill>
                    <a:latin typeface="Times New Roman" panose="02020603050405020304" pitchFamily="18" charset="0"/>
                    <a:cs typeface="Times New Roman" panose="02020603050405020304" pitchFamily="18" charset="0"/>
                  </a:rPr>
                  <a:t>X</a:t>
                </a:r>
                <a:r>
                  <a:rPr lang="da-DK" smtClean="0">
                    <a:solidFill>
                      <a:schemeClr val="accent1">
                        <a:lumMod val="75000"/>
                      </a:schemeClr>
                    </a:solidFill>
                    <a:latin typeface="Times New Roman" panose="02020603050405020304" pitchFamily="18" charset="0"/>
                    <a:cs typeface="Times New Roman" panose="02020603050405020304" pitchFamily="18" charset="0"/>
                  </a:rPr>
                  <a:t> </a:t>
                </a:r>
                <a:r>
                  <a:rPr lang="da-DK">
                    <a:solidFill>
                      <a:schemeClr val="accent1">
                        <a:lumMod val="75000"/>
                      </a:schemeClr>
                    </a:solidFill>
                    <a:latin typeface="Times New Roman" panose="02020603050405020304" pitchFamily="18" charset="0"/>
                    <a:cs typeface="Times New Roman" panose="02020603050405020304" pitchFamily="18" charset="0"/>
                  </a:rPr>
                  <a:t>= 2) = </a:t>
                </a:r>
                <a14:m>
                  <m:oMathPara>
                    <m:oMathParaPr>
                      <m:jc/>
                    </m:oMathParaPr>
                    <m:oMath>
                      <m:d>
                        <m:dPr>
                          <m:begChr m:val="("/>
                          <m:sepChr m:val="|"/>
                          <m:endChr m:val=")"/>
                          <m:grow m:val="on"/>
                          <m:shp m:val="centered"/>
                          <m:ctrlPr>
                            <a:rPr lang="da-DK" i="1">
                              <a:solidFill>
                                <a:schemeClr val="accent1">
                                  <a:lumMod val="75000"/>
                                </a:schemeClr>
                              </a:solidFill>
                              <a:latin typeface="Cambria Math" panose="02040503050406030204" pitchFamily="18" charset="0"/>
                            </a:rPr>
                          </m:ctrlPr>
                        </m:dPr>
                        <m:e>
                          <m:m>
                            <m:mPr>
                              <m:mcs>
                                <m:mc>
                                  <m:mcPr>
                                    <m:count m:val="1"/>
                                    <m:mcJc m:val="center"/>
                                  </m:mcPr>
                                </m:mc>
                              </m:mcs>
                              <m:ctrlPr>
                                <a:rPr lang="da-DK" i="1">
                                  <a:solidFill>
                                    <a:schemeClr val="accent1">
                                      <a:lumMod val="75000"/>
                                    </a:schemeClr>
                                  </a:solidFill>
                                  <a:latin typeface="Cambria Math" panose="02040503050406030204" pitchFamily="18" charset="0"/>
                                </a:rPr>
                              </m:ctrlPr>
                            </m:mPr>
                            <m:mr>
                              <m:e>
                                <m:r>
                                  <a:rPr lang="da-DK" i="1">
                                    <a:solidFill>
                                      <a:schemeClr val="accent1">
                                        <a:lumMod val="75000"/>
                                      </a:schemeClr>
                                    </a:solidFill>
                                    <a:latin typeface="Cambria Math" panose="02040503050406030204" pitchFamily="18" charset="0"/>
                                  </a:rPr>
                                  <m:t>2</m:t>
                                </m:r>
                                <m:r>
                                  <a:rPr lang="da-DK" i="1">
                                    <a:solidFill>
                                      <a:schemeClr val="accent1">
                                        <a:lumMod val="75000"/>
                                      </a:schemeClr>
                                    </a:solidFill>
                                    <a:latin typeface="Cambria Math" panose="02040503050406030204" pitchFamily="18" charset="0"/>
                                  </a:rPr>
                                  <m:t>5</m:t>
                                </m:r>
                              </m:e>
                            </m:mr>
                            <m:mr>
                              <m:e>
                                <m:r>
                                  <a:rPr lang="da-DK" i="1">
                                    <a:solidFill>
                                      <a:schemeClr val="accent1">
                                        <a:lumMod val="75000"/>
                                      </a:schemeClr>
                                    </a:solidFill>
                                    <a:latin typeface="Cambria Math" panose="02040503050406030204" pitchFamily="18" charset="0"/>
                                  </a:rPr>
                                  <m:t>2</m:t>
                                </m:r>
                              </m:e>
                            </m:mr>
                          </m:m>
                        </m:e>
                      </m:d>
                      <m:r>
                        <a:rPr lang="da-DK" i="1">
                          <a:solidFill>
                            <a:schemeClr val="accent1">
                              <a:lumMod val="75000"/>
                            </a:schemeClr>
                          </a:solidFill>
                          <a:latin typeface="Cambria Math"/>
                        </a:rPr>
                        <m:t>∙</m:t>
                      </m:r>
                      <m:sSup>
                        <m:sSupPr>
                          <m:ctrlPr>
                            <a:rPr lang="da-DK" i="1">
                              <a:solidFill>
                                <a:schemeClr val="accent1">
                                  <a:lumMod val="75000"/>
                                </a:schemeClr>
                              </a:solidFill>
                              <a:latin typeface="Cambria Math" panose="02040503050406030204" pitchFamily="18" charset="0"/>
                              <a:ea typeface="Cambria Math"/>
                            </a:rPr>
                          </m:ctrlPr>
                        </m:sSupPr>
                        <m:e>
                          <m:r>
                            <a:rPr lang="da-DK" i="1">
                              <a:solidFill>
                                <a:schemeClr val="accent1">
                                  <a:lumMod val="75000"/>
                                </a:schemeClr>
                              </a:solidFill>
                              <a:latin typeface="Cambria Math" panose="02040503050406030204" pitchFamily="18" charset="0"/>
                              <a:ea typeface="Cambria Math"/>
                            </a:rPr>
                            <m:t>0.05</m:t>
                          </m:r>
                        </m:e>
                        <m:sup>
                          <m:r>
                            <a:rPr lang="da-DK" i="1">
                              <a:solidFill>
                                <a:schemeClr val="accent1">
                                  <a:lumMod val="75000"/>
                                </a:schemeClr>
                              </a:solidFill>
                              <a:latin typeface="Cambria Math" panose="02040503050406030204" pitchFamily="18" charset="0"/>
                              <a:ea typeface="Cambria Math"/>
                            </a:rPr>
                            <m:t>2</m:t>
                          </m:r>
                        </m:sup>
                      </m:sSup>
                      <m:r>
                        <m:rPr>
                          <m:sty m:val="p"/>
                        </m:rPr>
                        <a:rPr lang="da-DK">
                          <a:solidFill>
                            <a:schemeClr val="accent1">
                              <a:lumMod val="75000"/>
                            </a:schemeClr>
                          </a:solidFill>
                          <a:latin typeface="Times New Roman" panose="02020603050405020304" pitchFamily="18" charset="0"/>
                          <a:ea typeface="Cambria Math"/>
                          <a:cs typeface="Times New Roman" panose="02020603050405020304" pitchFamily="18" charset="0"/>
                        </a:rPr>
                        <m:t> </m:t>
                      </m:r>
                      <m:r>
                        <a:rPr lang="da-DK" i="1">
                          <a:solidFill>
                            <a:schemeClr val="accent1">
                              <a:lumMod val="75000"/>
                            </a:schemeClr>
                          </a:solidFill>
                          <a:latin typeface="Cambria Math"/>
                          <a:ea typeface="Cambria Math"/>
                        </a:rPr>
                        <m:t>∙</m:t>
                      </m:r>
                      <m:sSup>
                        <m:sSupPr>
                          <m:ctrlPr>
                            <a:rPr lang="da-DK" i="1">
                              <a:solidFill>
                                <a:schemeClr val="accent1">
                                  <a:lumMod val="75000"/>
                                </a:schemeClr>
                              </a:solidFill>
                              <a:latin typeface="Cambria Math" panose="02040503050406030204" pitchFamily="18" charset="0"/>
                              <a:ea typeface="Cambria Math"/>
                            </a:rPr>
                          </m:ctrlPr>
                        </m:sSupPr>
                        <m:e>
                          <m:d>
                            <m:dPr>
                              <m:begChr m:val="("/>
                              <m:sepChr m:val="|"/>
                              <m:endChr m:val=")"/>
                              <m:grow m:val="on"/>
                              <m:shp m:val="centered"/>
                              <m:ctrlPr>
                                <a:rPr lang="da-DK" i="1">
                                  <a:solidFill>
                                    <a:schemeClr val="accent1">
                                      <a:lumMod val="75000"/>
                                    </a:schemeClr>
                                  </a:solidFill>
                                  <a:latin typeface="Cambria Math" panose="02040503050406030204" pitchFamily="18" charset="0"/>
                                  <a:ea typeface="Cambria Math"/>
                                </a:rPr>
                              </m:ctrlPr>
                            </m:dPr>
                            <m:e>
                              <m:r>
                                <a:rPr lang="da-DK" i="1">
                                  <a:solidFill>
                                    <a:schemeClr val="accent1">
                                      <a:lumMod val="75000"/>
                                    </a:schemeClr>
                                  </a:solidFill>
                                  <a:latin typeface="Cambria Math"/>
                                  <a:ea typeface="Cambria Math"/>
                                </a:rPr>
                                <m:t>1−</m:t>
                              </m:r>
                              <m:r>
                                <a:rPr lang="da-DK" i="1">
                                  <a:solidFill>
                                    <a:schemeClr val="accent1">
                                      <a:lumMod val="75000"/>
                                    </a:schemeClr>
                                  </a:solidFill>
                                  <a:latin typeface="Cambria Math" panose="02040503050406030204" pitchFamily="18" charset="0"/>
                                  <a:ea typeface="Cambria Math"/>
                                </a:rPr>
                                <m:t>0.05</m:t>
                              </m:r>
                            </m:e>
                          </m:d>
                        </m:e>
                        <m:sup>
                          <m:r>
                            <a:rPr lang="da-DK" i="1">
                              <a:solidFill>
                                <a:schemeClr val="accent1">
                                  <a:lumMod val="75000"/>
                                </a:schemeClr>
                              </a:solidFill>
                              <a:latin typeface="Cambria Math" panose="02040503050406030204" pitchFamily="18" charset="0"/>
                              <a:ea typeface="Cambria Math"/>
                            </a:rPr>
                            <m:t>25</m:t>
                          </m:r>
                          <m:r>
                            <a:rPr lang="da-DK" i="1">
                              <a:solidFill>
                                <a:schemeClr val="accent1">
                                  <a:lumMod val="75000"/>
                                </a:schemeClr>
                              </a:solidFill>
                              <a:latin typeface="Cambria Math"/>
                              <a:ea typeface="Cambria Math"/>
                            </a:rPr>
                            <m:t>−</m:t>
                          </m:r>
                          <m:r>
                            <a:rPr lang="da-DK" i="1">
                              <a:solidFill>
                                <a:schemeClr val="accent1">
                                  <a:lumMod val="75000"/>
                                </a:schemeClr>
                              </a:solidFill>
                              <a:latin typeface="Cambria Math" panose="02040503050406030204" pitchFamily="18" charset="0"/>
                              <a:ea typeface="Cambria Math"/>
                            </a:rPr>
                            <m:t>2</m:t>
                          </m:r>
                        </m:sup>
                      </m:sSup>
                      <m:r>
                        <a:rPr lang="da-DK" i="1">
                          <a:solidFill>
                            <a:schemeClr val="accent1">
                              <a:lumMod val="75000"/>
                            </a:schemeClr>
                          </a:solidFill>
                          <a:latin typeface="Cambria Math" panose="02040503050406030204" pitchFamily="18" charset="0"/>
                          <a:ea typeface="Cambria Math"/>
                        </a:rPr>
                        <m:t>=</m:t>
                      </m:r>
                    </m:oMath>
                  </m:oMathPara>
                </a14:m>
                <a:r>
                  <a:rPr lang="da-DK" smtClean="0">
                    <a:solidFill>
                      <a:schemeClr val="accent1">
                        <a:lumMod val="75000"/>
                      </a:schemeClr>
                    </a:solidFill>
                  </a:rPr>
                  <a:t> dbinom(2, 25, 0.05) = </a:t>
                </a:r>
                <a:r>
                  <a:rPr lang="da-DK" u="sng" smtClean="0">
                    <a:solidFill>
                      <a:schemeClr val="accent1">
                        <a:lumMod val="75000"/>
                      </a:schemeClr>
                    </a:solidFill>
                  </a:rPr>
                  <a:t>0.2305</a:t>
                </a:r>
                <a:endParaRPr lang="da-DK" u="sng">
                  <a:solidFill>
                    <a:schemeClr val="accent1">
                      <a:lumMod val="75000"/>
                    </a:schemeClr>
                  </a:solidFill>
                </a:endParaRPr>
              </a:p>
              <a:p>
                <a:pPr lvl="1">
                  <a:buFont typeface="Arial" pitchFamily="34" charset="0"/>
                  <a:buChar char="•"/>
                </a:pPr>
                <a:r>
                  <a:rPr lang="da-DK" i="1" smtClean="0">
                    <a:solidFill>
                      <a:schemeClr val="accent1">
                        <a:lumMod val="75000"/>
                      </a:schemeClr>
                    </a:solidFill>
                    <a:latin typeface="Times New Roman" panose="02020603050405020304" pitchFamily="18" charset="0"/>
                    <a:cs typeface="Times New Roman" panose="02020603050405020304" pitchFamily="18" charset="0"/>
                  </a:rPr>
                  <a:t>P</a:t>
                </a:r>
                <a:r>
                  <a:rPr lang="da-DK" smtClean="0">
                    <a:solidFill>
                      <a:schemeClr val="accent1">
                        <a:lumMod val="75000"/>
                      </a:schemeClr>
                    </a:solidFill>
                    <a:latin typeface="Times New Roman" panose="02020603050405020304" pitchFamily="18" charset="0"/>
                    <a:cs typeface="Times New Roman" panose="02020603050405020304" pitchFamily="18" charset="0"/>
                  </a:rPr>
                  <a:t>(</a:t>
                </a:r>
                <a:r>
                  <a:rPr lang="da-DK" i="1">
                    <a:solidFill>
                      <a:schemeClr val="accent1">
                        <a:lumMod val="75000"/>
                      </a:schemeClr>
                    </a:solidFill>
                    <a:latin typeface="Times New Roman" panose="02020603050405020304" pitchFamily="18" charset="0"/>
                    <a:cs typeface="Times New Roman" panose="02020603050405020304" pitchFamily="18" charset="0"/>
                  </a:rPr>
                  <a:t>X</a:t>
                </a:r>
                <a:r>
                  <a:rPr lang="da-DK" smtClean="0">
                    <a:solidFill>
                      <a:schemeClr val="accent1">
                        <a:lumMod val="75000"/>
                      </a:schemeClr>
                    </a:solidFill>
                    <a:latin typeface="Times New Roman" panose="02020603050405020304" pitchFamily="18" charset="0"/>
                    <a:cs typeface="Times New Roman" panose="02020603050405020304" pitchFamily="18" charset="0"/>
                  </a:rPr>
                  <a:t> </a:t>
                </a:r>
                <a:r>
                  <a:rPr lang="da-DK">
                    <a:solidFill>
                      <a:schemeClr val="accent1">
                        <a:lumMod val="75000"/>
                      </a:schemeClr>
                    </a:solidFill>
                    <a:latin typeface="Times New Roman" panose="02020603050405020304" pitchFamily="18" charset="0"/>
                    <a:cs typeface="Times New Roman" panose="02020603050405020304" pitchFamily="18" charset="0"/>
                  </a:rPr>
                  <a:t>= </a:t>
                </a:r>
                <a:r>
                  <a:rPr lang="da-DK" smtClean="0">
                    <a:solidFill>
                      <a:schemeClr val="accent1">
                        <a:lumMod val="75000"/>
                      </a:schemeClr>
                    </a:solidFill>
                    <a:latin typeface="Times New Roman" panose="02020603050405020304" pitchFamily="18" charset="0"/>
                    <a:cs typeface="Times New Roman" panose="02020603050405020304" pitchFamily="18" charset="0"/>
                  </a:rPr>
                  <a:t>26) </a:t>
                </a:r>
                <a:r>
                  <a:rPr lang="da-DK">
                    <a:solidFill>
                      <a:schemeClr val="accent1">
                        <a:lumMod val="75000"/>
                      </a:schemeClr>
                    </a:solidFill>
                    <a:latin typeface="Times New Roman" panose="02020603050405020304" pitchFamily="18" charset="0"/>
                    <a:cs typeface="Times New Roman" panose="02020603050405020304" pitchFamily="18" charset="0"/>
                  </a:rPr>
                  <a:t>= </a:t>
                </a:r>
                <a:r>
                  <a:rPr lang="da-DK" smtClean="0">
                    <a:solidFill>
                      <a:schemeClr val="accent1">
                        <a:lumMod val="75000"/>
                      </a:schemeClr>
                    </a:solidFill>
                  </a:rPr>
                  <a:t>dbinom(26, 25, 0.05) = </a:t>
                </a:r>
                <a:r>
                  <a:rPr lang="da-DK" u="sng" smtClean="0">
                    <a:solidFill>
                      <a:schemeClr val="accent1">
                        <a:lumMod val="75000"/>
                      </a:schemeClr>
                    </a:solidFill>
                  </a:rPr>
                  <a:t>0</a:t>
                </a:r>
                <a:r>
                  <a:rPr lang="da-DK" smtClean="0">
                    <a:solidFill>
                      <a:schemeClr val="accent1">
                        <a:lumMod val="75000"/>
                      </a:schemeClr>
                    </a:solidFill>
                  </a:rPr>
                  <a:t>	</a:t>
                </a:r>
                <a:r>
                  <a:rPr lang="da-DK"/>
                  <a:t> </a:t>
                </a:r>
                <a:r>
                  <a:rPr lang="da-DK" smtClean="0"/>
                  <a:t>	(</a:t>
                </a:r>
                <a:r>
                  <a:rPr lang="da-DK" i="1" smtClean="0"/>
                  <a:t>umuligt</a:t>
                </a:r>
                <a:r>
                  <a:rPr lang="da-DK" smtClean="0"/>
                  <a:t>)</a:t>
                </a:r>
                <a:br>
                  <a:rPr lang="da-DK" smtClean="0"/>
                </a:br>
                <a:endParaRPr lang="da-DK" smtClean="0"/>
              </a:p>
              <a:p>
                <a:r>
                  <a:rPr lang="da-DK" sz="2200" smtClean="0"/>
                  <a:t>Alternativ opgaveformulering: </a:t>
                </a:r>
                <a:br>
                  <a:rPr lang="da-DK" sz="2200" smtClean="0"/>
                </a:br>
                <a:r>
                  <a:rPr lang="da-DK" sz="2200" smtClean="0"/>
                  <a:t>En bilfabrik må kassere 1.25 producerede biler i timen pga. graverende produktionsfejl. Hvad </a:t>
                </a:r>
                <a:r>
                  <a:rPr lang="da-DK" sz="2200"/>
                  <a:t>er sandsynligheden for at der </a:t>
                </a:r>
                <a:r>
                  <a:rPr lang="da-DK" sz="2200" smtClean="0"/>
                  <a:t>kasseres hhv. 2 og 26 biler </a:t>
                </a:r>
                <a:r>
                  <a:rPr lang="da-DK" sz="2200"/>
                  <a:t>den næste time</a:t>
                </a:r>
                <a:r>
                  <a:rPr lang="da-DK" sz="2200" smtClean="0"/>
                  <a:t>?</a:t>
                </a:r>
              </a:p>
              <a:p>
                <a:pPr lvl="1">
                  <a:buFont typeface="Arial" pitchFamily="34" charset="0"/>
                  <a:buChar char="•"/>
                </a:pPr>
                <a:r>
                  <a:rPr lang="da-DK" i="1" smtClean="0">
                    <a:solidFill>
                      <a:schemeClr val="accent1">
                        <a:lumMod val="75000"/>
                      </a:schemeClr>
                    </a:solidFill>
                    <a:latin typeface="Times New Roman" panose="02020603050405020304" pitchFamily="18" charset="0"/>
                    <a:cs typeface="Times New Roman" panose="02020603050405020304" pitchFamily="18" charset="0"/>
                  </a:rPr>
                  <a:t>P</a:t>
                </a:r>
                <a:r>
                  <a:rPr lang="da-DK" smtClean="0">
                    <a:solidFill>
                      <a:schemeClr val="accent1">
                        <a:lumMod val="75000"/>
                      </a:schemeClr>
                    </a:solidFill>
                    <a:latin typeface="Times New Roman" panose="02020603050405020304" pitchFamily="18" charset="0"/>
                    <a:cs typeface="Times New Roman" panose="02020603050405020304" pitchFamily="18" charset="0"/>
                  </a:rPr>
                  <a:t>(</a:t>
                </a:r>
                <a:r>
                  <a:rPr lang="da-DK" i="1">
                    <a:solidFill>
                      <a:schemeClr val="accent1">
                        <a:lumMod val="75000"/>
                      </a:schemeClr>
                    </a:solidFill>
                    <a:latin typeface="Times New Roman" panose="02020603050405020304" pitchFamily="18" charset="0"/>
                    <a:cs typeface="Times New Roman" panose="02020603050405020304" pitchFamily="18" charset="0"/>
                  </a:rPr>
                  <a:t>X</a:t>
                </a:r>
                <a:r>
                  <a:rPr lang="da-DK" smtClean="0">
                    <a:solidFill>
                      <a:schemeClr val="accent1">
                        <a:lumMod val="75000"/>
                      </a:schemeClr>
                    </a:solidFill>
                    <a:latin typeface="Times New Roman" panose="02020603050405020304" pitchFamily="18" charset="0"/>
                    <a:cs typeface="Times New Roman" panose="02020603050405020304" pitchFamily="18" charset="0"/>
                  </a:rPr>
                  <a:t> </a:t>
                </a:r>
                <a:r>
                  <a:rPr lang="da-DK">
                    <a:solidFill>
                      <a:schemeClr val="accent1">
                        <a:lumMod val="75000"/>
                      </a:schemeClr>
                    </a:solidFill>
                    <a:latin typeface="Times New Roman" panose="02020603050405020304" pitchFamily="18" charset="0"/>
                    <a:cs typeface="Times New Roman" panose="02020603050405020304" pitchFamily="18" charset="0"/>
                  </a:rPr>
                  <a:t>= 2) = </a:t>
                </a:r>
                <a14:m>
                  <m:oMathPara>
                    <m:oMathParaPr>
                      <m:jc/>
                    </m:oMathParaPr>
                    <m:oMath>
                      <m:f>
                        <m:fPr>
                          <m:type m:val="bar"/>
                          <m:ctrlPr>
                            <a:rPr lang="da-DK" i="1">
                              <a:solidFill>
                                <a:schemeClr val="accent1">
                                  <a:lumMod val="75000"/>
                                </a:schemeClr>
                              </a:solidFill>
                              <a:latin typeface="Cambria Math" panose="02040503050406030204" pitchFamily="18" charset="0"/>
                            </a:rPr>
                          </m:ctrlPr>
                        </m:fPr>
                        <m:num>
                          <m:sSup>
                            <m:sSupPr>
                              <m:ctrlPr>
                                <a:rPr lang="da-DK" i="1">
                                  <a:solidFill>
                                    <a:schemeClr val="accent1">
                                      <a:lumMod val="75000"/>
                                    </a:schemeClr>
                                  </a:solidFill>
                                  <a:latin typeface="Cambria Math" panose="02040503050406030204" pitchFamily="18" charset="0"/>
                                </a:rPr>
                              </m:ctrlPr>
                            </m:sSupPr>
                            <m:e>
                              <m:r>
                                <a:rPr lang="da-DK" i="1">
                                  <a:solidFill>
                                    <a:schemeClr val="accent1">
                                      <a:lumMod val="75000"/>
                                    </a:schemeClr>
                                  </a:solidFill>
                                  <a:latin typeface="Cambria Math" panose="02040503050406030204" pitchFamily="18" charset="0"/>
                                  <a:ea typeface="Cambria Math"/>
                                </a:rPr>
                                <m:t>1</m:t>
                              </m:r>
                              <m:r>
                                <a:rPr lang="en-US" b="0" i="1" smtClean="0">
                                  <a:solidFill>
                                    <a:schemeClr val="accent1">
                                      <a:lumMod val="75000"/>
                                    </a:schemeClr>
                                  </a:solidFill>
                                  <a:latin typeface="Cambria Math" panose="02040503050406030204" pitchFamily="18" charset="0"/>
                                  <a:ea typeface="Cambria Math"/>
                                </a:rPr>
                                <m:t>.</m:t>
                              </m:r>
                              <m:r>
                                <a:rPr lang="da-DK" i="1">
                                  <a:solidFill>
                                    <a:schemeClr val="accent1">
                                      <a:lumMod val="75000"/>
                                    </a:schemeClr>
                                  </a:solidFill>
                                  <a:latin typeface="Cambria Math" panose="02040503050406030204" pitchFamily="18" charset="0"/>
                                  <a:ea typeface="Cambria Math"/>
                                </a:rPr>
                                <m:t>25</m:t>
                              </m:r>
                            </m:e>
                            <m:sup>
                              <m:r>
                                <a:rPr lang="da-DK" i="1">
                                  <a:solidFill>
                                    <a:schemeClr val="accent1">
                                      <a:lumMod val="75000"/>
                                    </a:schemeClr>
                                  </a:solidFill>
                                  <a:latin typeface="Cambria Math" panose="02040503050406030204" pitchFamily="18" charset="0"/>
                                </a:rPr>
                                <m:t>2</m:t>
                              </m:r>
                            </m:sup>
                          </m:sSup>
                        </m:num>
                        <m:den>
                          <m:r>
                            <a:rPr lang="da-DK" i="1">
                              <a:solidFill>
                                <a:schemeClr val="accent1">
                                  <a:lumMod val="75000"/>
                                </a:schemeClr>
                              </a:solidFill>
                              <a:latin typeface="Cambria Math" panose="02040503050406030204" pitchFamily="18" charset="0"/>
                            </a:rPr>
                            <m:t>2</m:t>
                          </m:r>
                          <m:r>
                            <a:rPr lang="da-DK" i="1">
                              <a:solidFill>
                                <a:schemeClr val="accent1">
                                  <a:lumMod val="75000"/>
                                </a:schemeClr>
                              </a:solidFill>
                              <a:latin typeface="Cambria Math"/>
                            </a:rPr>
                            <m:t>!</m:t>
                          </m:r>
                        </m:den>
                      </m:f>
                      <m:sSup>
                        <m:sSupPr>
                          <m:ctrlPr>
                            <a:rPr lang="da-DK" i="1">
                              <a:solidFill>
                                <a:schemeClr val="accent1">
                                  <a:lumMod val="75000"/>
                                </a:schemeClr>
                              </a:solidFill>
                              <a:latin typeface="Cambria Math" panose="02040503050406030204" pitchFamily="18" charset="0"/>
                            </a:rPr>
                          </m:ctrlPr>
                        </m:sSupPr>
                        <m:e>
                          <m:r>
                            <a:rPr lang="da-DK" i="1">
                              <a:solidFill>
                                <a:schemeClr val="accent1">
                                  <a:lumMod val="75000"/>
                                </a:schemeClr>
                              </a:solidFill>
                              <a:latin typeface="Cambria Math"/>
                            </a:rPr>
                            <m:t>𝑒</m:t>
                          </m:r>
                        </m:e>
                        <m:sup>
                          <m:r>
                            <a:rPr lang="da-DK" i="1">
                              <a:solidFill>
                                <a:schemeClr val="accent1">
                                  <a:lumMod val="75000"/>
                                </a:schemeClr>
                              </a:solidFill>
                              <a:latin typeface="Cambria Math"/>
                            </a:rPr>
                            <m:t>−</m:t>
                          </m:r>
                          <m:r>
                            <a:rPr lang="da-DK" i="1">
                              <a:solidFill>
                                <a:schemeClr val="accent1">
                                  <a:lumMod val="75000"/>
                                </a:schemeClr>
                              </a:solidFill>
                              <a:latin typeface="Cambria Math" panose="02040503050406030204" pitchFamily="18" charset="0"/>
                              <a:ea typeface="Cambria Math"/>
                            </a:rPr>
                            <m:t>1</m:t>
                          </m:r>
                          <m:r>
                            <a:rPr lang="en-US" b="0" i="1" smtClean="0">
                              <a:solidFill>
                                <a:schemeClr val="accent1">
                                  <a:lumMod val="75000"/>
                                </a:schemeClr>
                              </a:solidFill>
                              <a:latin typeface="Cambria Math" panose="02040503050406030204" pitchFamily="18" charset="0"/>
                              <a:ea typeface="Cambria Math"/>
                            </a:rPr>
                            <m:t>.</m:t>
                          </m:r>
                          <m:r>
                            <a:rPr lang="da-DK" i="1">
                              <a:solidFill>
                                <a:schemeClr val="accent1">
                                  <a:lumMod val="75000"/>
                                </a:schemeClr>
                              </a:solidFill>
                              <a:latin typeface="Cambria Math" panose="02040503050406030204" pitchFamily="18" charset="0"/>
                              <a:ea typeface="Cambria Math"/>
                            </a:rPr>
                            <m:t>25</m:t>
                          </m:r>
                        </m:sup>
                      </m:sSup>
                    </m:oMath>
                  </m:oMathPara>
                </a14:m>
                <a:r>
                  <a:rPr lang="da-DK">
                    <a:solidFill>
                      <a:schemeClr val="accent1">
                        <a:lumMod val="75000"/>
                      </a:schemeClr>
                    </a:solidFill>
                    <a:latin typeface="Times New Roman" panose="02020603050405020304" pitchFamily="18" charset="0"/>
                    <a:cs typeface="Times New Roman" panose="02020603050405020304" pitchFamily="18" charset="0"/>
                  </a:rPr>
                  <a:t> = </a:t>
                </a:r>
                <a:r>
                  <a:rPr lang="da-DK" smtClean="0">
                    <a:solidFill>
                      <a:schemeClr val="accent1">
                        <a:lumMod val="75000"/>
                      </a:schemeClr>
                    </a:solidFill>
                  </a:rPr>
                  <a:t>dpois, 1.25) = </a:t>
                </a:r>
                <a:r>
                  <a:rPr lang="da-DK" u="sng" smtClean="0">
                    <a:solidFill>
                      <a:schemeClr val="accent1">
                        <a:lumMod val="75000"/>
                      </a:schemeClr>
                    </a:solidFill>
                  </a:rPr>
                  <a:t>0.2238</a:t>
                </a:r>
              </a:p>
              <a:p>
                <a:pPr lvl="1">
                  <a:buFont typeface="Arial" pitchFamily="34" charset="0"/>
                  <a:buChar char="•"/>
                </a:pPr>
                <a:r>
                  <a:rPr lang="da-DK" i="1" smtClean="0">
                    <a:solidFill>
                      <a:schemeClr val="accent1">
                        <a:lumMod val="75000"/>
                      </a:schemeClr>
                    </a:solidFill>
                    <a:latin typeface="Times New Roman" panose="02020603050405020304" pitchFamily="18" charset="0"/>
                    <a:cs typeface="Times New Roman" panose="02020603050405020304" pitchFamily="18" charset="0"/>
                  </a:rPr>
                  <a:t>P</a:t>
                </a:r>
                <a:r>
                  <a:rPr lang="da-DK" smtClean="0">
                    <a:solidFill>
                      <a:schemeClr val="accent1">
                        <a:lumMod val="75000"/>
                      </a:schemeClr>
                    </a:solidFill>
                    <a:latin typeface="Times New Roman" panose="02020603050405020304" pitchFamily="18" charset="0"/>
                    <a:cs typeface="Times New Roman" panose="02020603050405020304" pitchFamily="18" charset="0"/>
                  </a:rPr>
                  <a:t>(</a:t>
                </a:r>
                <a:r>
                  <a:rPr lang="da-DK" i="1">
                    <a:solidFill>
                      <a:schemeClr val="accent1">
                        <a:lumMod val="75000"/>
                      </a:schemeClr>
                    </a:solidFill>
                    <a:latin typeface="Times New Roman" panose="02020603050405020304" pitchFamily="18" charset="0"/>
                    <a:cs typeface="Times New Roman" panose="02020603050405020304" pitchFamily="18" charset="0"/>
                  </a:rPr>
                  <a:t>X</a:t>
                </a:r>
                <a:r>
                  <a:rPr lang="da-DK" smtClean="0">
                    <a:solidFill>
                      <a:schemeClr val="accent1">
                        <a:lumMod val="75000"/>
                      </a:schemeClr>
                    </a:solidFill>
                    <a:latin typeface="Times New Roman" panose="02020603050405020304" pitchFamily="18" charset="0"/>
                    <a:cs typeface="Times New Roman" panose="02020603050405020304" pitchFamily="18" charset="0"/>
                  </a:rPr>
                  <a:t> </a:t>
                </a:r>
                <a:r>
                  <a:rPr lang="da-DK">
                    <a:solidFill>
                      <a:schemeClr val="accent1">
                        <a:lumMod val="75000"/>
                      </a:schemeClr>
                    </a:solidFill>
                    <a:latin typeface="Times New Roman" panose="02020603050405020304" pitchFamily="18" charset="0"/>
                    <a:cs typeface="Times New Roman" panose="02020603050405020304" pitchFamily="18" charset="0"/>
                  </a:rPr>
                  <a:t>= 26) = </a:t>
                </a:r>
                <a:r>
                  <a:rPr lang="da-DK" smtClean="0">
                    <a:solidFill>
                      <a:schemeClr val="accent1">
                        <a:lumMod val="75000"/>
                      </a:schemeClr>
                    </a:solidFill>
                  </a:rPr>
                  <a:t>dpois(26, 1.25) = </a:t>
                </a:r>
                <a:r>
                  <a:rPr lang="da-DK" u="sng" smtClean="0">
                    <a:solidFill>
                      <a:schemeClr val="accent1">
                        <a:lumMod val="75000"/>
                      </a:schemeClr>
                    </a:solidFill>
                  </a:rPr>
                  <a:t>2.35e-25</a:t>
                </a:r>
                <a:r>
                  <a:rPr lang="da-DK"/>
                  <a:t> </a:t>
                </a:r>
                <a:r>
                  <a:rPr lang="da-DK" smtClean="0"/>
                  <a:t>	(</a:t>
                </a:r>
                <a:r>
                  <a:rPr lang="da-DK" i="1" smtClean="0"/>
                  <a:t>usandsynligt</a:t>
                </a:r>
                <a:r>
                  <a:rPr lang="da-DK" i="1"/>
                  <a:t>, </a:t>
                </a:r>
                <a:r>
                  <a:rPr lang="da-DK" i="1" smtClean="0"/>
                  <a:t>ikke umuligt</a:t>
                </a:r>
                <a:r>
                  <a:rPr lang="da-DK" smtClean="0"/>
                  <a:t>).</a:t>
                </a:r>
                <a:br>
                  <a:rPr lang="da-DK" smtClean="0"/>
                </a:br>
                <a:br>
                  <a:rPr lang="da-DK" smtClean="0"/>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3528" y="1052736"/>
                <a:ext cx="8820472" cy="5688632"/>
              </a:xfrm>
              <a:blipFill>
                <a:blip r:embed="rId3"/>
                <a:stretch>
                  <a:fillRect l="-760" t="-750" r="-110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137</a:t>
            </a:fld>
            <a:endParaRPr lang="da-DK"/>
          </a:p>
        </p:txBody>
      </p:sp>
    </p:spTree>
    <p:extLst>
      <p:ext uri="{BB962C8B-B14F-4D97-AF65-F5344CB8AC3E}">
        <p14:creationId xmlns:p14="http://schemas.microsoft.com/office/powerpoint/2010/main" val="34569172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Opgave om robot til sprøjtemaling</a:t>
            </a:r>
            <a:endParaRPr lang="en-GB"/>
          </a:p>
        </p:txBody>
      </p:sp>
      <p:sp>
        <p:nvSpPr>
          <p:cNvPr id="3" name="Content Placeholder 2"/>
          <p:cNvSpPr>
            <a:spLocks noGrp="1"/>
          </p:cNvSpPr>
          <p:nvPr>
            <p:ph idx="1"/>
          </p:nvPr>
        </p:nvSpPr>
        <p:spPr>
          <a:xfrm>
            <a:off x="467544" y="1124744"/>
            <a:ext cx="8424936" cy="5616624"/>
          </a:xfrm>
        </p:spPr>
        <p:txBody>
          <a:bodyPr/>
          <a:lstStyle/>
          <a:p>
            <a:pPr marL="0" indent="0">
              <a:buNone/>
            </a:pPr>
            <a:r>
              <a:rPr lang="da-DK" smtClean="0"/>
              <a:t>En </a:t>
            </a:r>
            <a:r>
              <a:rPr lang="da-DK"/>
              <a:t>robot til sprøjtemaling laver utilsigtede </a:t>
            </a:r>
            <a:br>
              <a:rPr lang="da-DK" smtClean="0"/>
            </a:br>
            <a:r>
              <a:rPr lang="da-DK" smtClean="0"/>
              <a:t>’helligdage</a:t>
            </a:r>
            <a:r>
              <a:rPr lang="da-DK"/>
              <a:t>’, d.v.s. små pletter, der ikke er </a:t>
            </a:r>
            <a:br>
              <a:rPr lang="da-DK" smtClean="0"/>
            </a:br>
            <a:r>
              <a:rPr lang="da-DK" smtClean="0"/>
              <a:t>blevet </a:t>
            </a:r>
            <a:r>
              <a:rPr lang="da-DK"/>
              <a:t>dækket af maling.  Robotten laver i </a:t>
            </a:r>
            <a:br>
              <a:rPr lang="da-DK" smtClean="0"/>
            </a:br>
            <a:r>
              <a:rPr lang="da-DK" smtClean="0"/>
              <a:t>gennemsnit </a:t>
            </a:r>
            <a:r>
              <a:rPr lang="da-DK"/>
              <a:t>0.8 helligdage per malet </a:t>
            </a:r>
            <a:r>
              <a:rPr lang="da-DK" smtClean="0"/>
              <a:t>kvadrat-</a:t>
            </a:r>
            <a:br>
              <a:rPr lang="da-DK" smtClean="0"/>
            </a:br>
            <a:r>
              <a:rPr lang="da-DK" smtClean="0"/>
              <a:t>meter</a:t>
            </a:r>
            <a:r>
              <a:rPr lang="da-DK"/>
              <a:t>. Robotten skal male 70 </a:t>
            </a:r>
            <a:r>
              <a:rPr lang="da-DK" smtClean="0"/>
              <a:t>cirkelformede </a:t>
            </a:r>
            <a:br>
              <a:rPr lang="da-DK" smtClean="0"/>
            </a:br>
            <a:r>
              <a:rPr lang="da-DK" smtClean="0"/>
              <a:t>skiver </a:t>
            </a:r>
            <a:r>
              <a:rPr lang="da-DK"/>
              <a:t>på forsiden. Hver skive </a:t>
            </a:r>
            <a:r>
              <a:rPr lang="da-DK" smtClean="0"/>
              <a:t>har </a:t>
            </a:r>
            <a:r>
              <a:rPr lang="da-DK"/>
              <a:t>en diameter </a:t>
            </a:r>
            <a:br>
              <a:rPr lang="da-DK" smtClean="0"/>
            </a:br>
            <a:r>
              <a:rPr lang="da-DK" smtClean="0"/>
              <a:t>på </a:t>
            </a:r>
            <a:r>
              <a:rPr lang="da-DK"/>
              <a:t>1.2 </a:t>
            </a:r>
            <a:r>
              <a:rPr lang="da-DK" smtClean="0"/>
              <a:t>m</a:t>
            </a:r>
            <a:br>
              <a:rPr lang="da-DK"/>
            </a:br>
            <a:r>
              <a:rPr lang="da-DK" sz="1800" smtClean="0"/>
              <a:t> </a:t>
            </a:r>
            <a:endParaRPr lang="en-GB"/>
          </a:p>
          <a:p>
            <a:pPr marL="457200" lvl="0" indent="-457200">
              <a:buFont typeface="+mj-lt"/>
              <a:buAutoNum type="alphaLcPeriod"/>
            </a:pPr>
            <a:r>
              <a:rPr lang="da-DK"/>
              <a:t>Hvor mange helligdage må der forventes at være på en tilfældig skive?</a:t>
            </a:r>
            <a:endParaRPr lang="en-GB"/>
          </a:p>
          <a:p>
            <a:pPr marL="457200" lvl="0" indent="-457200">
              <a:buFont typeface="+mj-lt"/>
              <a:buAutoNum type="alphaLcPeriod"/>
            </a:pPr>
            <a:r>
              <a:rPr lang="da-DK"/>
              <a:t>Hvilken sandsynlighedsfordeling vil du bruge til at beskrive antal helligdage på en skive, og hvad er fordelingens middelværdi, varians og </a:t>
            </a:r>
            <a:r>
              <a:rPr lang="da-DK" smtClean="0"/>
              <a:t>standardafvigelse?</a:t>
            </a:r>
            <a:endParaRPr lang="en-GB"/>
          </a:p>
          <a:p>
            <a:pPr marL="457200" lvl="0" indent="-457200">
              <a:buFont typeface="+mj-lt"/>
              <a:buAutoNum type="alphaLcPeriod"/>
            </a:pPr>
            <a:r>
              <a:rPr lang="da-DK"/>
              <a:t>Hvad er sandsynligheden for, at ingen af de 70 skiver har helligdage?</a:t>
            </a:r>
            <a:endParaRPr lang="en-GB"/>
          </a:p>
          <a:p>
            <a:pPr marL="457200" lvl="0" indent="-457200">
              <a:buFont typeface="+mj-lt"/>
              <a:buAutoNum type="alphaLcPeriod"/>
            </a:pPr>
            <a:r>
              <a:rPr lang="da-DK"/>
              <a:t>Beregn det forventede antal skiver med henholdsvis 0, 1, 2, 3 og </a:t>
            </a:r>
            <a:br>
              <a:rPr lang="da-DK" smtClean="0"/>
            </a:br>
            <a:r>
              <a:rPr lang="da-DK" smtClean="0"/>
              <a:t>4 </a:t>
            </a:r>
            <a:r>
              <a:rPr lang="da-DK"/>
              <a:t>eller flere helligdage.</a:t>
            </a:r>
            <a:endParaRPr lang="en-GB"/>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138</a:t>
            </a:fld>
            <a:endParaRPr lang="da-DK">
              <a:solidFill>
                <a:prstClr val="black">
                  <a:tint val="75000"/>
                </a:prstClr>
              </a:solidFill>
            </a:endParaRPr>
          </a:p>
        </p:txBody>
      </p:sp>
      <p:pic>
        <p:nvPicPr>
          <p:cNvPr id="1026" name="Picture 2" descr="CNC System industrial robot arm painting 6 axis, View robot arm painting 6  axis, DANBACH Product Details from Danbach Robot Jiangxi Inc. on Alibaba.com"/>
          <p:cNvPicPr>
            <a:picLocks noChangeAspect="1" noChangeArrowheads="1"/>
          </p:cNvPicPr>
          <p:nvPr/>
        </p:nvPicPr>
        <p:blipFill>
          <a:blip r:embed="rId2">
            <a:extLst>
              <a:ext uri="{28A0092B-C50C-407E-A947-70E740481C1C}">
                <a14:useLocalDpi xmlns:a14="http://schemas.microsoft.com/office/drawing/2010/main" val="0"/>
              </a:ext>
            </a:extLst>
          </a:blip>
          <a:srcRect l="18058" t="9722" b="14679"/>
          <a:stretch>
            <a:fillRect/>
          </a:stretch>
        </p:blipFill>
        <p:spPr bwMode="auto">
          <a:xfrm>
            <a:off x="5913211" y="1167667"/>
            <a:ext cx="2763246" cy="25493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702186"/>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Benfords lov (ikke pensum)</a:t>
            </a:r>
            <a:endParaRPr lang="en-GB"/>
          </a:p>
        </p:txBody>
      </p:sp>
      <p:sp>
        <p:nvSpPr>
          <p:cNvPr id="3" name="Content Placeholder 2"/>
          <p:cNvSpPr>
            <a:spLocks noGrp="1"/>
          </p:cNvSpPr>
          <p:nvPr>
            <p:ph idx="1"/>
          </p:nvPr>
        </p:nvSpPr>
        <p:spPr/>
        <p:txBody>
          <a:bodyPr/>
          <a:lstStyle/>
          <a:p>
            <a:r>
              <a:rPr lang="en-US" smtClean="0"/>
              <a:t>Frank Benford (1883-1948, fysiker og el-ingeniør) undersøgte naturligt forekommende data, f.eks. 104 fysiske konstanter, 1800 molekylvægte, størrelse af 3259 befolkninger, overfladeareal af 335 floder</a:t>
            </a:r>
          </a:p>
          <a:p>
            <a:r>
              <a:rPr lang="en-US" smtClean="0"/>
              <a:t>For hvert datasæt tog han første ciffer af alle tallene og så på fordelingen af 1, 2, 3, ..., 9</a:t>
            </a:r>
          </a:p>
          <a:p>
            <a:r>
              <a:rPr lang="en-US" smtClean="0"/>
              <a:t>Umiddelbart ville man forvente, at de følger en uniform fordeling:</a:t>
            </a:r>
            <a:br>
              <a:rPr lang="en-US" smtClean="0"/>
            </a:b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139</a:t>
            </a:fld>
            <a:endParaRPr lang="da-DK">
              <a:solidFill>
                <a:prstClr val="black">
                  <a:tint val="75000"/>
                </a:prstClr>
              </a:solidFill>
            </a:endParaRPr>
          </a:p>
        </p:txBody>
      </p:sp>
      <p:pic>
        <p:nvPicPr>
          <p:cNvPr id="5" name="Picture 4"/>
          <p:cNvPicPr>
            <a:picLocks noChangeAspect="1"/>
          </p:cNvPicPr>
          <p:nvPr/>
        </p:nvPicPr>
        <p:blipFill>
          <a:blip r:embed="rId2"/>
          <a:stretch>
            <a:fillRect/>
          </a:stretch>
        </p:blipFill>
        <p:spPr>
          <a:xfrm>
            <a:off x="1691680" y="3861048"/>
            <a:ext cx="5635235" cy="2771628"/>
          </a:xfrm>
          <a:prstGeom prst="rect">
            <a:avLst/>
          </a:prstGeom>
        </p:spPr>
      </p:pic>
    </p:spTree>
    <p:extLst>
      <p:ext uri="{BB962C8B-B14F-4D97-AF65-F5344CB8AC3E}">
        <p14:creationId xmlns:p14="http://schemas.microsoft.com/office/powerpoint/2010/main" val="17732182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Datasæt: De studerendes gæt</a:t>
            </a:r>
          </a:p>
        </p:txBody>
      </p:sp>
      <p:sp>
        <p:nvSpPr>
          <p:cNvPr id="3" name="Content Placeholder 2"/>
          <p:cNvSpPr>
            <a:spLocks noGrp="1"/>
          </p:cNvSpPr>
          <p:nvPr>
            <p:ph idx="1"/>
          </p:nvPr>
        </p:nvSpPr>
        <p:spPr/>
        <p:txBody>
          <a:bodyPr>
            <a:normAutofit/>
          </a:bodyPr>
          <a:lstStyle/>
          <a:p>
            <a:r>
              <a:rPr lang="da-DK" i="1"/>
              <a:t>Hvad er dybden af dette lokale, </a:t>
            </a:r>
            <a:br>
              <a:rPr lang="da-DK" i="1"/>
            </a:br>
            <a:r>
              <a:rPr lang="da-DK" i="1"/>
              <a:t>målt i hele millimeter?</a:t>
            </a:r>
            <a:br>
              <a:rPr lang="da-DK" i="1"/>
            </a:br>
            <a:r>
              <a:rPr lang="da-DK" sz="1800" i="1"/>
              <a:t> </a:t>
            </a:r>
            <a:endParaRPr lang="da-DK" i="1"/>
          </a:p>
          <a:p>
            <a:r>
              <a:rPr lang="da-DK" sz="2400"/>
              <a:t>Udfyld formular med dit gæt</a:t>
            </a:r>
          </a:p>
          <a:p>
            <a:r>
              <a:rPr lang="da-DK" sz="2400"/>
              <a:t>Kun 1 gæt per person!</a:t>
            </a:r>
          </a:p>
          <a:p>
            <a:r>
              <a:rPr lang="da-DK" sz="2400"/>
              <a:t>Diskutter </a:t>
            </a:r>
            <a:r>
              <a:rPr lang="da-DK" sz="2400" i="1"/>
              <a:t>ikke</a:t>
            </a:r>
            <a:r>
              <a:rPr lang="da-DK" sz="2400"/>
              <a:t> med andre!</a:t>
            </a:r>
          </a:p>
          <a:p>
            <a:r>
              <a:rPr lang="da-DK" sz="2400"/>
              <a:t>Den, der kommer tættest på den </a:t>
            </a:r>
            <a:br>
              <a:rPr lang="da-DK" sz="2400"/>
            </a:br>
            <a:r>
              <a:rPr lang="da-DK" sz="2400"/>
              <a:t>korrekte værdi, vinder en præmie</a:t>
            </a:r>
            <a:br>
              <a:rPr lang="da-DK" sz="2400"/>
            </a:br>
            <a:br>
              <a:rPr lang="da-DK" sz="2400"/>
            </a:br>
            <a:br>
              <a:rPr lang="da-DK" sz="2400"/>
            </a:br>
            <a:br>
              <a:rPr lang="da-DK" sz="2400"/>
            </a:br>
            <a:br>
              <a:rPr lang="da-DK" sz="2400"/>
            </a:br>
            <a:endParaRPr lang="da-DK" sz="2400"/>
          </a:p>
          <a:p>
            <a:r>
              <a:rPr lang="da-DK" sz="2400"/>
              <a:t>Link til formularen er på Brightspace under K1.</a:t>
            </a:r>
            <a:endParaRPr lang="da-DK" sz="2400"/>
          </a:p>
        </p:txBody>
      </p:sp>
      <p:sp>
        <p:nvSpPr>
          <p:cNvPr id="4" name="Slide Number Placeholder 3"/>
          <p:cNvSpPr>
            <a:spLocks noGrp="1"/>
          </p:cNvSpPr>
          <p:nvPr>
            <p:ph type="sldNum" sz="quarter" idx="12"/>
          </p:nvPr>
        </p:nvSpPr>
        <p:spPr/>
        <p:txBody>
          <a:bodyPr/>
          <a:lstStyle/>
          <a:p>
            <a:fld id="{2CD97C06-EC96-4259-9516-82894ECCBF7D}" type="slidenum">
              <a:rPr lang="da-DK" smtClean="0"/>
              <a:t>14</a:t>
            </a:fld>
            <a:endParaRPr lang="da-DK"/>
          </a:p>
        </p:txBody>
      </p:sp>
      <p:pic>
        <p:nvPicPr>
          <p:cNvPr id="3074" name="Picture 2" descr="http://minmadopskrift.dk/wp-content/uploads/Omregning-af-fylde.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25906" y="1412776"/>
            <a:ext cx="3322558" cy="3312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Image result for mars bar"/>
          <p:cNvPicPr>
            <a:picLocks noChangeAspect="1" noChangeArrowheads="1"/>
          </p:cNvPicPr>
          <p:nvPr/>
        </p:nvPicPr>
        <p:blipFill>
          <a:blip r:embed="rId4">
            <a:extLst>
              <a:ext uri="{28A0092B-C50C-407E-A947-70E740481C1C}">
                <a14:useLocalDpi xmlns:a14="http://schemas.microsoft.com/office/drawing/2010/main" val="0"/>
              </a:ext>
            </a:extLst>
          </a:blip>
          <a:srcRect t="26620" b="25929"/>
          <a:stretch>
            <a:fillRect/>
          </a:stretch>
        </p:blipFill>
        <p:spPr bwMode="auto">
          <a:xfrm>
            <a:off x="1187624" y="4541014"/>
            <a:ext cx="2664296" cy="1264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FB900C-10B2-4585-A20C-161DBD8FF532}"/>
              </a:ext>
            </a:extLst>
          </p:cNvPr>
          <p:cNvPicPr>
            <a:picLocks noChangeAspect="1"/>
          </p:cNvPicPr>
          <p:nvPr/>
        </p:nvPicPr>
        <p:blipFill>
          <a:blip r:embed="rId5"/>
          <a:stretch>
            <a:fillRect/>
          </a:stretch>
        </p:blipFill>
        <p:spPr>
          <a:xfrm>
            <a:off x="5220072" y="1288212"/>
            <a:ext cx="3672408" cy="3970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445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Benfords lov (ikke pensum)</a:t>
            </a:r>
            <a:endParaRPr lang="en-GB"/>
          </a:p>
        </p:txBody>
      </p:sp>
      <mc:AlternateContent>
        <mc:Choice Requires="a14">
          <p:sp>
            <p:nvSpPr>
              <p:cNvPr id="3" name="Content Placeholder 2"/>
              <p:cNvSpPr>
                <a:spLocks noGrp="1"/>
              </p:cNvSpPr>
              <p:nvPr>
                <p:ph idx="1"/>
              </p:nvPr>
            </p:nvSpPr>
            <p:spPr/>
            <p:txBody>
              <a:bodyPr/>
              <a:lstStyle/>
              <a:p>
                <a:r>
                  <a:rPr lang="en-US" smtClean="0"/>
                  <a:t>Men det viser sig, at der forekommer flest 1-taller og færrest 9-taller</a:t>
                </a:r>
              </a:p>
              <a:p>
                <a:r>
                  <a:rPr lang="en-US" smtClean="0"/>
                  <a:t>Hvorfor??</a:t>
                </a:r>
              </a:p>
              <a:p>
                <a:r>
                  <a:rPr lang="en-US" sz="2400" smtClean="0"/>
                  <a:t>Sandsynlighedsfunktionen: </a:t>
                </a:r>
              </a:p>
              <a:p>
                <a:pPr marL="0" indent="0">
                  <a:buNone/>
                </a:pPr>
                <a14:m>
                  <m:oMathPara>
                    <m:oMathParaPr>
                      <m:jc/>
                    </m:oMathParaPr>
                    <m:oMath>
                      <m:r>
                        <a:rPr lang="en-US" sz="2000" b="0" i="1" smtClean="0">
                          <a:latin typeface="Cambria Math" panose="02040503050406030204" pitchFamily="18" charset="0"/>
                        </a:rPr>
                        <m:t>𝑓</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log</m:t>
                                  </m:r>
                                </m:e>
                                <m:sub>
                                  <m:r>
                                    <a:rPr lang="en-US" sz="2000" b="0" i="1" smtClean="0">
                                      <a:latin typeface="Cambria Math" panose="02040503050406030204" pitchFamily="18" charset="0"/>
                                    </a:rPr>
                                    <m:t>10</m:t>
                                  </m:r>
                                </m:sub>
                              </m:sSub>
                            </m:fName>
                            <m:e>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log</m:t>
                                      </m:r>
                                    </m:e>
                                    <m:sub>
                                      <m:r>
                                        <a:rPr lang="en-US" sz="2000" b="0" i="1" smtClean="0">
                                          <a:latin typeface="Cambria Math" panose="02040503050406030204" pitchFamily="18" charset="0"/>
                                        </a:rPr>
                                        <m:t>10</m:t>
                                      </m:r>
                                    </m:sub>
                                  </m:sSub>
                                </m:fName>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log</m:t>
                              </m:r>
                            </m:e>
                            <m:sub>
                              <m:r>
                                <a:rPr lang="en-US" sz="2000" b="0" i="1" smtClean="0">
                                  <a:latin typeface="Cambria Math" panose="02040503050406030204" pitchFamily="18" charset="0"/>
                                </a:rPr>
                                <m:t>10</m:t>
                              </m:r>
                            </m:sub>
                          </m:sSub>
                        </m:fName>
                        <m:e>
                          <m:r>
                            <a:rPr lang="en-US" sz="2000" b="0" i="1" smtClean="0">
                              <a:latin typeface="Cambria Math" panose="02040503050406030204" pitchFamily="18" charset="0"/>
                            </a:rPr>
                            <m:t>(1+</m:t>
                          </m:r>
                          <m:box>
                            <m:boxPr>
                              <m:noBreak m:val="off"/>
                              <m:ctrlPr>
                                <a:rPr lang="en-US" sz="2000" b="0" i="1" smtClean="0">
                                  <a:latin typeface="Cambria Math" panose="02040503050406030204" pitchFamily="18" charset="0"/>
                                </a:rPr>
                              </m:ctrlPr>
                            </m:boxPr>
                            <m:e>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𝑥</m:t>
                                  </m:r>
                                </m:den>
                              </m:f>
                            </m:e>
                          </m:box>
                          <m:r>
                            <a:rPr lang="en-US" sz="2000" b="0" i="1" smtClean="0">
                              <a:latin typeface="Cambria Math" panose="02040503050406030204" pitchFamily="18" charset="0"/>
                            </a:rPr>
                            <m:t>)</m:t>
                          </m:r>
                        </m:e>
                      </m:func>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∈{1,…,9}</m:t>
                      </m:r>
                    </m:oMath>
                  </m:oMathPara>
                </a14:m>
                <a:br>
                  <a:rPr lang="en-US" sz="2000" smtClean="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140</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1691680" y="3861048"/>
            <a:ext cx="5635235" cy="2771628"/>
          </a:xfrm>
          <a:prstGeom prst="rect">
            <a:avLst/>
          </a:prstGeom>
        </p:spPr>
      </p:pic>
    </p:spTree>
    <p:extLst>
      <p:ext uri="{BB962C8B-B14F-4D97-AF65-F5344CB8AC3E}">
        <p14:creationId xmlns:p14="http://schemas.microsoft.com/office/powerpoint/2010/main" val="1167126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Eksempler</a:t>
            </a:r>
            <a:endParaRPr lang="en-GB"/>
          </a:p>
        </p:txBody>
      </p:sp>
      <p:sp>
        <p:nvSpPr>
          <p:cNvPr id="6" name="Content Placeholder 5"/>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141</a:t>
            </a:fld>
            <a:endParaRPr lang="da-DK">
              <a:solidFill>
                <a:prstClr val="black">
                  <a:tint val="75000"/>
                </a:prstClr>
              </a:solidFill>
            </a:endParaRPr>
          </a:p>
        </p:txBody>
      </p:sp>
      <p:pic>
        <p:nvPicPr>
          <p:cNvPr id="7" name="Picture 6"/>
          <p:cNvPicPr>
            <a:picLocks noChangeAspect="1"/>
          </p:cNvPicPr>
          <p:nvPr/>
        </p:nvPicPr>
        <p:blipFill>
          <a:blip r:embed="rId2"/>
          <a:stretch>
            <a:fillRect/>
          </a:stretch>
        </p:blipFill>
        <p:spPr>
          <a:xfrm>
            <a:off x="303040" y="3981940"/>
            <a:ext cx="3506511" cy="2770278"/>
          </a:xfrm>
          <a:prstGeom prst="rect">
            <a:avLst/>
          </a:prstGeom>
          <a:ln>
            <a:solidFill>
              <a:schemeClr val="tx1">
                <a:lumMod val="50000"/>
                <a:lumOff val="50000"/>
              </a:schemeClr>
            </a:solidFill>
          </a:ln>
        </p:spPr>
      </p:pic>
      <p:pic>
        <p:nvPicPr>
          <p:cNvPr id="1030" name="Picture 6" descr="Benford&amp;#39;s Law and Financial Statements | Benford&amp;#39;s Law and Financial  Statements - Audit AnalyticsAudit Analytic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27540" y="3981941"/>
            <a:ext cx="4608957" cy="277027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5075667" y="1108574"/>
            <a:ext cx="3960830" cy="2616207"/>
            <a:chOff x="5075667" y="1100825"/>
            <a:chExt cx="3960830" cy="2616207"/>
          </a:xfrm>
        </p:grpSpPr>
        <p:pic>
          <p:nvPicPr>
            <p:cNvPr id="1032" name="Picture 8" descr="China&amp;#39;s COVID-19 data matches Benford&amp;#39;s Law like U.S. and Italy: Study -  CGTN"/>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75667" y="1100825"/>
              <a:ext cx="3960830" cy="2616207"/>
            </a:xfrm>
            <a:prstGeom prst="rect">
              <a:avLst/>
            </a:prstGeom>
            <a:noFill/>
            <a:ln w="1270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868144" y="1100825"/>
              <a:ext cx="273453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Covid-19 tilfælde i regioner</a:t>
              </a:r>
              <a:endParaRPr lang="en-GB"/>
            </a:p>
          </p:txBody>
        </p:sp>
      </p:grpSp>
      <p:grpSp>
        <p:nvGrpSpPr>
          <p:cNvPr id="12" name="Group 11"/>
          <p:cNvGrpSpPr/>
          <p:nvPr/>
        </p:nvGrpSpPr>
        <p:grpSpPr>
          <a:xfrm>
            <a:off x="303040" y="1100825"/>
            <a:ext cx="4668009" cy="2808101"/>
            <a:chOff x="303040" y="1100825"/>
            <a:chExt cx="4668009" cy="2808101"/>
          </a:xfrm>
        </p:grpSpPr>
        <p:pic>
          <p:nvPicPr>
            <p:cNvPr id="1028" name="Picture 4" descr="Benford&amp;#39;s law: learning to fraud or to detect frauds? | Klein Project Blo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3040" y="1100825"/>
              <a:ext cx="4668009" cy="28081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793414" y="1100825"/>
              <a:ext cx="1111202"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197 lande</a:t>
              </a:r>
              <a:endParaRPr lang="en-GB"/>
            </a:p>
          </p:txBody>
        </p:sp>
      </p:grpSp>
      <p:grpSp>
        <p:nvGrpSpPr>
          <p:cNvPr id="14" name="Group 13"/>
          <p:cNvGrpSpPr/>
          <p:nvPr/>
        </p:nvGrpSpPr>
        <p:grpSpPr>
          <a:xfrm>
            <a:off x="1331640" y="2748320"/>
            <a:ext cx="6887110" cy="2537620"/>
            <a:chOff x="1461061" y="1029957"/>
            <a:chExt cx="6887110" cy="2537620"/>
          </a:xfrm>
        </p:grpSpPr>
        <p:pic>
          <p:nvPicPr>
            <p:cNvPr id="8" name="Picture 7"/>
            <p:cNvPicPr>
              <a:picLocks noChangeAspect="1"/>
            </p:cNvPicPr>
            <p:nvPr/>
          </p:nvPicPr>
          <p:blipFill>
            <a:blip r:embed="rId6"/>
            <a:stretch>
              <a:fillRect/>
            </a:stretch>
          </p:blipFill>
          <p:spPr>
            <a:xfrm>
              <a:off x="1461061" y="1053742"/>
              <a:ext cx="6887110" cy="2513835"/>
            </a:xfrm>
            <a:prstGeom prst="rect">
              <a:avLst/>
            </a:prstGeom>
            <a:ln>
              <a:solidFill>
                <a:schemeClr val="tx1">
                  <a:lumMod val="50000"/>
                  <a:lumOff val="50000"/>
                </a:schemeClr>
              </a:solidFill>
            </a:ln>
          </p:spPr>
        </p:pic>
        <p:sp>
          <p:nvSpPr>
            <p:cNvPr id="13" name="TextBox 12"/>
            <p:cNvSpPr txBox="1"/>
            <p:nvPr/>
          </p:nvSpPr>
          <p:spPr>
            <a:xfrm>
              <a:off x="5384517" y="1029957"/>
              <a:ext cx="220034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Stemmer i valgkredse</a:t>
              </a:r>
              <a:endParaRPr lang="en-GB"/>
            </a:p>
          </p:txBody>
        </p:sp>
      </p:grpSp>
    </p:spTree>
    <p:extLst>
      <p:ext uri="{BB962C8B-B14F-4D97-AF65-F5344CB8AC3E}">
        <p14:creationId xmlns:p14="http://schemas.microsoft.com/office/powerpoint/2010/main" val="19002992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a:t>Sandsynlighedsteori og statistik</a:t>
            </a:r>
            <a:br>
              <a:rPr lang="da-DK" sz="3600"/>
            </a:br>
            <a:r>
              <a:rPr lang="da-DK" sz="2800"/>
              <a:t> </a:t>
            </a:r>
            <a:r>
              <a:rPr lang="da-DK" sz="3600"/>
              <a:t> </a:t>
            </a:r>
            <a:br>
              <a:rPr lang="da-DK" sz="3600"/>
            </a:br>
            <a:r>
              <a:rPr lang="da-DK" sz="3600">
                <a:solidFill>
                  <a:schemeClr val="tx1"/>
                </a:solidFill>
              </a:rPr>
              <a:t>Kapitel </a:t>
            </a:r>
            <a:r>
              <a:rPr lang="da-DK">
                <a:solidFill>
                  <a:schemeClr val="tx1"/>
                </a:solidFill>
              </a:rPr>
              <a:t>5. </a:t>
            </a:r>
            <a:br>
              <a:rPr lang="da-DK">
                <a:solidFill>
                  <a:schemeClr val="tx1"/>
                </a:solidFill>
              </a:rPr>
            </a:br>
            <a:r>
              <a:rPr lang="da-DK">
                <a:solidFill>
                  <a:schemeClr val="tx1"/>
                </a:solidFill>
              </a:rPr>
              <a:t>Kontinuerte stokastiske variable og </a:t>
            </a:r>
            <a:br>
              <a:rPr lang="da-DK">
                <a:solidFill>
                  <a:schemeClr val="tx1"/>
                </a:solidFill>
              </a:rPr>
            </a:br>
            <a:r>
              <a:rPr lang="da-DK">
                <a:solidFill>
                  <a:schemeClr val="tx1"/>
                </a:solidFill>
              </a:rPr>
              <a:t>deres sandsynlighedsfordelinger</a:t>
            </a:r>
            <a:br>
              <a:rPr lang="da-DK"/>
            </a:br>
            <a:r>
              <a:rPr lang="da-DK" sz="1000"/>
              <a:t> </a:t>
            </a:r>
            <a:br>
              <a:rPr lang="da-DK"/>
            </a:br>
            <a:r>
              <a:rPr lang="da-DK" sz="2400">
                <a:solidFill>
                  <a:prstClr val="black"/>
                </a:solidFill>
              </a:rPr>
              <a:t>(afsnit 5.1-5.2, 5.4-5.5, 5.7, 5.10, 5.12-5.13)</a:t>
            </a:r>
            <a:r>
              <a:rPr lang="da-DK" sz="240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a:t>Allan Leck Jensen</a:t>
            </a:r>
          </a:p>
          <a:p>
            <a:r>
              <a:rPr lang="da-DK"/>
              <a:t>alj@ece.au.dk</a:t>
            </a:r>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142</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Kontinuert stokastisk variabel</a:t>
            </a:r>
          </a:p>
        </p:txBody>
      </p:sp>
      <mc:AlternateContent>
        <mc:Choice Requires="a14">
          <p:sp>
            <p:nvSpPr>
              <p:cNvPr id="3" name="Content Placeholder 2"/>
              <p:cNvSpPr>
                <a:spLocks noGrp="1"/>
              </p:cNvSpPr>
              <p:nvPr>
                <p:ph idx="1"/>
              </p:nvPr>
            </p:nvSpPr>
            <p:spPr/>
            <p:txBody>
              <a:bodyPr/>
              <a:lstStyle/>
              <a:p>
                <a:r>
                  <a:rPr lang="da-DK" sz="2200"/>
                  <a:t>En stokastisk variabel </a:t>
                </a:r>
                <a14:m>
                  <m:oMathPara>
                    <m:oMathParaPr>
                      <m:jc/>
                    </m:oMathParaPr>
                    <m:oMath>
                      <m:r>
                        <a:rPr lang="da-DK" sz="2200" i="1" smtClean="0">
                          <a:latin typeface="Cambria Math" panose="02040503050406030204" pitchFamily="18" charset="0"/>
                        </a:rPr>
                        <m:t>𝑋</m:t>
                      </m:r>
                    </m:oMath>
                  </m:oMathPara>
                </a14:m>
                <a:r>
                  <a:rPr lang="da-DK" sz="2200"/>
                  <a:t> kaldes </a:t>
                </a:r>
                <a:r>
                  <a:rPr lang="da-DK" sz="2200">
                    <a:solidFill>
                      <a:schemeClr val="tx2"/>
                    </a:solidFill>
                  </a:rPr>
                  <a:t>kontinuert</a:t>
                </a:r>
                <a:r>
                  <a:rPr lang="da-DK" sz="2200"/>
                  <a:t>, hvis den kan antage </a:t>
                </a:r>
                <a:br>
                  <a:rPr lang="da-DK" sz="2200"/>
                </a:br>
                <a:r>
                  <a:rPr lang="da-DK" sz="2200"/>
                  <a:t>(i princippet) alle værdier i et interval </a:t>
                </a:r>
                <a14:m>
                  <m:oMathPara>
                    <m:oMathParaPr>
                      <m:jc/>
                    </m:oMathParaPr>
                    <m:oMath>
                      <m:sSub>
                        <m:sSubPr>
                          <m:ctrlPr>
                            <a:rPr lang="da-DK"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da-DK" sz="2200" b="0" i="1" smtClean="0">
                              <a:latin typeface="Cambria Math"/>
                            </a:rPr>
                            <m:t>1</m:t>
                          </m:r>
                        </m:sub>
                      </m:sSub>
                      <m:r>
                        <a:rPr lang="da-DK" sz="2200" b="0" i="1" smtClean="0">
                          <a:latin typeface="Cambria Math"/>
                          <a:ea typeface="Cambria Math"/>
                        </a:rPr>
                        <m:t>≤</m:t>
                      </m:r>
                      <m:r>
                        <a:rPr lang="en-US" sz="2200" b="0" i="1" smtClean="0">
                          <a:latin typeface="Cambria Math" panose="02040503050406030204" pitchFamily="18" charset="0"/>
                          <a:ea typeface="Cambria Math"/>
                        </a:rPr>
                        <m:t>𝑥</m:t>
                      </m:r>
                      <m:r>
                        <a:rPr lang="da-DK" sz="2200" b="0" i="1" smtClean="0">
                          <a:latin typeface="Cambria Math"/>
                          <a:ea typeface="Cambria Math"/>
                        </a:rPr>
                        <m:t>≤</m:t>
                      </m:r>
                      <m:sSub>
                        <m:sSubPr>
                          <m:ctrlPr>
                            <a:rPr lang="da-DK" sz="2200" b="0" i="1" smtClean="0">
                              <a:latin typeface="Cambria Math" panose="02040503050406030204" pitchFamily="18" charset="0"/>
                              <a:ea typeface="Cambria Math"/>
                            </a:rPr>
                          </m:ctrlPr>
                        </m:sSubPr>
                        <m:e>
                          <m:r>
                            <a:rPr lang="en-US" sz="2200" b="0" i="1" smtClean="0">
                              <a:latin typeface="Cambria Math" panose="02040503050406030204" pitchFamily="18" charset="0"/>
                              <a:ea typeface="Cambria Math"/>
                            </a:rPr>
                            <m:t>𝑥</m:t>
                          </m:r>
                        </m:e>
                        <m:sub>
                          <m:r>
                            <a:rPr lang="da-DK" sz="2200" b="0" i="1" smtClean="0">
                              <a:latin typeface="Cambria Math"/>
                              <a:ea typeface="Cambria Math"/>
                            </a:rPr>
                            <m:t>2</m:t>
                          </m:r>
                        </m:sub>
                      </m:sSub>
                    </m:oMath>
                  </m:oMathPara>
                </a14:m>
                <a:endParaRPr lang="da-DK" sz="2200"/>
              </a:p>
              <a:p>
                <a:r>
                  <a:rPr lang="da-DK" sz="2200"/>
                  <a:t>F.eks.: </a:t>
                </a:r>
                <a14:m>
                  <m:oMathPara>
                    <m:oMathParaPr>
                      <m:jc/>
                    </m:oMathParaPr>
                    <m:oMath>
                      <m:r>
                        <a:rPr lang="da-DK" i="1" smtClean="0">
                          <a:latin typeface="Cambria Math" panose="02040503050406030204" pitchFamily="18" charset="0"/>
                        </a:rPr>
                        <m:t>𝑋</m:t>
                      </m:r>
                    </m:oMath>
                  </m:oMathPara>
                </a14:m>
                <a:r>
                  <a:rPr lang="da-DK" sz="2200"/>
                  <a:t> er højden af en tilfældigt udtrukket person, eller tiden der går til næste ulykke, eller trækstyrken af en metalstang</a:t>
                </a:r>
                <a:endParaRPr lang="da-DK" sz="2200"/>
              </a:p>
              <a:p>
                <a:r>
                  <a:rPr lang="da-DK" sz="2200"/>
                  <a:t>Der findes ingen mennesker på </a:t>
                </a:r>
                <a:r>
                  <a:rPr lang="da-DK" sz="2200" i="1"/>
                  <a:t>præcis</a:t>
                </a:r>
                <a:r>
                  <a:rPr lang="da-DK" sz="2200"/>
                  <a:t> 180 cm (hvis vi måler uendeligt præcist), så </a:t>
                </a:r>
                <a14:m>
                  <m:oMathPara>
                    <m:oMathParaPr>
                      <m:jc/>
                    </m:oMathParaPr>
                    <m:oMath>
                      <m:r>
                        <a:rPr lang="da-DK" sz="2200" i="1">
                          <a:latin typeface="Cambria Math"/>
                        </a:rPr>
                        <m:t>𝑃</m:t>
                      </m:r>
                      <m:d>
                        <m:dPr>
                          <m:begChr m:val="("/>
                          <m:sepChr m:val="|"/>
                          <m:endChr m:val=")"/>
                          <m:grow m:val="on"/>
                          <m:shp m:val="centered"/>
                          <m:ctrlPr>
                            <a:rPr lang="da-DK" sz="2200" i="1">
                              <a:latin typeface="Cambria Math" panose="02040503050406030204" pitchFamily="18" charset="0"/>
                            </a:rPr>
                          </m:ctrlPr>
                        </m:dPr>
                        <m:e>
                          <m:r>
                            <a:rPr lang="en-US" sz="2200" b="0" i="1" smtClean="0">
                              <a:latin typeface="Cambria Math" panose="02040503050406030204" pitchFamily="18" charset="0"/>
                            </a:rPr>
                            <m:t>𝑋</m:t>
                          </m:r>
                          <m:r>
                            <a:rPr lang="da-DK" sz="2200" i="1">
                              <a:latin typeface="Cambria Math"/>
                            </a:rPr>
                            <m:t>=180</m:t>
                          </m:r>
                        </m:e>
                      </m:d>
                      <m:r>
                        <a:rPr lang="da-DK" sz="2200" i="1" smtClean="0">
                          <a:latin typeface="Cambria Math"/>
                        </a:rPr>
                        <m:t>=</m:t>
                      </m:r>
                      <m:r>
                        <a:rPr lang="da-DK" sz="2200" i="1">
                          <a:latin typeface="Cambria Math"/>
                        </a:rPr>
                        <m:t>0</m:t>
                      </m:r>
                    </m:oMath>
                  </m:oMathPara>
                </a14:m>
                <a:endParaRPr lang="da-DK" sz="2200"/>
              </a:p>
              <a:p>
                <a:r>
                  <a:rPr lang="da-DK" sz="2200"/>
                  <a:t>I stedet kan vi tale om f.eks.  </a:t>
                </a:r>
                <a14:m>
                  <m:oMathPara>
                    <m:oMathParaPr>
                      <m:jc/>
                    </m:oMathParaPr>
                    <m:oMath>
                      <m:r>
                        <a:rPr lang="da-DK" sz="2200" b="0" i="1" smtClean="0">
                          <a:latin typeface="Cambria Math"/>
                        </a:rPr>
                        <m:t>𝑃</m:t>
                      </m:r>
                      <m:r>
                        <a:rPr lang="da-DK" sz="2200" b="0" i="1" smtClean="0">
                          <a:latin typeface="Cambria Math"/>
                        </a:rPr>
                        <m:t>(179.5&lt;</m:t>
                      </m:r>
                      <m:r>
                        <a:rPr lang="en-US" sz="2200" b="0" i="1" smtClean="0">
                          <a:latin typeface="Cambria Math" panose="02040503050406030204" pitchFamily="18" charset="0"/>
                        </a:rPr>
                        <m:t>𝑋</m:t>
                      </m:r>
                      <m:r>
                        <a:rPr lang="da-DK" sz="2200" b="0" i="1" smtClean="0">
                          <a:latin typeface="Cambria Math"/>
                          <a:ea typeface="Cambria Math"/>
                        </a:rPr>
                        <m:t>≤180.5)</m:t>
                      </m:r>
                    </m:oMath>
                  </m:oMathPara>
                </a14:m>
                <a:endParaRPr lang="da-DK" sz="2200"/>
              </a:p>
              <a:p>
                <a:r>
                  <a:rPr lang="da-DK" sz="2200"/>
                  <a:t>Generelt: Da der er uendeligt antal værdier af </a:t>
                </a:r>
                <a14:m>
                  <m:oMathPara>
                    <m:oMathParaPr>
                      <m:jc/>
                    </m:oMathParaPr>
                    <m:oMath>
                      <m:r>
                        <a:rPr lang="da-DK" sz="2200" i="1" smtClean="0">
                          <a:latin typeface="Cambria Math" panose="02040503050406030204" pitchFamily="18" charset="0"/>
                        </a:rPr>
                        <m:t>𝑋</m:t>
                      </m:r>
                    </m:oMath>
                  </m:oMathPara>
                </a14:m>
                <a:r>
                  <a:rPr lang="da-DK" sz="2200"/>
                  <a:t>  er </a:t>
                </a:r>
                <a:br>
                  <a:rPr lang="da-DK" sz="2200"/>
                </a:br>
                <a14:m>
                  <m:oMathPara>
                    <m:oMathParaPr>
                      <m:jc/>
                    </m:oMathParaPr>
                    <m:oMath>
                      <m:r>
                        <a:rPr lang="da-DK" sz="2200" b="0" i="1" smtClean="0">
                          <a:latin typeface="Cambria Math"/>
                        </a:rPr>
                        <m:t>𝑃</m:t>
                      </m:r>
                      <m:d>
                        <m:dPr>
                          <m:begChr m:val="("/>
                          <m:sepChr m:val="|"/>
                          <m:endChr m:val=")"/>
                          <m:grow m:val="on"/>
                          <m:shp m:val="centered"/>
                          <m:ctrlPr>
                            <a:rPr lang="da-DK" sz="2200" b="0" i="1" smtClean="0">
                              <a:latin typeface="Cambria Math" panose="02040503050406030204" pitchFamily="18" charset="0"/>
                            </a:rPr>
                          </m:ctrlPr>
                        </m:dPr>
                        <m:e>
                          <m:r>
                            <a:rPr lang="en-US" sz="2200" b="0" i="1" smtClean="0">
                              <a:latin typeface="Cambria Math" panose="02040503050406030204" pitchFamily="18" charset="0"/>
                            </a:rPr>
                            <m:t>𝑋</m:t>
                          </m:r>
                          <m:r>
                            <a:rPr lang="da-DK" sz="2200" b="0" i="1" smtClean="0">
                              <a:latin typeface="Cambria Math"/>
                            </a:rPr>
                            <m:t>=</m:t>
                          </m:r>
                          <m:r>
                            <a:rPr lang="en-US" sz="2200" b="0" i="1" smtClean="0">
                              <a:latin typeface="Cambria Math" panose="02040503050406030204" pitchFamily="18" charset="0"/>
                            </a:rPr>
                            <m:t>𝑥</m:t>
                          </m:r>
                        </m:e>
                      </m:d>
                      <m:r>
                        <a:rPr lang="da-DK" sz="2200" b="0" i="1" smtClean="0">
                          <a:latin typeface="Cambria Math"/>
                        </a:rPr>
                        <m:t>=0</m:t>
                      </m:r>
                    </m:oMath>
                  </m:oMathPara>
                </a14:m>
                <a:r>
                  <a:rPr lang="da-DK" sz="2200"/>
                  <a:t> for en kontinuert stokastisk variabel </a:t>
                </a:r>
                <a14:m>
                  <m:oMathPara>
                    <m:oMathParaPr>
                      <m:jc/>
                    </m:oMathParaPr>
                    <m:oMath>
                      <m:r>
                        <a:rPr lang="da-DK" sz="2200" i="1" smtClean="0">
                          <a:latin typeface="Cambria Math" panose="02040503050406030204" pitchFamily="18" charset="0"/>
                        </a:rPr>
                        <m:t>𝑋</m:t>
                      </m:r>
                    </m:oMath>
                  </m:oMathPara>
                </a14:m>
                <a:r>
                  <a:rPr lang="da-DK" sz="2200" i="1"/>
                  <a:t>. </a:t>
                </a:r>
                <a:endParaRPr lang="da-DK" sz="2200" i="1"/>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143</a:t>
            </a:fld>
            <a:endParaRPr lang="da-DK"/>
          </a:p>
        </p:txBody>
      </p:sp>
    </p:spTree>
    <p:extLst>
      <p:ext uri="{BB962C8B-B14F-4D97-AF65-F5344CB8AC3E}">
        <p14:creationId xmlns:p14="http://schemas.microsoft.com/office/powerpoint/2010/main" val="3811486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Kontinuert stokastisk variabel</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sz="2000"/>
                  <a:t>Kontinuerte stokastiske variable karakteriseres af deres </a:t>
                </a:r>
                <a:r>
                  <a:rPr lang="da-DK" sz="2000">
                    <a:solidFill>
                      <a:schemeClr val="tx2"/>
                    </a:solidFill>
                  </a:rPr>
                  <a:t>tæthedsfunktion</a:t>
                </a:r>
                <a:br>
                  <a:rPr lang="da-DK" sz="2000"/>
                </a:br>
                <a:r>
                  <a:rPr lang="da-DK" sz="2000"/>
                  <a:t>(</a:t>
                </a:r>
                <a:r>
                  <a:rPr lang="da-DK" sz="2000" i="1" err="1">
                    <a:solidFill>
                      <a:schemeClr val="tx2"/>
                    </a:solidFill>
                  </a:rPr>
                  <a:t>Probability Density Function</a:t>
                </a:r>
                <a:r>
                  <a:rPr lang="da-DK" sz="2000">
                    <a:solidFill>
                      <a:schemeClr val="tx2"/>
                    </a:solidFill>
                  </a:rPr>
                  <a:t> (pdf)</a:t>
                </a:r>
                <a:r>
                  <a:rPr lang="da-DK" sz="2000"/>
                  <a:t>). Bogen kalder det ‘density function’. Tæthedsfunktionen </a:t>
                </a:r>
                <a14:m>
                  <m:oMathPara>
                    <m:oMathParaPr>
                      <m:jc/>
                    </m:oMathParaPr>
                    <m:oMath>
                      <m:r>
                        <a:rPr lang="da-DK" sz="2000" b="0" i="1" smtClean="0">
                          <a:latin typeface="Cambria Math"/>
                        </a:rPr>
                        <m:t>𝑓</m:t>
                      </m:r>
                      <m:r>
                        <a:rPr lang="da-DK" sz="2000" b="0" i="1" smtClean="0">
                          <a:latin typeface="Cambria Math"/>
                        </a:rPr>
                        <m:t>(</m:t>
                      </m:r>
                      <m:r>
                        <a:rPr lang="en-US" sz="2000" b="0" i="1" smtClean="0">
                          <a:latin typeface="Cambria Math" panose="02040503050406030204" pitchFamily="18" charset="0"/>
                        </a:rPr>
                        <m:t>𝑥</m:t>
                      </m:r>
                      <m:r>
                        <a:rPr lang="da-DK" sz="2000" b="0" i="1" smtClean="0">
                          <a:latin typeface="Cambria Math"/>
                        </a:rPr>
                        <m:t>)</m:t>
                      </m:r>
                    </m:oMath>
                  </m:oMathPara>
                </a14:m>
                <a:r>
                  <a:rPr lang="da-DK" sz="2000"/>
                  <a:t> er en funktion, hvor der gælder:</a:t>
                </a:r>
              </a:p>
              <a:p>
                <a:pPr marL="457200" indent="-457200">
                  <a:buFont typeface="+mj-lt"/>
                  <a:buAutoNum type="arabicPeriod"/>
                </a:pPr>
                <a:r>
                  <a:rPr lang="da-DK" sz="2000"/>
                  <a:t> </a:t>
                </a:r>
                <a14:m>
                  <m:oMathPara>
                    <m:oMathParaPr>
                      <m:jc/>
                    </m:oMathParaPr>
                    <m:oMath>
                      <m:r>
                        <a:rPr lang="da-DK" sz="2000" b="0" i="1" smtClean="0">
                          <a:latin typeface="Cambria Math"/>
                        </a:rPr>
                        <m:t>𝑓</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𝑥</m:t>
                          </m:r>
                        </m:e>
                      </m:d>
                      <m:r>
                        <a:rPr lang="da-DK" sz="2000" b="0" i="1" smtClean="0">
                          <a:latin typeface="Cambria Math"/>
                          <a:ea typeface="Cambria Math"/>
                        </a:rPr>
                        <m:t>≥0</m:t>
                      </m:r>
                      <m:r>
                        <m:rPr>
                          <m:sty m:val="p"/>
                        </m:rPr>
                        <a:rPr lang="da-DK" sz="2000" b="0" i="0" smtClean="0">
                          <a:latin typeface="Cambria Math"/>
                          <a:ea typeface="Cambria Math"/>
                        </a:rPr>
                        <m:t> </m:t>
                      </m:r>
                      <m:r>
                        <m:rPr>
                          <m:sty m:val="p"/>
                        </m:rPr>
                        <a:rPr lang="da-DK" sz="2000" b="0" i="0" smtClean="0">
                          <a:latin typeface="Cambria Math"/>
                          <a:ea typeface="Cambria Math"/>
                        </a:rPr>
                        <m:t>for</m:t>
                      </m:r>
                      <m:r>
                        <m:rPr>
                          <m:sty m:val="p"/>
                        </m:rPr>
                        <a:rPr lang="da-DK" sz="2000" b="0" i="0" smtClean="0">
                          <a:latin typeface="Cambria Math"/>
                          <a:ea typeface="Cambria Math"/>
                        </a:rPr>
                        <m:t> </m:t>
                      </m:r>
                      <m:r>
                        <m:rPr>
                          <m:sty m:val="p"/>
                        </m:rPr>
                        <a:rPr lang="da-DK" sz="2000" b="0" i="0" smtClean="0">
                          <a:latin typeface="Cambria Math"/>
                          <a:ea typeface="Cambria Math"/>
                        </a:rPr>
                        <m:t>alle</m:t>
                      </m:r>
                      <m:r>
                        <m:rPr>
                          <m:sty m:val="p"/>
                        </m:rPr>
                        <a:rPr lang="da-DK" sz="2000" b="0" i="0" smtClean="0">
                          <a:latin typeface="Cambria Math"/>
                          <a:ea typeface="Cambria Math"/>
                        </a:rPr>
                        <m:t> </m:t>
                      </m:r>
                      <m:r>
                        <a:rPr lang="en-US" sz="2000" b="0" i="1" smtClean="0">
                          <a:latin typeface="Cambria Math"/>
                          <a:ea typeface="Cambria Math"/>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oMath>
                  </m:oMathPara>
                </a14:m>
                <a:r>
                  <a:rPr lang="da-DK" sz="2000"/>
                  <a:t>  </a:t>
                </a:r>
                <a:endParaRPr lang="da-DK" sz="2000" i="1"/>
              </a:p>
              <a:p>
                <a:pPr marL="457200" indent="-457200">
                  <a:buFont typeface="+mj-lt"/>
                  <a:buAutoNum type="arabicPeriod"/>
                </a:pPr>
                <a:r>
                  <a:rPr lang="da-DK" sz="2000"/>
                  <a:t> </a:t>
                </a:r>
                <a14:m>
                  <m:oMathPara>
                    <m:oMathParaPr>
                      <m:jc/>
                    </m:oMathParaPr>
                    <m:oMath>
                      <m:nary>
                        <m:naryPr>
                          <m:chr/>
                          <m:grow m:val="off"/>
                          <m:subHide m:val="off"/>
                          <m:supHide m:val="off"/>
                          <m:ctrlPr>
                            <a:rPr lang="da-DK" sz="2000" i="1" smtClean="0">
                              <a:latin typeface="Cambria Math" panose="02040503050406030204" pitchFamily="18" charset="0"/>
                            </a:rPr>
                          </m:ctrlPr>
                        </m:naryPr>
                        <m:sub>
                          <m:r>
                            <a:rPr lang="da-DK" sz="2000" b="0" i="1" smtClean="0">
                              <a:latin typeface="Cambria Math"/>
                            </a:rPr>
                            <m:t>−</m:t>
                          </m:r>
                          <m:r>
                            <a:rPr lang="da-DK" sz="2000" b="0" i="1" smtClean="0">
                              <a:latin typeface="Cambria Math"/>
                              <a:ea typeface="Cambria Math"/>
                            </a:rPr>
                            <m:t>∞</m:t>
                          </m:r>
                        </m:sub>
                        <m:sup>
                          <m:r>
                            <a:rPr lang="da-DK" sz="2000" i="1" smtClean="0">
                              <a:latin typeface="Cambria Math"/>
                              <a:ea typeface="Cambria Math"/>
                            </a:rPr>
                            <m:t>∞</m:t>
                          </m:r>
                        </m:sup>
                        <m:e>
                          <m:r>
                            <a:rPr lang="da-DK" sz="2000" b="0" i="1" smtClean="0">
                              <a:latin typeface="Cambria Math"/>
                            </a:rPr>
                            <m:t>𝑓</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𝑥</m:t>
                              </m:r>
                            </m:e>
                          </m:d>
                          <m:r>
                            <a:rPr lang="da-DK" sz="2000" b="0" i="1" smtClean="0">
                              <a:latin typeface="Cambria Math"/>
                            </a:rPr>
                            <m:t>𝑑</m:t>
                          </m:r>
                          <m:r>
                            <a:rPr lang="en-US" sz="2000" b="0" i="1" smtClean="0">
                              <a:latin typeface="Cambria Math" panose="02040503050406030204" pitchFamily="18" charset="0"/>
                            </a:rPr>
                            <m:t>𝑥</m:t>
                          </m:r>
                          <m:r>
                            <a:rPr lang="da-DK" sz="2000" b="0" i="1" smtClean="0">
                              <a:latin typeface="Cambria Math"/>
                            </a:rPr>
                            <m:t>=1</m:t>
                          </m:r>
                        </m:e>
                      </m:nary>
                    </m:oMath>
                  </m:oMathPara>
                </a14:m>
                <a:endParaRPr lang="da-DK" sz="2000"/>
              </a:p>
              <a:p>
                <a:pPr marL="0" indent="0" defTabSz="531813">
                  <a:buNone/>
                </a:pPr>
                <a:br>
                  <a:rPr lang="da-DK" sz="2000"/>
                </a:br>
                <a:r>
                  <a:rPr lang="da-DK" sz="2000"/>
                  <a:t>F.eks. </a:t>
                </a:r>
                <a:r>
                  <a:rPr lang="da-DK" sz="2000">
                    <a:solidFill>
                      <a:schemeClr val="tx2"/>
                    </a:solidFill>
                  </a:rPr>
                  <a:t>Uniform fordeling</a:t>
                </a:r>
                <a:r>
                  <a:rPr lang="da-DK" sz="2000"/>
                  <a:t> (aka. </a:t>
                </a:r>
                <a:r>
                  <a:rPr lang="da-DK" sz="2000">
                    <a:solidFill>
                      <a:schemeClr val="tx2"/>
                    </a:solidFill>
                  </a:rPr>
                  <a:t>kassefordeling</a:t>
                </a:r>
                <a:r>
                  <a:rPr lang="da-DK" sz="2000"/>
                  <a:t>, engelsk: </a:t>
                </a:r>
                <a:r>
                  <a:rPr lang="da-DK" sz="2000" i="1">
                    <a:solidFill>
                      <a:schemeClr val="tx2"/>
                    </a:solidFill>
                  </a:rPr>
                  <a:t>Uniform distribution</a:t>
                </a:r>
                <a:r>
                  <a:rPr lang="da-DK" sz="2000"/>
                  <a:t>):</a:t>
                </a:r>
                <a:br>
                  <a:rPr lang="da-DK" sz="2000"/>
                </a:br>
                <a:r>
                  <a:rPr lang="da-DK" sz="1100"/>
                  <a:t>  </a:t>
                </a:r>
                <a:br>
                  <a:rPr lang="da-DK" sz="2000"/>
                </a:br>
                <a:r>
                  <a:rPr lang="da-DK" sz="2000"/>
                  <a:t> 	</a:t>
                </a:r>
                <a14:m>
                  <m:oMathPara>
                    <m:oMathParaPr>
                      <m:jc/>
                    </m:oMathParaPr>
                    <m:oMath>
                      <m:r>
                        <a:rPr lang="da-DK" sz="2000" b="0" i="1" smtClean="0">
                          <a:latin typeface="Cambria Math"/>
                        </a:rPr>
                        <m:t>𝑓</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𝑥</m:t>
                          </m:r>
                        </m:e>
                      </m:d>
                      <m:r>
                        <a:rPr lang="da-DK" sz="2000" b="0" i="1" smtClean="0">
                          <a:latin typeface="Cambria Math"/>
                        </a:rPr>
                        <m:t>=</m:t>
                      </m:r>
                      <m:d>
                        <m:dPr>
                          <m:begChr m:val="{"/>
                          <m:sepChr m:val="|"/>
                          <m:endChr/>
                          <m:grow m:val="on"/>
                          <m:shp m:val="centered"/>
                          <m:ctrlPr>
                            <a:rPr lang="da-DK" sz="2000" b="0" i="1" smtClean="0">
                              <a:latin typeface="Cambria Math" panose="02040503050406030204" pitchFamily="18" charset="0"/>
                            </a:rPr>
                          </m:ctrlPr>
                        </m:dPr>
                        <m:e>
                          <m:m>
                            <m:mPr>
                              <m:mcs>
                                <m:mc>
                                  <m:mcPr>
                                    <m:count m:val="2"/>
                                    <m:mcJc m:val="center"/>
                                  </m:mcPr>
                                </m:mc>
                              </m:mcs>
                              <m:ctrlPr>
                                <a:rPr lang="da-DK" sz="2000" b="0" i="1" smtClean="0">
                                  <a:latin typeface="Cambria Math" panose="02040503050406030204" pitchFamily="18" charset="0"/>
                                </a:rPr>
                              </m:ctrlPr>
                            </m:mPr>
                            <m:mr>
                              <m:e>
                                <m:r>
                                  <a:rPr lang="da-DK" sz="2000" b="0" i="1" smtClean="0">
                                    <a:latin typeface="Cambria Math"/>
                                  </a:rPr>
                                  <m:t> </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panose="02040503050406030204" pitchFamily="18" charset="0"/>
                                        <a:ea typeface="Cambria Math" panose="02040503050406030204" pitchFamily="18" charset="0"/>
                                      </a:rPr>
                                      <m:t>𝛽</m:t>
                                    </m:r>
                                    <m:r>
                                      <a:rPr lang="da-DK" sz="2000" b="0" i="1" smtClean="0">
                                        <a:latin typeface="Cambria Math"/>
                                      </a:rPr>
                                      <m:t>−</m:t>
                                    </m:r>
                                    <m:r>
                                      <a:rPr lang="da-DK" sz="2000" b="0" i="1" smtClean="0">
                                        <a:latin typeface="Cambria Math" panose="02040503050406030204" pitchFamily="18" charset="0"/>
                                        <a:ea typeface="Cambria Math" panose="02040503050406030204" pitchFamily="18" charset="0"/>
                                      </a:rPr>
                                      <m:t>𝛼</m:t>
                                    </m:r>
                                  </m:den>
                                </m:f>
                              </m:e>
                              <m:e>
                                <m:r>
                                  <m:rPr>
                                    <m:sty m:val="p"/>
                                  </m:rPr>
                                  <a:rPr lang="da-DK" sz="2000" b="0" i="0" smtClean="0">
                                    <a:latin typeface="Cambria Math"/>
                                  </a:rPr>
                                  <m:t>for</m:t>
                                </m:r>
                                <m:r>
                                  <a:rPr lang="da-DK" sz="2000" b="0" i="1" smtClean="0">
                                    <a:latin typeface="Cambria Math"/>
                                  </a:rPr>
                                  <m:t> </m:t>
                                </m:r>
                                <m:r>
                                  <a:rPr lang="da-DK"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a:rPr>
                                  <m:t>𝑥</m:t>
                                </m:r>
                                <m:r>
                                  <a:rPr lang="en-US" sz="2000" b="0" i="1" smtClean="0">
                                    <a:latin typeface="Cambria Math" panose="02040503050406030204" pitchFamily="18" charset="0"/>
                                    <a:ea typeface="Cambria Math"/>
                                  </a:rPr>
                                  <m:t>&lt;</m:t>
                                </m:r>
                                <m:r>
                                  <a:rPr lang="da-DK" sz="2000" b="0" i="1" smtClean="0">
                                    <a:latin typeface="Cambria Math" panose="02040503050406030204" pitchFamily="18" charset="0"/>
                                    <a:ea typeface="Cambria Math" panose="02040503050406030204" pitchFamily="18" charset="0"/>
                                  </a:rPr>
                                  <m:t>𝛽</m:t>
                                </m:r>
                              </m:e>
                            </m:mr>
                            <m:mr>
                              <m:e>
                                <m:r>
                                  <a:rPr lang="da-DK" sz="2000" b="0" i="1" smtClean="0">
                                    <a:latin typeface="Cambria Math"/>
                                  </a:rPr>
                                  <m:t>0   </m:t>
                                </m:r>
                              </m:e>
                              <m:e>
                                <m:r>
                                  <m:rPr>
                                    <m:sty m:val="p"/>
                                  </m:rPr>
                                  <a:rPr lang="da-DK" sz="2000" b="0" i="0" smtClean="0">
                                    <a:latin typeface="Cambria Math"/>
                                  </a:rPr>
                                  <m:t>ellers</m:t>
                                </m:r>
                                <m:r>
                                  <a:rPr lang="da-DK" sz="2000" b="0" i="1" smtClean="0">
                                    <a:latin typeface="Cambria Math"/>
                                  </a:rPr>
                                  <m:t>                </m:t>
                                </m:r>
                              </m:e>
                            </m:mr>
                          </m:m>
                        </m:e>
                      </m:d>
                    </m:oMath>
                  </m:oMathPara>
                </a14:m>
                <a:br>
                  <a:rPr lang="da-DK" sz="2000"/>
                </a:br>
                <a:r>
                  <a:rPr lang="da-DK" sz="1400"/>
                  <a:t> </a:t>
                </a:r>
                <a:endParaRPr lang="da-DK" sz="2000"/>
              </a:p>
              <a:p>
                <a:pPr marL="0" indent="0" defTabSz="531813">
                  <a:buNone/>
                </a:pPr>
                <a:r>
                  <a:rPr lang="da-DK" sz="2000"/>
                  <a:t>Bemærk, at </a:t>
                </a:r>
                <a14:m>
                  <m:oMathPara>
                    <m:oMathParaPr>
                      <m:jc/>
                    </m:oMathParaPr>
                    <m:oMath>
                      <m:r>
                        <a:rPr lang="da-DK" sz="2000" i="1">
                          <a:latin typeface="Cambria Math"/>
                        </a:rPr>
                        <m:t>𝑓</m:t>
                      </m:r>
                      <m:d>
                        <m:dPr>
                          <m:begChr m:val="("/>
                          <m:sepChr m:val="|"/>
                          <m:endChr m:val=")"/>
                          <m:grow m:val="on"/>
                          <m:shp m:val="centered"/>
                          <m:ctrlPr>
                            <a:rPr lang="da-DK" sz="2000" i="1">
                              <a:latin typeface="Cambria Math" panose="02040503050406030204" pitchFamily="18" charset="0"/>
                            </a:rPr>
                          </m:ctrlPr>
                        </m:dPr>
                        <m:e>
                          <m:r>
                            <a:rPr lang="en-US" sz="2000" i="1">
                              <a:latin typeface="Cambria Math" panose="02040503050406030204" pitchFamily="18" charset="0"/>
                            </a:rPr>
                            <m:t>𝑥</m:t>
                          </m:r>
                        </m:e>
                      </m:d>
                    </m:oMath>
                  </m:oMathPara>
                </a14:m>
                <a:r>
                  <a:rPr lang="da-DK" sz="2000"/>
                  <a:t> er en tæthedsfunktion:</a:t>
                </a:r>
                <a:br>
                  <a:rPr lang="da-DK" sz="2000"/>
                </a:br>
                <a:r>
                  <a:rPr lang="da-DK" sz="2000"/>
                  <a:t> 	</a:t>
                </a:r>
                <a14:m>
                  <m:oMathPara>
                    <m:oMathParaPr>
                      <m:jc/>
                    </m:oMathParaPr>
                    <m:oMath>
                      <m:r>
                        <a:rPr lang="da-DK" sz="2000" i="1">
                          <a:latin typeface="Cambria Math"/>
                        </a:rPr>
                        <m:t>𝑓</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𝑥</m:t>
                          </m:r>
                        </m:e>
                      </m:d>
                      <m:r>
                        <a:rPr lang="da-DK" sz="2000" i="1">
                          <a:latin typeface="Cambria Math"/>
                          <a:ea typeface="Cambria Math"/>
                        </a:rPr>
                        <m:t>≥0</m:t>
                      </m:r>
                      <m:r>
                        <m:rPr>
                          <m:sty m:val="p"/>
                        </m:rPr>
                        <a:rPr lang="da-DK" sz="2000">
                          <a:latin typeface="Cambria Math"/>
                          <a:ea typeface="Cambria Math"/>
                        </a:rPr>
                        <m:t> </m:t>
                      </m:r>
                      <m:r>
                        <m:rPr>
                          <m:sty m:val="p"/>
                        </m:rPr>
                        <a:rPr lang="da-DK" sz="2000">
                          <a:latin typeface="Cambria Math"/>
                          <a:ea typeface="Cambria Math"/>
                        </a:rPr>
                        <m:t>for</m:t>
                      </m:r>
                      <m:r>
                        <m:rPr>
                          <m:sty m:val="p"/>
                        </m:rPr>
                        <a:rPr lang="da-DK" sz="2000">
                          <a:latin typeface="Cambria Math"/>
                          <a:ea typeface="Cambria Math"/>
                        </a:rPr>
                        <m:t> </m:t>
                      </m:r>
                      <m:r>
                        <m:rPr>
                          <m:sty m:val="p"/>
                        </m:rPr>
                        <a:rPr lang="da-DK" sz="2000">
                          <a:latin typeface="Cambria Math"/>
                          <a:ea typeface="Cambria Math"/>
                        </a:rPr>
                        <m:t>alle</m:t>
                      </m:r>
                      <m:r>
                        <m:rPr>
                          <m:sty m:val="p"/>
                        </m:rPr>
                        <a:rPr lang="da-DK" sz="2000">
                          <a:latin typeface="Cambria Math"/>
                          <a:ea typeface="Cambria Math"/>
                        </a:rPr>
                        <m:t> </m:t>
                      </m:r>
                      <m:r>
                        <a:rPr lang="en-US" sz="2000" i="1">
                          <a:latin typeface="Cambria Math" panose="02040503050406030204" pitchFamily="18" charset="0"/>
                        </a:rPr>
                        <m:t>𝑥</m:t>
                      </m:r>
                    </m:oMath>
                  </m:oMathPara>
                </a14:m>
                <a:r>
                  <a:rPr lang="da-DK" sz="2000"/>
                  <a:t>	  </a:t>
                </a:r>
                <a:endParaRPr lang="da-DK" sz="2000" i="1"/>
              </a:p>
              <a:p>
                <a:pPr marL="0" indent="0" defTabSz="531813">
                  <a:buNone/>
                </a:pPr>
                <a:r>
                  <a:rPr lang="da-DK" sz="2000"/>
                  <a:t> 	</a:t>
                </a:r>
                <a14:m>
                  <m:oMathPara>
                    <m:oMathParaPr>
                      <m:jc/>
                    </m:oMathParaPr>
                    <m:oMath>
                      <m:nary>
                        <m:naryPr>
                          <m:chr/>
                          <m:grow m:val="off"/>
                          <m:subHide m:val="off"/>
                          <m:supHide m:val="off"/>
                          <m:ctrlPr>
                            <a:rPr lang="da-DK" sz="2000" i="1">
                              <a:latin typeface="Cambria Math" panose="02040503050406030204" pitchFamily="18" charset="0"/>
                            </a:rPr>
                          </m:ctrlPr>
                        </m:naryPr>
                        <m:sub>
                          <m:r>
                            <a:rPr lang="da-DK" sz="2000" i="1">
                              <a:latin typeface="Cambria Math"/>
                            </a:rPr>
                            <m:t>−</m:t>
                          </m:r>
                          <m:r>
                            <a:rPr lang="da-DK" sz="2000" i="1">
                              <a:latin typeface="Cambria Math"/>
                              <a:ea typeface="Cambria Math"/>
                            </a:rPr>
                            <m:t>∞</m:t>
                          </m:r>
                        </m:sub>
                        <m:sup>
                          <m:r>
                            <a:rPr lang="da-DK" sz="2000" i="1">
                              <a:latin typeface="Cambria Math"/>
                              <a:ea typeface="Cambria Math"/>
                            </a:rPr>
                            <m:t>∞</m:t>
                          </m:r>
                        </m:sup>
                        <m:e>
                          <m:r>
                            <a:rPr lang="da-DK" sz="2000" i="1">
                              <a:latin typeface="Cambria Math"/>
                            </a:rPr>
                            <m:t>𝑓</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𝑥</m:t>
                              </m:r>
                            </m:e>
                          </m:d>
                          <m:r>
                            <a:rPr lang="da-DK" sz="2000" i="1">
                              <a:latin typeface="Cambria Math"/>
                            </a:rPr>
                            <m:t>𝑑</m:t>
                          </m:r>
                          <m:r>
                            <a:rPr lang="en-US" sz="2000" b="0" i="1" smtClean="0">
                              <a:latin typeface="Cambria Math" panose="02040503050406030204" pitchFamily="18" charset="0"/>
                            </a:rPr>
                            <m:t>𝑥</m:t>
                          </m:r>
                          <m:r>
                            <a:rPr lang="da-DK" sz="2000" i="1">
                              <a:latin typeface="Cambria Math"/>
                            </a:rPr>
                            <m:t>=</m:t>
                          </m:r>
                          <m:nary>
                            <m:naryPr>
                              <m:chr/>
                              <m:grow m:val="off"/>
                              <m:subHide m:val="off"/>
                              <m:supHide m:val="off"/>
                              <m:ctrlPr>
                                <a:rPr lang="da-DK" sz="2000" i="1">
                                  <a:latin typeface="Cambria Math" panose="02040503050406030204" pitchFamily="18" charset="0"/>
                                </a:rPr>
                              </m:ctrlPr>
                            </m:naryPr>
                            <m:sub>
                              <m:r>
                                <a:rPr lang="da-DK" sz="2000" i="1">
                                  <a:latin typeface="Cambria Math" panose="02040503050406030204" pitchFamily="18" charset="0"/>
                                  <a:ea typeface="Cambria Math" panose="02040503050406030204" pitchFamily="18" charset="0"/>
                                </a:rPr>
                                <m:t>𝛼</m:t>
                              </m:r>
                            </m:sub>
                            <m:sup>
                              <m:r>
                                <a:rPr lang="da-DK" sz="2000" i="1">
                                  <a:latin typeface="Cambria Math" panose="02040503050406030204" pitchFamily="18" charset="0"/>
                                  <a:ea typeface="Cambria Math" panose="02040503050406030204" pitchFamily="18" charset="0"/>
                                </a:rPr>
                                <m:t>𝛽</m:t>
                              </m:r>
                            </m:sup>
                            <m:e>
                              <m:r>
                                <a:rPr lang="da-DK" sz="2000" i="1">
                                  <a:latin typeface="Cambria Math"/>
                                </a:rPr>
                                <m:t>𝑓</m:t>
                              </m:r>
                              <m:d>
                                <m:dPr>
                                  <m:begChr m:val="("/>
                                  <m:sepChr m:val="|"/>
                                  <m:endChr m:val=")"/>
                                  <m:grow m:val="on"/>
                                  <m:shp m:val="centered"/>
                                  <m:ctrlPr>
                                    <a:rPr lang="da-DK" sz="2000" i="1">
                                      <a:latin typeface="Cambria Math" panose="02040503050406030204" pitchFamily="18" charset="0"/>
                                    </a:rPr>
                                  </m:ctrlPr>
                                </m:dPr>
                                <m:e>
                                  <m:r>
                                    <a:rPr lang="en-US" sz="2000" i="1">
                                      <a:latin typeface="Cambria Math" panose="02040503050406030204" pitchFamily="18" charset="0"/>
                                    </a:rPr>
                                    <m:t>𝑥</m:t>
                                  </m:r>
                                </m:e>
                              </m:d>
                              <m:r>
                                <a:rPr lang="da-DK" sz="2000" i="1">
                                  <a:latin typeface="Cambria Math"/>
                                </a:rPr>
                                <m:t>𝑑</m:t>
                              </m:r>
                              <m:r>
                                <a:rPr lang="en-US" sz="2000" i="1">
                                  <a:latin typeface="Cambria Math" panose="02040503050406030204" pitchFamily="18" charset="0"/>
                                </a:rPr>
                                <m:t>𝑥</m:t>
                              </m:r>
                              <m:r>
                                <a:rPr lang="da-DK" sz="2000" i="1">
                                  <a:latin typeface="Cambria Math"/>
                                </a:rPr>
                                <m:t>=</m:t>
                              </m:r>
                            </m:e>
                          </m:nary>
                          <m:d>
                            <m:dPr>
                              <m:begChr m:val="("/>
                              <m:sepChr m:val="|"/>
                              <m:endChr m:val=")"/>
                              <m:grow m:val="on"/>
                              <m:shp m:val="centered"/>
                              <m:ctrlPr>
                                <a:rPr lang="da-DK" sz="2000" b="0" i="1" smtClean="0">
                                  <a:latin typeface="Cambria Math" panose="02040503050406030204" pitchFamily="18" charset="0"/>
                                </a:rPr>
                              </m:ctrlPr>
                            </m:dPr>
                            <m:e>
                              <m:r>
                                <a:rPr lang="da-DK" sz="2000" i="1">
                                  <a:latin typeface="Cambria Math" panose="02040503050406030204" pitchFamily="18" charset="0"/>
                                  <a:ea typeface="Cambria Math" panose="02040503050406030204" pitchFamily="18" charset="0"/>
                                </a:rPr>
                                <m:t>𝛽</m:t>
                              </m:r>
                              <m:r>
                                <a:rPr lang="da-DK" sz="2000" i="1">
                                  <a:latin typeface="Cambria Math"/>
                                </a:rPr>
                                <m:t>−</m:t>
                              </m:r>
                              <m:r>
                                <a:rPr lang="da-DK" sz="2000" i="1">
                                  <a:latin typeface="Cambria Math" panose="02040503050406030204" pitchFamily="18" charset="0"/>
                                  <a:ea typeface="Cambria Math" panose="02040503050406030204" pitchFamily="18" charset="0"/>
                                </a:rPr>
                                <m:t>𝛼</m:t>
                              </m:r>
                            </m:e>
                          </m:d>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i="1">
                                  <a:latin typeface="Cambria Math" panose="02040503050406030204" pitchFamily="18" charset="0"/>
                                  <a:ea typeface="Cambria Math" panose="02040503050406030204" pitchFamily="18" charset="0"/>
                                </a:rPr>
                                <m:t>𝛽</m:t>
                              </m:r>
                              <m:r>
                                <a:rPr lang="da-DK" sz="2000" i="1">
                                  <a:latin typeface="Cambria Math"/>
                                </a:rPr>
                                <m:t>−</m:t>
                              </m:r>
                              <m:r>
                                <a:rPr lang="da-DK" sz="2000" i="1">
                                  <a:latin typeface="Cambria Math" panose="02040503050406030204" pitchFamily="18" charset="0"/>
                                  <a:ea typeface="Cambria Math" panose="02040503050406030204" pitchFamily="18" charset="0"/>
                                </a:rPr>
                                <m:t>𝛼</m:t>
                              </m:r>
                            </m:den>
                          </m:f>
                          <m:r>
                            <a:rPr lang="da-DK" sz="2000" b="0" i="1" smtClean="0">
                              <a:latin typeface="Cambria Math"/>
                            </a:rPr>
                            <m:t>=</m:t>
                          </m:r>
                          <m:r>
                            <a:rPr lang="da-DK" sz="2000" i="1">
                              <a:latin typeface="Cambria Math"/>
                            </a:rPr>
                            <m:t>1</m:t>
                          </m:r>
                        </m:e>
                      </m:nary>
                    </m:oMath>
                  </m:oMathPara>
                </a14:m>
                <a:endParaRPr lang="da-DK" sz="2000"/>
              </a:p>
              <a:p>
                <a:pPr marL="0" indent="0">
                  <a:buNone/>
                </a:pPr>
                <a:r>
                  <a:rPr lang="da-DK" sz="2000"/>
                  <a:t>Vigtigt: Hvis </a:t>
                </a:r>
                <a14:m>
                  <m:oMathPara>
                    <m:oMathParaPr>
                      <m:jc/>
                    </m:oMathParaPr>
                    <m:oMath>
                      <m:r>
                        <a:rPr lang="da-DK"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&lt;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a:rPr>
                        <m:t>&lt;</m:t>
                      </m:r>
                      <m:r>
                        <a:rPr lang="da-DK" sz="2000" i="1">
                          <a:latin typeface="Cambria Math" panose="02040503050406030204" pitchFamily="18" charset="0"/>
                          <a:ea typeface="Cambria Math" panose="02040503050406030204" pitchFamily="18" charset="0"/>
                        </a:rPr>
                        <m:t>𝛽</m:t>
                      </m:r>
                    </m:oMath>
                  </m:oMathPara>
                </a14:m>
                <a:r>
                  <a:rPr lang="da-DK" sz="2000"/>
                  <a:t>, så er </a:t>
                </a:r>
                <a14:m>
                  <m:oMathPara>
                    <m:oMathParaPr>
                      <m:jc/>
                    </m:oMathParaPr>
                    <m:oMath>
                      <m:r>
                        <a:rPr lang="da-DK" sz="2000" b="0" i="1" smtClean="0">
                          <a:latin typeface="Cambria Math"/>
                        </a:rPr>
                        <m:t>𝑓</m:t>
                      </m:r>
                      <m:d>
                        <m:dPr>
                          <m:begChr m:val="("/>
                          <m:sepChr m:val="|"/>
                          <m:endChr m:val=")"/>
                          <m:grow m:val="on"/>
                          <m:shp m:val="centered"/>
                          <m:ctrlPr>
                            <a:rPr lang="da-DK" sz="2000" b="0" i="1" smtClean="0">
                              <a:latin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i="1">
                              <a:latin typeface="Cambria Math" panose="02040503050406030204" pitchFamily="18" charset="0"/>
                              <a:ea typeface="Cambria Math" panose="02040503050406030204" pitchFamily="18" charset="0"/>
                            </a:rPr>
                            <m:t>𝛽</m:t>
                          </m:r>
                          <m:r>
                            <a:rPr lang="da-DK" sz="2000" i="1">
                              <a:latin typeface="Cambria Math"/>
                            </a:rPr>
                            <m:t>−</m:t>
                          </m:r>
                          <m:r>
                            <a:rPr lang="da-DK" sz="2000" i="1">
                              <a:latin typeface="Cambria Math" panose="02040503050406030204" pitchFamily="18" charset="0"/>
                              <a:ea typeface="Cambria Math" panose="02040503050406030204" pitchFamily="18" charset="0"/>
                            </a:rPr>
                            <m:t>𝛼</m:t>
                          </m:r>
                        </m:den>
                      </m:f>
                    </m:oMath>
                  </m:oMathPara>
                </a14:m>
                <a:r>
                  <a:rPr lang="da-DK" sz="2000"/>
                  <a:t>  men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e>
                      </m:d>
                      <m:r>
                        <a:rPr lang="da-DK" sz="2000" b="0" i="1" smtClean="0">
                          <a:latin typeface="Cambria Math"/>
                        </a:rPr>
                        <m:t>=0</m:t>
                      </m:r>
                    </m:oMath>
                  </m:oMathPara>
                </a14:m>
                <a:r>
                  <a:rPr lang="da-DK" sz="200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796" t="-651" r="0" b="-195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144</a:t>
            </a:fld>
            <a:endParaRPr lang="da-DK"/>
          </a:p>
        </p:txBody>
      </p:sp>
      <p:pic>
        <p:nvPicPr>
          <p:cNvPr id="5" name="Picture 4"/>
          <p:cNvPicPr>
            <a:picLocks noChangeAspect="1"/>
          </p:cNvPicPr>
          <p:nvPr/>
        </p:nvPicPr>
        <p:blipFill>
          <a:blip r:embed="rId4"/>
          <a:stretch>
            <a:fillRect/>
          </a:stretch>
        </p:blipFill>
        <p:spPr>
          <a:xfrm>
            <a:off x="5508104" y="3784524"/>
            <a:ext cx="2880320" cy="1876724"/>
          </a:xfrm>
          <a:prstGeom prst="rect">
            <a:avLst/>
          </a:prstGeom>
          <a:ln w="3175">
            <a:solidFill>
              <a:schemeClr val="accent1">
                <a:lumMod val="75000"/>
              </a:schemeClr>
            </a:solidFill>
          </a:ln>
          <a:effectLst>
            <a:outerShdw blurRad="292100" dist="139700" dir="2700000" algn="tl" rotWithShape="0">
              <a:srgbClr val="333333">
                <a:alpha val="65000"/>
              </a:srgbClr>
            </a:outerShdw>
          </a:effectLst>
        </p:spPr>
      </p:pic>
      <p:sp>
        <p:nvSpPr>
          <p:cNvPr id="11" name="TextBox 10"/>
          <p:cNvSpPr txBox="1"/>
          <p:nvPr/>
        </p:nvSpPr>
        <p:spPr>
          <a:xfrm rot="20264486">
            <a:off x="6302149" y="4352113"/>
            <a:ext cx="1928798" cy="338554"/>
          </a:xfrm>
          <a:prstGeom prst="rect">
            <a:avLst/>
          </a:prstGeom>
          <a:solidFill>
            <a:srgbClr val="FFFF00"/>
          </a:solid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rgbClr val="C00000"/>
                </a:solidFill>
              </a:rPr>
              <a:t>Fejl</a:t>
            </a:r>
            <a:r>
              <a:rPr lang="en-US" sz="1600">
                <a:solidFill>
                  <a:srgbClr val="C00000"/>
                </a:solidFill>
              </a:rPr>
              <a:t> i bogens fig. 5.17</a:t>
            </a:r>
            <a:endParaRPr lang="en-GB" sz="1600">
              <a:solidFill>
                <a:srgbClr val="C00000"/>
              </a:solidFill>
            </a:endParaRPr>
          </a:p>
        </p:txBody>
      </p:sp>
      <p:grpSp>
        <p:nvGrpSpPr>
          <p:cNvPr id="10" name="Group 9"/>
          <p:cNvGrpSpPr/>
          <p:nvPr/>
        </p:nvGrpSpPr>
        <p:grpSpPr>
          <a:xfrm>
            <a:off x="5724128" y="3640508"/>
            <a:ext cx="2880320" cy="1876724"/>
            <a:chOff x="4941415" y="692698"/>
            <a:chExt cx="2880320" cy="1876724"/>
          </a:xfrm>
        </p:grpSpPr>
        <p:pic>
          <p:nvPicPr>
            <p:cNvPr id="6" name="Picture 5"/>
            <p:cNvPicPr>
              <a:picLocks noChangeAspect="1"/>
            </p:cNvPicPr>
            <p:nvPr/>
          </p:nvPicPr>
          <p:blipFill>
            <a:blip r:embed="rId4"/>
            <a:stretch>
              <a:fillRect/>
            </a:stretch>
          </p:blipFill>
          <p:spPr>
            <a:xfrm>
              <a:off x="4941415" y="692698"/>
              <a:ext cx="2880320" cy="1876724"/>
            </a:xfrm>
            <a:prstGeom prst="rect">
              <a:avLst/>
            </a:prstGeom>
            <a:ln w="3175">
              <a:solidFill>
                <a:schemeClr val="accent1">
                  <a:lumMod val="75000"/>
                </a:schemeClr>
              </a:solid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125823" y="2367383"/>
              <a:ext cx="184069" cy="163617"/>
            </a:xfrm>
            <a:prstGeom prst="rect">
              <a:avLst/>
            </a:prstGeom>
          </p:spPr>
        </p:pic>
        <p:pic>
          <p:nvPicPr>
            <p:cNvPr id="9" name="Picture 8"/>
            <p:cNvPicPr>
              <a:picLocks noChangeAspect="1"/>
            </p:cNvPicPr>
            <p:nvPr/>
          </p:nvPicPr>
          <p:blipFill>
            <a:blip r:embed="rId6"/>
            <a:stretch>
              <a:fillRect/>
            </a:stretch>
          </p:blipFill>
          <p:spPr>
            <a:xfrm>
              <a:off x="6983556" y="2370847"/>
              <a:ext cx="173207" cy="180000"/>
            </a:xfrm>
            <a:prstGeom prst="rect">
              <a:avLst/>
            </a:prstGeom>
          </p:spPr>
        </p:pic>
      </p:grpSp>
    </p:spTree>
    <p:extLst>
      <p:ext uri="{BB962C8B-B14F-4D97-AF65-F5344CB8AC3E}">
        <p14:creationId xmlns:p14="http://schemas.microsoft.com/office/powerpoint/2010/main" val="41006406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Kontinuert stokastisk variabel</a:t>
            </a:r>
          </a:p>
        </p:txBody>
      </p:sp>
      <mc:AlternateContent>
        <mc:Choice Requires="a14">
          <p:sp>
            <p:nvSpPr>
              <p:cNvPr id="3" name="Content Placeholder 2"/>
              <p:cNvSpPr>
                <a:spLocks noGrp="1"/>
              </p:cNvSpPr>
              <p:nvPr>
                <p:ph idx="1"/>
              </p:nvPr>
            </p:nvSpPr>
            <p:spPr/>
            <p:txBody>
              <a:bodyPr/>
              <a:lstStyle/>
              <a:p>
                <a:pPr marL="0" indent="0">
                  <a:buNone/>
                </a:pPr>
                <a:r>
                  <a:rPr lang="da-DK" sz="2200"/>
                  <a:t>Tæthedsfunktionen </a:t>
                </a:r>
                <a14:m>
                  <m:oMathPara>
                    <m:oMathParaPr>
                      <m:jc/>
                    </m:oMathParaPr>
                    <m:oMath>
                      <m:r>
                        <a:rPr lang="da-DK" sz="2200" i="1" smtClean="0">
                          <a:solidFill>
                            <a:srgbClr val="C00000"/>
                          </a:solidFill>
                          <a:latin typeface="Cambria Math" panose="02040503050406030204" pitchFamily="18" charset="0"/>
                        </a:rPr>
                        <m:t>𝑓</m:t>
                      </m:r>
                      <m:r>
                        <a:rPr lang="da-DK" sz="2200" i="1" smtClean="0">
                          <a:solidFill>
                            <a:srgbClr val="C00000"/>
                          </a:solidFill>
                          <a:latin typeface="Cambria Math" panose="02040503050406030204" pitchFamily="18" charset="0"/>
                        </a:rPr>
                        <m:t>(</m:t>
                      </m:r>
                      <m:r>
                        <a:rPr lang="en-US" sz="2200" b="0" i="1" smtClean="0">
                          <a:solidFill>
                            <a:srgbClr val="C00000"/>
                          </a:solidFill>
                          <a:latin typeface="Cambria Math" panose="02040503050406030204" pitchFamily="18" charset="0"/>
                        </a:rPr>
                        <m:t>𝑥</m:t>
                      </m:r>
                      <m:r>
                        <a:rPr lang="da-DK" sz="2200" i="1">
                          <a:solidFill>
                            <a:srgbClr val="C00000"/>
                          </a:solidFill>
                          <a:latin typeface="Cambria Math" panose="02040503050406030204" pitchFamily="18" charset="0"/>
                        </a:rPr>
                        <m:t>)</m:t>
                      </m:r>
                    </m:oMath>
                  </m:oMathPara>
                </a14:m>
                <a:r>
                  <a:rPr lang="da-DK" sz="2200" i="1">
                    <a:solidFill>
                      <a:schemeClr val="tx2"/>
                    </a:solidFill>
                  </a:rPr>
                  <a:t> </a:t>
                </a:r>
                <a:r>
                  <a:rPr lang="da-DK" sz="2200"/>
                  <a:t>bruges til at beskrive sandsynlighed, dog ikke for et punkt, men for et interval, som vi integrerer over</a:t>
                </a:r>
              </a:p>
              <a:p>
                <a:pPr marL="0" indent="0">
                  <a:buNone/>
                </a:pPr>
                <a:r>
                  <a:rPr lang="da-DK" sz="2200"/>
                  <a:t>Se på den </a:t>
                </a:r>
                <a:r>
                  <a:rPr lang="da-DK" sz="2200">
                    <a:solidFill>
                      <a:schemeClr val="tx2"/>
                    </a:solidFill>
                  </a:rPr>
                  <a:t>kumulerede fordelingsfunktion</a:t>
                </a:r>
                <a:r>
                  <a:rPr lang="da-DK" sz="2200"/>
                  <a:t> (engelsk: </a:t>
                </a:r>
                <a:r>
                  <a:rPr lang="da-DK" sz="2200" i="1" err="1">
                    <a:solidFill>
                      <a:schemeClr val="tx2"/>
                    </a:solidFill>
                  </a:rPr>
                  <a:t>Cumulated Distribution Function</a:t>
                </a:r>
                <a:r>
                  <a:rPr lang="da-DK" sz="2200">
                    <a:solidFill>
                      <a:schemeClr val="tx2"/>
                    </a:solidFill>
                  </a:rPr>
                  <a:t>, cdf.</a:t>
                </a:r>
                <a:r>
                  <a:rPr lang="da-DK" sz="2200"/>
                  <a:t>), </a:t>
                </a:r>
                <a14:m>
                  <m:oMathPara>
                    <m:oMathParaPr>
                      <m:jc/>
                    </m:oMathParaPr>
                    <m:oMath>
                      <m:r>
                        <a:rPr lang="da-DK" sz="2200" i="1" smtClean="0">
                          <a:solidFill>
                            <a:srgbClr val="C00000"/>
                          </a:solidFill>
                          <a:latin typeface="Cambria Math" panose="02040503050406030204" pitchFamily="18" charset="0"/>
                        </a:rPr>
                        <m:t>𝐹</m:t>
                      </m:r>
                      <m:r>
                        <a:rPr lang="da-DK" sz="2200" i="1" smtClean="0">
                          <a:solidFill>
                            <a:srgbClr val="C00000"/>
                          </a:solidFill>
                          <a:latin typeface="Cambria Math" panose="02040503050406030204" pitchFamily="18" charset="0"/>
                        </a:rPr>
                        <m:t>(</m:t>
                      </m:r>
                      <m:r>
                        <a:rPr lang="en-US" sz="2200" b="0" i="1" smtClean="0">
                          <a:solidFill>
                            <a:srgbClr val="C00000"/>
                          </a:solidFill>
                          <a:latin typeface="Cambria Math" panose="02040503050406030204" pitchFamily="18" charset="0"/>
                        </a:rPr>
                        <m:t>𝑥</m:t>
                      </m:r>
                      <m:r>
                        <a:rPr lang="da-DK" sz="2200" i="1" smtClean="0">
                          <a:solidFill>
                            <a:srgbClr val="C00000"/>
                          </a:solidFill>
                          <a:latin typeface="Cambria Math" panose="02040503050406030204" pitchFamily="18" charset="0"/>
                        </a:rPr>
                        <m:t>)</m:t>
                      </m:r>
                    </m:oMath>
                  </m:oMathPara>
                </a14:m>
                <a:r>
                  <a:rPr lang="da-DK" sz="2200"/>
                  <a:t>:</a:t>
                </a:r>
                <a:br>
                  <a:rPr lang="da-DK"/>
                </a:br>
                <a:r>
                  <a:rPr lang="da-DK" sz="1200"/>
                  <a:t> </a:t>
                </a:r>
                <a:br>
                  <a:rPr lang="da-DK"/>
                </a:br>
                <a:r>
                  <a:rPr lang="da-DK"/>
                  <a:t> 	</a:t>
                </a:r>
                <a14:m>
                  <m:oMathPara>
                    <m:oMathParaPr>
                      <m:jc/>
                    </m:oMathParaPr>
                    <m:oMath>
                      <m:r>
                        <a:rPr lang="da-DK" b="0" i="1" smtClean="0">
                          <a:latin typeface="Cambria Math"/>
                        </a:rPr>
                        <m:t>𝐹</m:t>
                      </m:r>
                      <m:d>
                        <m:dPr>
                          <m:begChr m:val="("/>
                          <m:sepChr m:val="|"/>
                          <m:endChr m:val=")"/>
                          <m:grow m:val="on"/>
                          <m:shp m:val="centered"/>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0</m:t>
                              </m:r>
                            </m:sub>
                          </m:sSub>
                        </m:e>
                      </m:d>
                      <m:r>
                        <a:rPr lang="da-DK" b="0" i="1" smtClean="0">
                          <a:latin typeface="Cambria Math"/>
                        </a:rPr>
                        <m:t>=</m:t>
                      </m:r>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𝑋</m:t>
                          </m:r>
                          <m:r>
                            <a:rPr lang="da-DK" b="0" i="1" smtClean="0">
                              <a:latin typeface="Cambria Math"/>
                              <a:ea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m:rPr>
                          <m:sty m:val="p"/>
                        </m:rPr>
                        <a:rPr lang="da-DK" b="0" i="0" smtClean="0">
                          <a:latin typeface="Cambria Math"/>
                        </a:rPr>
                        <m:t>=</m:t>
                      </m:r>
                      <m:nary>
                        <m:naryPr>
                          <m:chr/>
                          <m:grow m:val="off"/>
                          <m:subHide m:val="off"/>
                          <m:supHide m:val="off"/>
                          <m:ctrlPr>
                            <a:rPr lang="da-DK" b="0" i="1" smtClean="0">
                              <a:latin typeface="Cambria Math" panose="02040503050406030204" pitchFamily="18" charset="0"/>
                            </a:rPr>
                          </m:ctrlPr>
                        </m:naryPr>
                        <m:sub>
                          <m:r>
                            <a:rPr lang="da-DK" b="0" i="1" smtClean="0">
                              <a:latin typeface="Cambria Math"/>
                            </a:rPr>
                            <m:t>−</m:t>
                          </m:r>
                          <m:r>
                            <a:rPr lang="da-DK" b="0" i="1" smtClean="0">
                              <a:latin typeface="Cambria Math"/>
                              <a:ea typeface="Cambria Math"/>
                            </a:rPr>
                            <m:t>∞</m:t>
                          </m:r>
                        </m:sub>
                        <m:sup>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sup>
                        <m:e>
                          <m:r>
                            <a:rPr lang="da-DK" b="0" i="1" smtClean="0">
                              <a:latin typeface="Cambria Math"/>
                            </a:rPr>
                            <m:t>𝑓</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𝑥</m:t>
                              </m:r>
                            </m:e>
                          </m:d>
                          <m:r>
                            <a:rPr lang="da-DK" b="0" i="1" smtClean="0">
                              <a:latin typeface="Cambria Math"/>
                            </a:rPr>
                            <m:t>𝑑</m:t>
                          </m:r>
                          <m:r>
                            <a:rPr lang="en-US" b="0" i="1" smtClean="0">
                              <a:latin typeface="Cambria Math" panose="02040503050406030204" pitchFamily="18" charset="0"/>
                            </a:rPr>
                            <m:t>𝑥</m:t>
                          </m:r>
                        </m:e>
                      </m:nary>
                    </m:oMath>
                  </m:oMathPara>
                </a14:m>
                <a:endParaRPr lang="da-DK"/>
              </a:p>
              <a:p>
                <a:pPr marL="0" indent="0">
                  <a:buNone/>
                </a:pPr>
                <a:r>
                  <a:rPr lang="da-DK"/>
                  <a:t>Bogen kalder</a:t>
                </a:r>
                <a:r>
                  <a:rPr lang="da-DK">
                    <a:solidFill>
                      <a:schemeClr val="tx1"/>
                    </a:solidFill>
                  </a:rPr>
                  <a:t> </a:t>
                </a:r>
                <a14:m>
                  <m:oMathPara>
                    <m:oMathParaPr>
                      <m:jc/>
                    </m:oMathParaPr>
                    <m:oMath>
                      <m:r>
                        <a:rPr lang="da-DK" i="1">
                          <a:solidFill>
                            <a:schemeClr val="tx1"/>
                          </a:solidFill>
                          <a:latin typeface="Cambria Math" panose="02040503050406030204" pitchFamily="18" charset="0"/>
                        </a:rPr>
                        <m:t>𝐹</m:t>
                      </m:r>
                      <m:r>
                        <a:rPr lang="da-DK"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da-DK" i="1">
                          <a:solidFill>
                            <a:schemeClr val="tx1"/>
                          </a:solidFill>
                          <a:latin typeface="Cambria Math" panose="02040503050406030204" pitchFamily="18" charset="0"/>
                        </a:rPr>
                        <m:t>)</m:t>
                      </m:r>
                    </m:oMath>
                  </m:oMathPara>
                </a14:m>
                <a:r>
                  <a:rPr lang="da-DK"/>
                  <a:t> for ‘distribution function’</a:t>
                </a:r>
                <a:br>
                  <a:rPr lang="da-DK"/>
                </a:br>
                <a:r>
                  <a:rPr lang="da-DK" sz="1200"/>
                  <a:t> </a:t>
                </a:r>
                <a:endParaRPr lang="da-DK"/>
              </a:p>
              <a:p>
                <a:pPr marL="0" indent="0">
                  <a:buNone/>
                  <a:tabLst>
                    <a:tab pos="538163"/>
                  </a:tabLst>
                </a:pPr>
                <a:r>
                  <a:rPr lang="da-DK" sz="2200"/>
                  <a:t>F.eks. i Uniform fordeling mellem 1 og 5 er </a:t>
                </a:r>
                <a:br>
                  <a:rPr lang="da-DK" sz="2200" b="0" i="1">
                    <a:latin typeface="Cambria Math"/>
                  </a:rPr>
                </a:br>
                <a:r>
                  <a:rPr lang="da-DK" sz="2200" b="0" i="1">
                    <a:latin typeface="Cambria Math"/>
                  </a:rPr>
                  <a:t>	</a:t>
                </a:r>
                <a14:m>
                  <m:oMathPara>
                    <m:oMathParaPr>
                      <m:jc/>
                    </m:oMathParaPr>
                    <m:oMath>
                      <m:r>
                        <a:rPr lang="da-DK" sz="2200" b="0" i="1" smtClean="0">
                          <a:latin typeface="Cambria Math"/>
                        </a:rPr>
                        <m:t>𝑓</m:t>
                      </m:r>
                      <m:d>
                        <m:dPr>
                          <m:begChr m:val="("/>
                          <m:sepChr m:val="|"/>
                          <m:endChr m:val=")"/>
                          <m:grow m:val="on"/>
                          <m:shp m:val="centered"/>
                          <m:ctrlPr>
                            <a:rPr lang="da-DK" sz="2200" b="0" i="1" smtClean="0">
                              <a:latin typeface="Cambria Math" panose="02040503050406030204" pitchFamily="18" charset="0"/>
                            </a:rPr>
                          </m:ctrlPr>
                        </m:dPr>
                        <m:e>
                          <m:r>
                            <a:rPr lang="en-US" sz="2200" b="0" i="1" smtClean="0">
                              <a:latin typeface="Cambria Math" panose="02040503050406030204" pitchFamily="18" charset="0"/>
                            </a:rPr>
                            <m:t>𝑥</m:t>
                          </m:r>
                        </m:e>
                      </m:d>
                      <m:r>
                        <a:rPr lang="da-DK" sz="2200" b="0" i="1" smtClean="0">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d>
                            <m:dPr>
                              <m:begChr m:val="("/>
                              <m:sepChr m:val="|"/>
                              <m:endChr m:val=")"/>
                              <m:grow m:val="on"/>
                              <m:shp m:val="centered"/>
                              <m:ctrlPr>
                                <a:rPr lang="da-DK" sz="2200" b="0" i="1" smtClean="0">
                                  <a:latin typeface="Cambria Math" panose="02040503050406030204" pitchFamily="18" charset="0"/>
                                </a:rPr>
                              </m:ctrlPr>
                            </m:dPr>
                            <m:e>
                              <m:r>
                                <a:rPr lang="da-DK" sz="2200" b="0" i="1" smtClean="0">
                                  <a:latin typeface="Cambria Math"/>
                                </a:rPr>
                                <m:t>5−1</m:t>
                              </m:r>
                            </m:e>
                          </m:d>
                        </m:den>
                      </m:f>
                      <m:r>
                        <a:rPr lang="da-DK" sz="2200" b="0" i="1" smtClean="0">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4</m:t>
                          </m:r>
                        </m:den>
                      </m:f>
                      <m:r>
                        <m:rPr>
                          <m:sty m:val="p"/>
                        </m:rPr>
                        <a:rPr lang="da-DK" sz="2200" b="0" i="0" smtClean="0">
                          <a:latin typeface="Cambria Math"/>
                        </a:rPr>
                        <m:t> </m:t>
                      </m:r>
                      <m:r>
                        <m:rPr>
                          <m:sty m:val="p"/>
                        </m:rPr>
                        <a:rPr lang="da-DK" sz="2200" b="0" i="0" smtClean="0">
                          <a:latin typeface="Cambria Math"/>
                        </a:rPr>
                        <m:t>n</m:t>
                      </m:r>
                      <m:r>
                        <m:rPr>
                          <m:sty m:val="p"/>
                        </m:rPr>
                        <a:rPr lang="da-DK" sz="2200" b="0" i="0" smtClean="0">
                          <a:latin typeface="Cambria Math"/>
                        </a:rPr>
                        <m:t>å</m:t>
                      </m:r>
                      <m:r>
                        <m:rPr>
                          <m:sty m:val="p"/>
                        </m:rPr>
                        <a:rPr lang="da-DK" sz="2200" b="0" i="0" smtClean="0">
                          <a:latin typeface="Cambria Math"/>
                        </a:rPr>
                        <m:t>r</m:t>
                      </m:r>
                      <m:r>
                        <m:rPr>
                          <m:sty m:val="p"/>
                        </m:rPr>
                        <a:rPr lang="da-DK" sz="2200" b="0" i="0" smtClean="0">
                          <a:latin typeface="Cambria Math"/>
                        </a:rPr>
                        <m:t> </m:t>
                      </m:r>
                      <m:r>
                        <a:rPr lang="da-DK" sz="2200" b="0" i="1" smtClean="0">
                          <a:latin typeface="Cambria Math"/>
                        </a:rPr>
                        <m:t>1</m:t>
                      </m:r>
                      <m:r>
                        <a:rPr lang="en-US" sz="2200" b="0" i="1" smtClean="0">
                          <a:latin typeface="Cambria Math" panose="02040503050406030204" pitchFamily="18" charset="0"/>
                        </a:rPr>
                        <m:t>&lt;</m:t>
                      </m:r>
                      <m:r>
                        <a:rPr lang="en-US" sz="2200" b="0" i="1" smtClean="0">
                          <a:latin typeface="Cambria Math" panose="02040503050406030204" pitchFamily="18" charset="0"/>
                          <a:ea typeface="Cambria Math"/>
                        </a:rPr>
                        <m:t>𝑥</m:t>
                      </m:r>
                      <m:r>
                        <a:rPr lang="en-US" sz="2200" b="0" i="1" smtClean="0">
                          <a:latin typeface="Cambria Math" panose="02040503050406030204" pitchFamily="18" charset="0"/>
                          <a:ea typeface="Cambria Math"/>
                        </a:rPr>
                        <m:t>&lt;5</m:t>
                      </m:r>
                    </m:oMath>
                  </m:oMathPara>
                </a14:m>
                <a:r>
                  <a:rPr lang="da-DK" sz="2200"/>
                  <a:t> </a:t>
                </a:r>
              </a:p>
              <a:p>
                <a:pPr marL="0" indent="0">
                  <a:buNone/>
                  <a:tabLst>
                    <a:tab pos="538163"/>
                  </a:tabLst>
                </a:pPr>
                <a:r>
                  <a:rPr lang="da-DK" sz="2200" b="0"/>
                  <a:t>	</a:t>
                </a:r>
                <a14:m>
                  <m:oMathPara>
                    <m:oMathParaPr>
                      <m:jc/>
                    </m:oMathParaPr>
                    <m:oMath>
                      <m:r>
                        <a:rPr lang="da-DK" sz="2200" i="1">
                          <a:latin typeface="Cambria Math"/>
                        </a:rPr>
                        <m:t>𝐹</m:t>
                      </m:r>
                      <m:d>
                        <m:dPr>
                          <m:begChr m:val="("/>
                          <m:sepChr m:val="|"/>
                          <m:endChr m:val=")"/>
                          <m:grow m:val="on"/>
                          <m:shp m:val="centered"/>
                          <m:ctrlPr>
                            <a:rPr lang="da-DK" sz="2200" i="1">
                              <a:latin typeface="Cambria Math" panose="02040503050406030204" pitchFamily="18" charset="0"/>
                            </a:rPr>
                          </m:ctrlPr>
                        </m:dPr>
                        <m:e>
                          <m:r>
                            <a:rPr lang="da-DK" sz="2200" b="0" i="1" smtClean="0">
                              <a:latin typeface="Cambria Math"/>
                            </a:rPr>
                            <m:t>2</m:t>
                          </m:r>
                          <m:r>
                            <a:rPr lang="en-US" sz="2200" b="0" i="1" smtClean="0">
                              <a:latin typeface="Cambria Math" panose="02040503050406030204" pitchFamily="18" charset="0"/>
                            </a:rPr>
                            <m:t>.5</m:t>
                          </m:r>
                        </m:e>
                      </m:d>
                      <m:r>
                        <a:rPr lang="da-DK" sz="2200" i="1">
                          <a:latin typeface="Cambria Math"/>
                        </a:rPr>
                        <m:t>=</m:t>
                      </m:r>
                      <m:r>
                        <a:rPr lang="da-DK" sz="2200" i="1">
                          <a:latin typeface="Cambria Math"/>
                        </a:rPr>
                        <m:t>𝑃</m:t>
                      </m:r>
                      <m:d>
                        <m:dPr>
                          <m:begChr m:val="("/>
                          <m:sepChr m:val="|"/>
                          <m:endChr m:val=")"/>
                          <m:grow m:val="on"/>
                          <m:shp m:val="centered"/>
                          <m:ctrlPr>
                            <a:rPr lang="da-DK" sz="2200" b="0" i="1" smtClean="0">
                              <a:latin typeface="Cambria Math" panose="02040503050406030204" pitchFamily="18" charset="0"/>
                            </a:rPr>
                          </m:ctrlPr>
                        </m:dPr>
                        <m:e>
                          <m:r>
                            <a:rPr lang="en-US" sz="2200" b="0" i="1" smtClean="0">
                              <a:latin typeface="Cambria Math" panose="02040503050406030204" pitchFamily="18" charset="0"/>
                            </a:rPr>
                            <m:t>𝑋</m:t>
                          </m:r>
                          <m:r>
                            <a:rPr lang="da-DK" sz="2200" b="0" i="1" smtClean="0">
                              <a:latin typeface="Cambria Math"/>
                              <a:ea typeface="Cambria Math"/>
                            </a:rPr>
                            <m:t>≤2</m:t>
                          </m:r>
                          <m:r>
                            <a:rPr lang="en-US" sz="2200" b="0" i="1" smtClean="0">
                              <a:latin typeface="Cambria Math" panose="02040503050406030204" pitchFamily="18" charset="0"/>
                              <a:ea typeface="Cambria Math"/>
                            </a:rPr>
                            <m:t>.5</m:t>
                          </m:r>
                        </m:e>
                      </m:d>
                      <m:r>
                        <a:rPr lang="da-DK" sz="2200" b="0" i="1" smtClean="0">
                          <a:latin typeface="Cambria Math"/>
                          <a:ea typeface="Cambria Math"/>
                        </a:rPr>
                        <m:t>=</m:t>
                      </m:r>
                      <m:nary>
                        <m:naryPr>
                          <m:chr/>
                          <m:grow m:val="off"/>
                          <m:subHide m:val="off"/>
                          <m:supHide m:val="off"/>
                          <m:ctrlPr>
                            <a:rPr lang="da-DK" sz="2200" b="0" i="1" smtClean="0">
                              <a:latin typeface="Cambria Math" panose="02040503050406030204" pitchFamily="18" charset="0"/>
                            </a:rPr>
                          </m:ctrlPr>
                        </m:naryPr>
                        <m:sub>
                          <m:r>
                            <a:rPr lang="da-DK" sz="2200" b="0" i="1" smtClean="0">
                              <a:latin typeface="Cambria Math"/>
                            </a:rPr>
                            <m:t>−</m:t>
                          </m:r>
                          <m:r>
                            <a:rPr lang="da-DK" sz="2200" b="0" i="1" smtClean="0">
                              <a:latin typeface="Cambria Math"/>
                              <a:ea typeface="Cambria Math"/>
                            </a:rPr>
                            <m:t>∞</m:t>
                          </m:r>
                        </m:sub>
                        <m:sup>
                          <m:r>
                            <a:rPr lang="da-DK" sz="2200" b="0" i="1" smtClean="0">
                              <a:latin typeface="Cambria Math"/>
                              <a:ea typeface="Cambria Math"/>
                            </a:rPr>
                            <m:t>2</m:t>
                          </m:r>
                          <m:r>
                            <a:rPr lang="en-US" sz="2200" b="0" i="1" smtClean="0">
                              <a:latin typeface="Cambria Math" panose="02040503050406030204" pitchFamily="18" charset="0"/>
                              <a:ea typeface="Cambria Math"/>
                            </a:rPr>
                            <m:t>.5</m:t>
                          </m:r>
                        </m:sup>
                        <m:e>
                          <m:r>
                            <a:rPr lang="en-US" sz="2200" b="0" i="1" smtClean="0">
                              <a:latin typeface="Cambria Math" panose="02040503050406030204" pitchFamily="18" charset="0"/>
                              <a:ea typeface="Cambria Math"/>
                            </a:rPr>
                            <m:t> </m:t>
                          </m:r>
                          <m:f>
                            <m:fPr>
                              <m:type m:val="ba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4</m:t>
                              </m:r>
                            </m:den>
                          </m:f>
                        </m:e>
                      </m:nary>
                      <m:r>
                        <a:rPr lang="da-DK" sz="2200" b="0" i="1" smtClean="0">
                          <a:latin typeface="Cambria Math"/>
                        </a:rPr>
                        <m:t>𝑑</m:t>
                      </m:r>
                      <m:r>
                        <a:rPr lang="en-US" sz="2200" b="0" i="1" smtClean="0">
                          <a:latin typeface="Cambria Math" panose="02040503050406030204" pitchFamily="18" charset="0"/>
                        </a:rPr>
                        <m:t>𝑥</m:t>
                      </m:r>
                    </m:oMath>
                  </m:oMathPara>
                </a14:m>
                <a:endParaRPr lang="da-DK" sz="2200" b="0" i="1">
                  <a:latin typeface="Cambria Math"/>
                </a:endParaRPr>
              </a:p>
              <a:p>
                <a:pPr marL="0" indent="0" defTabSz="806450">
                  <a:buNone/>
                  <a:tabLst>
                    <a:tab pos="722313"/>
                  </a:tabLst>
                </a:pPr>
                <a:r>
                  <a:rPr lang="da-DK" sz="2200" b="0"/>
                  <a:t>		</a:t>
                </a:r>
                <a14:m>
                  <m:oMathPara>
                    <m:oMathParaPr>
                      <m:jc/>
                    </m:oMathParaPr>
                    <m:oMath>
                      <m:r>
                        <a:rPr lang="da-DK" sz="2200" b="0" i="1" smtClean="0">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4</m:t>
                          </m:r>
                        </m:den>
                      </m:f>
                      <m:nary>
                        <m:naryPr>
                          <m:chr/>
                          <m:grow m:val="off"/>
                          <m:subHide m:val="off"/>
                          <m:supHide m:val="off"/>
                          <m:ctrlPr>
                            <a:rPr lang="da-DK" sz="2200" b="0" i="1" smtClean="0">
                              <a:latin typeface="Cambria Math" panose="02040503050406030204" pitchFamily="18" charset="0"/>
                            </a:rPr>
                          </m:ctrlPr>
                        </m:naryPr>
                        <m:sub>
                          <m:r>
                            <a:rPr lang="da-DK" sz="2200" b="0" i="1" smtClean="0">
                              <a:latin typeface="Cambria Math"/>
                            </a:rPr>
                            <m:t>1</m:t>
                          </m:r>
                        </m:sub>
                        <m:sup>
                          <m:r>
                            <a:rPr lang="da-DK" sz="2200" b="0" i="1" smtClean="0">
                              <a:latin typeface="Cambria Math"/>
                            </a:rPr>
                            <m:t>2</m:t>
                          </m:r>
                          <m:r>
                            <a:rPr lang="en-US" sz="2200" b="0" i="1" smtClean="0">
                              <a:latin typeface="Cambria Math" panose="02040503050406030204" pitchFamily="18" charset="0"/>
                            </a:rPr>
                            <m:t>.5</m:t>
                          </m:r>
                        </m:sup>
                        <m:e>
                          <m:r>
                            <a:rPr lang="en-US" sz="2200" b="0" i="1" smtClean="0">
                              <a:latin typeface="Cambria Math" panose="02040503050406030204" pitchFamily="18" charset="0"/>
                            </a:rPr>
                            <m:t>𝑑𝑥</m:t>
                          </m:r>
                          <m:r>
                            <a:rPr lang="en-US" sz="2200" b="0" i="1" smtClean="0">
                              <a:latin typeface="Cambria Math" panose="02040503050406030204" pitchFamily="18" charset="0"/>
                            </a:rPr>
                            <m:t>=</m:t>
                          </m:r>
                        </m:e>
                      </m:nary>
                      <m:f>
                        <m:fPr>
                          <m:type m:val="bar"/>
                          <m:ctrlPr>
                            <a:rPr lang="da-DK" i="1">
                              <a:latin typeface="Cambria Math" panose="02040503050406030204" pitchFamily="18" charset="0"/>
                            </a:rPr>
                          </m:ctrlPr>
                        </m:fPr>
                        <m:num>
                          <m:r>
                            <a:rPr lang="da-DK" i="1">
                              <a:latin typeface="Cambria Math"/>
                            </a:rPr>
                            <m:t>1</m:t>
                          </m:r>
                        </m:num>
                        <m:den>
                          <m:r>
                            <a:rPr lang="da-DK" i="1">
                              <a:latin typeface="Cambria Math"/>
                            </a:rPr>
                            <m:t>4</m:t>
                          </m:r>
                        </m:den>
                      </m:f>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2.5−1</m:t>
                          </m:r>
                        </m:e>
                      </m:d>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m:oMathPara>
                </a14:m>
                <a:endParaRPr lang="da-DK" sz="2200"/>
              </a:p>
              <a:p>
                <a:pPr marL="0" indent="0" defTabSz="806450">
                  <a:buNone/>
                  <a:tabLst>
                    <a:tab pos="722313"/>
                  </a:tabLst>
                </a:pPr>
                <a:r>
                  <a:rPr lang="en-US" b="0"/>
                  <a:t> 		</a:t>
                </a:r>
                <a14:m>
                  <m:oMathPara>
                    <m:oMathParaPr>
                      <m:jc/>
                    </m:oMathParaPr>
                    <m:oMath>
                      <m:r>
                        <a:rPr lang="en-US" b="0" i="1" smtClean="0">
                          <a:latin typeface="Cambria Math" panose="02040503050406030204" pitchFamily="18" charset="0"/>
                        </a:rPr>
                        <m:t>=0.375.</m:t>
                      </m:r>
                    </m:oMath>
                  </m:oMathPara>
                </a14:m>
                <a:r>
                  <a:rPr lang="da-DK" sz="2200"/>
                  <a:t> </a:t>
                </a:r>
              </a:p>
              <a:p>
                <a:pPr marL="0" indent="0" defTabSz="806450">
                  <a:buNone/>
                  <a:tabLst>
                    <a:tab pos="722313"/>
                  </a:tabLst>
                </a:pPr>
                <a:endParaRPr lang="da-DK"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145</a:t>
            </a:fld>
            <a:endParaRPr lang="da-DK"/>
          </a:p>
        </p:txBody>
      </p:sp>
      <p:pic>
        <p:nvPicPr>
          <p:cNvPr id="2065" name="Picture 1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47313" y="3933056"/>
            <a:ext cx="3458170"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630057" y="4388802"/>
            <a:ext cx="450000" cy="1551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Tree>
    <p:extLst>
      <p:ext uri="{BB962C8B-B14F-4D97-AF65-F5344CB8AC3E}">
        <p14:creationId xmlns:p14="http://schemas.microsoft.com/office/powerpoint/2010/main" val="21626071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206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Kontinuert stokastisk variabel</a:t>
            </a:r>
          </a:p>
        </p:txBody>
      </p:sp>
      <mc:AlternateContent>
        <mc:Choice Requires="a14">
          <p:sp>
            <p:nvSpPr>
              <p:cNvPr id="3" name="Content Placeholder 2"/>
              <p:cNvSpPr>
                <a:spLocks noGrp="1"/>
              </p:cNvSpPr>
              <p:nvPr>
                <p:ph idx="1"/>
              </p:nvPr>
            </p:nvSpPr>
            <p:spPr/>
            <p:txBody>
              <a:bodyPr/>
              <a:lstStyle/>
              <a:p>
                <a:pPr marL="0" indent="0">
                  <a:buNone/>
                </a:pPr>
                <a:r>
                  <a:rPr lang="da-DK"/>
                  <a:t>Sandsynlighed bliver målt som arealet under kurven </a:t>
                </a:r>
                <a14:m>
                  <m:oMathPara>
                    <m:oMathParaPr>
                      <m:jc/>
                    </m:oMathParaPr>
                    <m:oMath>
                      <m:r>
                        <a:rPr lang="da-DK" i="1" smtClean="0">
                          <a:latin typeface="Cambria Math" panose="02040503050406030204" pitchFamily="18" charset="0"/>
                        </a:rPr>
                        <m:t>𝑓</m:t>
                      </m:r>
                    </m:oMath>
                  </m:oMathPara>
                </a14:m>
                <a:endParaRPr lang="da-DK"/>
              </a:p>
              <a:p>
                <a:pPr marL="0" indent="0">
                  <a:buNone/>
                </a:pPr>
                <a:r>
                  <a:rPr lang="da-DK"/>
                  <a:t>Hvis </a:t>
                </a:r>
                <a14:m>
                  <m:oMathPara>
                    <m:oMathParaPr>
                      <m:jc/>
                    </m:oMathParaPr>
                    <m:oMath>
                      <m:r>
                        <a:rPr lang="en-US" b="0" i="1" smtClean="0">
                          <a:latin typeface="Cambria Math" panose="02040503050406030204" pitchFamily="18" charset="0"/>
                        </a:rPr>
                        <m:t>𝑎</m:t>
                      </m:r>
                    </m:oMath>
                  </m:oMathPara>
                </a14:m>
                <a:r>
                  <a:rPr lang="da-DK"/>
                  <a:t> og </a:t>
                </a:r>
                <a14:m>
                  <m:oMathPara>
                    <m:oMathParaPr>
                      <m:jc/>
                    </m:oMathParaPr>
                    <m:oMath>
                      <m:r>
                        <a:rPr lang="en-US" i="1" smtClean="0">
                          <a:latin typeface="Cambria Math" panose="02040503050406030204" pitchFamily="18" charset="0"/>
                        </a:rPr>
                        <m:t>𝑏</m:t>
                      </m:r>
                    </m:oMath>
                  </m:oMathPara>
                </a14:m>
                <a:r>
                  <a:rPr lang="da-DK"/>
                  <a:t> er to værdier, vi er </a:t>
                </a:r>
                <a:br>
                  <a:rPr lang="da-DK"/>
                </a:br>
                <a:r>
                  <a:rPr lang="da-DK"/>
                  <a:t>interesserede i:</a:t>
                </a:r>
                <a:br>
                  <a:rPr lang="da-DK"/>
                </a:br>
                <a:r>
                  <a:rPr lang="da-DK" sz="1050"/>
                  <a:t>  </a:t>
                </a:r>
                <a:br>
                  <a:rPr lang="da-DK"/>
                </a:br>
                <a:r>
                  <a:rPr lang="da-DK"/>
                  <a:t>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𝑎</m:t>
                          </m:r>
                          <m:r>
                            <a:rPr lang="da-DK" b="0" i="1" smtClean="0">
                              <a:latin typeface="Cambria Math"/>
                              <a:ea typeface="Cambria Math"/>
                            </a:rPr>
                            <m:t>≤</m:t>
                          </m:r>
                          <m:r>
                            <a:rPr lang="en-US" b="0" i="1" smtClean="0">
                              <a:latin typeface="Cambria Math" panose="02040503050406030204" pitchFamily="18" charset="0"/>
                              <a:ea typeface="Cambria Math"/>
                            </a:rPr>
                            <m:t>𝑋</m:t>
                          </m:r>
                          <m:r>
                            <a:rPr lang="da-DK" b="0" i="1" smtClean="0">
                              <a:latin typeface="Cambria Math"/>
                              <a:ea typeface="Cambria Math"/>
                            </a:rPr>
                            <m:t>≤</m:t>
                          </m:r>
                          <m:r>
                            <a:rPr lang="en-US" i="1" smtClean="0">
                              <a:latin typeface="Cambria Math" panose="02040503050406030204" pitchFamily="18" charset="0"/>
                            </a:rPr>
                            <m:t>𝑏</m:t>
                          </m:r>
                        </m:e>
                      </m:d>
                      <m:r>
                        <a:rPr lang="da-DK" b="0" i="1" smtClean="0">
                          <a:latin typeface="Cambria Math"/>
                        </a:rPr>
                        <m:t>=</m:t>
                      </m:r>
                      <m:nary>
                        <m:naryPr>
                          <m:chr/>
                          <m:grow m:val="off"/>
                          <m:subHide m:val="off"/>
                          <m:supHide m:val="off"/>
                          <m:ctrlPr>
                            <a:rPr lang="da-DK" b="0" i="1" smtClean="0">
                              <a:latin typeface="Cambria Math" panose="02040503050406030204" pitchFamily="18" charset="0"/>
                            </a:rPr>
                          </m:ctrlPr>
                        </m:naryPr>
                        <m:sub>
                          <m:r>
                            <a:rPr lang="en-US" i="1" smtClean="0">
                              <a:latin typeface="Cambria Math" panose="02040503050406030204" pitchFamily="18" charset="0"/>
                            </a:rPr>
                            <m:t>𝑎</m:t>
                          </m:r>
                        </m:sub>
                        <m:sup>
                          <m:r>
                            <a:rPr lang="en-US" i="1" smtClean="0">
                              <a:latin typeface="Cambria Math" panose="02040503050406030204" pitchFamily="18" charset="0"/>
                            </a:rPr>
                            <m:t>𝑏</m:t>
                          </m:r>
                        </m:sup>
                        <m:e>
                          <m:r>
                            <a:rPr lang="da-DK" b="0" i="1" smtClean="0">
                              <a:latin typeface="Cambria Math"/>
                            </a:rPr>
                            <m:t>𝑓</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𝑥</m:t>
                              </m:r>
                            </m:e>
                          </m:d>
                          <m:r>
                            <a:rPr lang="da-DK" b="0" i="1" smtClean="0">
                              <a:latin typeface="Cambria Math"/>
                            </a:rPr>
                            <m:t>𝑑</m:t>
                          </m:r>
                          <m:r>
                            <a:rPr lang="en-US" b="0" i="1" smtClean="0">
                              <a:latin typeface="Cambria Math" panose="02040503050406030204" pitchFamily="18" charset="0"/>
                            </a:rPr>
                            <m:t>𝑥</m:t>
                          </m:r>
                        </m:e>
                      </m:nary>
                    </m:oMath>
                  </m:oMathPara>
                </a14:m>
                <a:endParaRPr lang="en-US" b="0" i="1">
                  <a:latin typeface="Cambria Math" panose="02040503050406030204" pitchFamily="18" charset="0"/>
                </a:endParaRPr>
              </a:p>
              <a:p>
                <a:pPr marL="0" indent="0">
                  <a:buNone/>
                </a:pPr>
                <a:r>
                  <a:rPr lang="da-DK" b="0"/>
                  <a:t> 		</a:t>
                </a:r>
                <a14:m>
                  <m:oMathPara>
                    <m:oMathParaPr>
                      <m:jc/>
                    </m:oMathParaPr>
                    <m:oMath>
                      <m:r>
                        <a:rPr lang="da-DK" b="0" i="1" smtClean="0">
                          <a:latin typeface="Cambria Math"/>
                        </a:rPr>
                        <m:t>=</m:t>
                      </m:r>
                      <m:r>
                        <a:rPr lang="da-DK" b="0" i="1" smtClean="0">
                          <a:latin typeface="Cambria Math"/>
                        </a:rPr>
                        <m:t>𝐹</m:t>
                      </m:r>
                      <m:d>
                        <m:dPr>
                          <m:begChr m:val="("/>
                          <m:sepChr m:val="|"/>
                          <m:endChr m:val=")"/>
                          <m:grow m:val="on"/>
                          <m:shp m:val="centered"/>
                          <m:ctrlPr>
                            <a:rPr lang="da-DK" b="0" i="1" smtClean="0">
                              <a:latin typeface="Cambria Math" panose="02040503050406030204" pitchFamily="18" charset="0"/>
                            </a:rPr>
                          </m:ctrlPr>
                        </m:dPr>
                        <m:e>
                          <m:r>
                            <a:rPr lang="en-US" i="1" smtClean="0">
                              <a:latin typeface="Cambria Math" panose="02040503050406030204" pitchFamily="18" charset="0"/>
                            </a:rPr>
                            <m:t>𝑏</m:t>
                          </m:r>
                        </m:e>
                      </m:d>
                      <m:r>
                        <a:rPr lang="da-DK" b="0" i="1" smtClean="0">
                          <a:latin typeface="Cambria Math"/>
                        </a:rPr>
                        <m:t>−</m:t>
                      </m:r>
                      <m:r>
                        <a:rPr lang="da-DK" b="0" i="1" smtClean="0">
                          <a:latin typeface="Cambria Math"/>
                        </a:rPr>
                        <m:t>𝐹</m:t>
                      </m:r>
                      <m:r>
                        <a:rPr lang="da-DK" b="0" i="1" smtClean="0">
                          <a:latin typeface="Cambria Math"/>
                        </a:rPr>
                        <m:t>(</m:t>
                      </m:r>
                      <m:r>
                        <a:rPr lang="en-US" b="0" i="1" smtClean="0">
                          <a:latin typeface="Cambria Math" panose="02040503050406030204" pitchFamily="18" charset="0"/>
                        </a:rPr>
                        <m:t>𝑎</m:t>
                      </m:r>
                      <m:r>
                        <a:rPr lang="da-DK" b="0" i="1" smtClean="0">
                          <a:latin typeface="Cambria Math"/>
                        </a:rPr>
                        <m:t>)</m:t>
                      </m:r>
                    </m:oMath>
                  </m:oMathPara>
                </a14:m>
                <a:r>
                  <a:rPr lang="da-DK"/>
                  <a:t> </a:t>
                </a:r>
                <a:br>
                  <a:rPr lang="da-DK"/>
                </a:br>
                <a:endParaRPr lang="da-DK"/>
              </a:p>
              <a:p>
                <a:pPr marL="0" indent="0">
                  <a:buNone/>
                  <a:tabLst>
                    <a:tab pos="722313"/>
                  </a:tabLst>
                </a:pPr>
                <a:r>
                  <a:rPr lang="da-DK"/>
                  <a:t>For en stokastisk variabel, </a:t>
                </a:r>
                <a14:m>
                  <m:oMathPara>
                    <m:oMathParaPr>
                      <m:jc/>
                    </m:oMathParaPr>
                    <m:oMath>
                      <m:r>
                        <a:rPr lang="da-DK" i="1" smtClean="0">
                          <a:latin typeface="Cambria Math" panose="02040503050406030204" pitchFamily="18" charset="0"/>
                        </a:rPr>
                        <m:t>𝑋</m:t>
                      </m:r>
                    </m:oMath>
                  </m:oMathPara>
                </a14:m>
                <a:r>
                  <a:rPr lang="da-DK"/>
                  <a:t>, med tæthedsfunktion som vist i figuren, </a:t>
                </a:r>
                <a:br>
                  <a:rPr lang="da-DK"/>
                </a:br>
                <a:r>
                  <a:rPr lang="da-DK"/>
                  <a:t>er </a:t>
                </a:r>
                <a14:m>
                  <m:oMathPara>
                    <m:oMathParaPr>
                      <m:jc/>
                    </m:oMathParaPr>
                    <m:oMath>
                      <m:r>
                        <a:rPr lang="da-DK" b="0" i="1" smtClean="0">
                          <a:latin typeface="Cambria Math"/>
                        </a:rPr>
                        <m:t>𝑃</m:t>
                      </m:r>
                      <m:r>
                        <a:rPr lang="da-DK" b="0" i="1" smtClean="0">
                          <a:latin typeface="Cambria Math"/>
                        </a:rPr>
                        <m:t>(1.50≤</m:t>
                      </m:r>
                      <m:r>
                        <a:rPr lang="en-US" b="0" i="1" smtClean="0">
                          <a:latin typeface="Cambria Math" panose="02040503050406030204" pitchFamily="18" charset="0"/>
                        </a:rPr>
                        <m:t>𝑋</m:t>
                      </m:r>
                      <m:r>
                        <a:rPr lang="da-DK" b="0" i="1" smtClean="0">
                          <a:latin typeface="Cambria Math"/>
                          <a:ea typeface="Cambria Math"/>
                        </a:rPr>
                        <m:t>≤2.25)</m:t>
                      </m:r>
                    </m:oMath>
                  </m:oMathPara>
                </a14:m>
                <a:r>
                  <a:rPr lang="da-DK" b="0" i="1">
                    <a:latin typeface="Cambria Math"/>
                  </a:rPr>
                  <a:t> </a:t>
                </a:r>
                <a:r>
                  <a:rPr lang="da-DK" b="0">
                    <a:latin typeface="Cambria Math"/>
                  </a:rPr>
                  <a:t>det farvede areal </a:t>
                </a:r>
                <a:br>
                  <a:rPr lang="da-DK" b="0">
                    <a:latin typeface="Cambria Math"/>
                  </a:rPr>
                </a:br>
                <a:r>
                  <a:rPr lang="da-DK" b="0">
                    <a:latin typeface="Cambria Math"/>
                  </a:rPr>
                  <a:t>under kurven</a:t>
                </a:r>
                <a:br>
                  <a:rPr lang="da-DK" b="0" i="1">
                    <a:latin typeface="Cambria Math"/>
                  </a:rPr>
                </a:br>
                <a:r>
                  <a:rPr lang="da-DK" b="0" i="1">
                    <a:latin typeface="Cambria Math"/>
                  </a:rPr>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146</a:t>
            </a:fld>
            <a:endParaRPr lang="da-DK"/>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5696" y="4714906"/>
            <a:ext cx="3096344" cy="188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228184" y="4293096"/>
            <a:ext cx="2448272" cy="2308324"/>
          </a:xfrm>
          <a:prstGeom prst="rect">
            <a:avLst/>
          </a:prstGeom>
          <a:solidFill>
            <a:srgbClr val="FFFFCC"/>
          </a:solidFill>
          <a:ln>
            <a:solidFill>
              <a:schemeClr val="tx1"/>
            </a:solidFill>
          </a:ln>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N.B. For kontinuerte stokastiske variable bruger vi kun </a:t>
            </a:r>
            <a:r>
              <a:rPr lang="da-DK" b="1"/>
              <a:t>pdf</a:t>
            </a:r>
            <a:r>
              <a:rPr lang="da-DK"/>
              <a:t> til at tegne kurven. </a:t>
            </a:r>
          </a:p>
          <a:p>
            <a:r>
              <a:rPr lang="da-DK"/>
              <a:t>Vi bruger </a:t>
            </a:r>
            <a:r>
              <a:rPr lang="da-DK" b="1" err="1"/>
              <a:t>cdf</a:t>
            </a:r>
            <a:r>
              <a:rPr lang="da-DK"/>
              <a:t> til at beregne sandsynlig-heder for et interval som areal under kurven.</a:t>
            </a:r>
            <a:endParaRPr lang="en-GB"/>
          </a:p>
        </p:txBody>
      </p:sp>
      <p:pic>
        <p:nvPicPr>
          <p:cNvPr id="5" name="Picture 4"/>
          <p:cNvPicPr>
            <a:picLocks noChangeAspect="1"/>
          </p:cNvPicPr>
          <p:nvPr/>
        </p:nvPicPr>
        <p:blipFill>
          <a:blip r:embed="rId5"/>
          <a:stretch>
            <a:fillRect/>
          </a:stretch>
        </p:blipFill>
        <p:spPr>
          <a:xfrm>
            <a:off x="5004048" y="1799337"/>
            <a:ext cx="3888432" cy="1701671"/>
          </a:xfrm>
          <a:prstGeom prst="rect">
            <a:avLst/>
          </a:prstGeom>
        </p:spPr>
      </p:pic>
    </p:spTree>
    <p:extLst>
      <p:ext uri="{BB962C8B-B14F-4D97-AF65-F5344CB8AC3E}">
        <p14:creationId xmlns:p14="http://schemas.microsoft.com/office/powerpoint/2010/main" val="28931888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3077"/>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da-DK"/>
              <a:t>Kontinuert stokastisk variabel</a:t>
            </a:r>
            <a:endParaRPr lang="en-GB"/>
          </a:p>
        </p:txBody>
      </p:sp>
      <mc:AlternateContent>
        <mc:Choice Requires="a14">
          <p:sp>
            <p:nvSpPr>
              <p:cNvPr id="6" name="Content Placeholder 5"/>
              <p:cNvSpPr>
                <a:spLocks noGrp="1"/>
              </p:cNvSpPr>
              <p:nvPr>
                <p:ph idx="1"/>
              </p:nvPr>
            </p:nvSpPr>
            <p:spPr/>
            <p:txBody>
              <a:bodyPr/>
              <a:lstStyle/>
              <a:p>
                <a:pPr marL="0" indent="0">
                  <a:buNone/>
                </a:pPr>
                <a:r>
                  <a:rPr lang="da-DK"/>
                  <a:t>Da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i="1">
                          <a:latin typeface="Cambria Math"/>
                        </a:rPr>
                        <m:t>=0</m:t>
                      </m:r>
                    </m:oMath>
                  </m:oMathPara>
                </a14:m>
                <a:r>
                  <a:rPr lang="da-DK"/>
                  <a:t> har vi:</a:t>
                </a:r>
              </a:p>
              <a:p>
                <a:pPr marL="0" indent="0" algn="ctr">
                  <a:buNone/>
                </a:pPr>
                <a:r>
                  <a:rPr lang="da-DK" sz="1100"/>
                  <a:t>  </a:t>
                </a:r>
                <a:br>
                  <a:rPr lang="da-DK"/>
                </a:br>
                <a:r>
                  <a:rPr lang="da-DK"/>
                  <a:t>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ea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r>
                        <m:rPr>
                          <m:sty m:val="p"/>
                        </m:rPr>
                        <a:rPr lang="da-DK">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oMath>
                  </m:oMathPara>
                </a14:m>
                <a:br>
                  <a:rPr lang="da-DK"/>
                </a:br>
                <a14:m>
                  <m:oMathPara>
                    <m:oMathParaPr>
                      <m:jc/>
                    </m:oMathParaPr>
                    <m:oMath>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r>
                        <m:rPr>
                          <m:sty m:val="p"/>
                        </m:rPr>
                        <a:rPr lang="da-DK">
                          <a:latin typeface="Cambria Math"/>
                        </a:rPr>
                        <m:t>+0</m:t>
                      </m:r>
                    </m:oMath>
                    <m:oMath>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oMath>
                  </m:oMathPara>
                </a14:m>
                <a:br>
                  <a:rPr lang="da-DK"/>
                </a:br>
                <a:endParaRPr lang="da-DK"/>
              </a:p>
              <a:p>
                <a:pPr marL="0" indent="0">
                  <a:buNone/>
                </a:pPr>
                <a:r>
                  <a:rPr lang="da-DK"/>
                  <a:t>Tilsvarende: </a:t>
                </a:r>
                <a:endParaRPr lang="da-DK" i="1">
                  <a:latin typeface="Cambria Math"/>
                </a:endParaRPr>
              </a:p>
              <a:p>
                <a:pPr marL="0" indent="0" algn="ctr">
                  <a:buNone/>
                </a:pPr>
                <a:r>
                  <a:rPr lang="da-DK" sz="1100" i="1">
                    <a:latin typeface="Cambria Math"/>
                  </a:rPr>
                  <a:t> </a:t>
                </a:r>
                <a:br>
                  <a:rPr lang="da-DK" i="1">
                    <a:latin typeface="Cambria Math"/>
                  </a:rPr>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da-DK" i="1">
                              <a:latin typeface="Cambria Math"/>
                              <a:ea typeface="Cambria Math"/>
                            </a:rPr>
                            <m:t>≤</m:t>
                          </m:r>
                          <m:r>
                            <a:rPr lang="en-US" i="1">
                              <a:latin typeface="Cambria Math" panose="02040503050406030204" pitchFamily="18" charset="0"/>
                            </a:rPr>
                            <m:t>𝑋</m:t>
                          </m:r>
                          <m:r>
                            <a:rPr lang="da-DK" i="1">
                              <a:latin typeface="Cambria Math"/>
                              <a:ea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m:oMathPara>
                </a14:m>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b="0" i="1" smtClean="0">
                          <a:latin typeface="Cambria Math" panose="02040503050406030204" pitchFamily="18" charset="0"/>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en-US" b="0" i="1" smtClean="0">
                              <a:latin typeface="Cambria Math" panose="02040503050406030204" pitchFamily="18" charset="0"/>
                            </a:rPr>
                            <m:t>&lt;</m:t>
                          </m:r>
                          <m:r>
                            <a:rPr lang="en-US" i="1">
                              <a:latin typeface="Cambria Math" panose="02040503050406030204" pitchFamily="18" charset="0"/>
                            </a:rPr>
                            <m:t>𝑋</m:t>
                          </m:r>
                          <m:r>
                            <a:rPr lang="da-DK" i="1">
                              <a:latin typeface="Cambria Math"/>
                              <a:ea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m:oMathPara>
                </a14:m>
                <a:endParaRPr lang="en-US" i="1">
                  <a:latin typeface="Cambria Math" panose="02040503050406030204" pitchFamily="18" charset="0"/>
                </a:endParaRPr>
              </a:p>
              <a:p>
                <a:pPr marL="0" indent="0" algn="ctr">
                  <a:buNone/>
                </a:pPr>
                <a:r>
                  <a:rPr lang="en-US" b="0"/>
                  <a:t> 	</a:t>
                </a:r>
                <a14:m>
                  <m:oMathPara>
                    <m:oMathParaPr>
                      <m:jc/>
                    </m:oMathParaPr>
                    <m:oMath>
                      <m:r>
                        <a:rPr lang="en-US" b="0" i="1" smtClean="0">
                          <a:latin typeface="Cambria Math" panose="02040503050406030204" pitchFamily="18" charset="0"/>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da-DK" i="1">
                              <a:latin typeface="Cambria Math"/>
                              <a:ea typeface="Cambria Math"/>
                            </a:rPr>
                            <m:t>≤</m:t>
                          </m:r>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m:oMathPara>
                </a14:m>
                <a:endParaRPr lang="en-US" i="1">
                  <a:latin typeface="Cambria Math" panose="02040503050406030204" pitchFamily="18" charset="0"/>
                </a:endParaRPr>
              </a:p>
              <a:p>
                <a:pPr marL="0" indent="0" algn="ctr">
                  <a:buNone/>
                </a:pPr>
                <a:r>
                  <a:rPr lang="en-US"/>
                  <a:t> 	</a:t>
                </a:r>
                <a14:m>
                  <m:oMathPara>
                    <m:oMathParaPr>
                      <m:jc/>
                    </m:oMathParaPr>
                    <m:oMath>
                      <m:r>
                        <a:rPr lang="en-US" i="1">
                          <a:latin typeface="Cambria Math" panose="02040503050406030204" pitchFamily="18" charset="0"/>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en-US" b="0" i="1" smtClean="0">
                              <a:latin typeface="Cambria Math" panose="02040503050406030204" pitchFamily="18" charset="0"/>
                            </a:rPr>
                            <m:t>&lt;</m:t>
                          </m:r>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m:oMathPara>
                </a14:m>
                <a:r>
                  <a:rPr lang="en-GB"/>
                  <a:t>.</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147</a:t>
            </a:fld>
            <a:endParaRPr lang="da-DK">
              <a:solidFill>
                <a:prstClr val="black">
                  <a:tint val="75000"/>
                </a:prstClr>
              </a:solidFill>
            </a:endParaRPr>
          </a:p>
        </p:txBody>
      </p:sp>
    </p:spTree>
    <p:extLst>
      <p:ext uri="{BB962C8B-B14F-4D97-AF65-F5344CB8AC3E}">
        <p14:creationId xmlns:p14="http://schemas.microsoft.com/office/powerpoint/2010/main" val="2380665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GB" err="1"/>
              <a:t>Eksempel: Måling af en stangs trækstyrke</a:t>
            </a:r>
            <a:endParaRPr lang="en-GB"/>
          </a:p>
        </p:txBody>
      </p:sp>
      <p:sp>
        <p:nvSpPr>
          <p:cNvPr id="3" name="Content Placeholder 2"/>
          <p:cNvSpPr>
            <a:spLocks noGrp="1"/>
          </p:cNvSpPr>
          <p:nvPr>
            <p:ph idx="1"/>
          </p:nvPr>
        </p:nvSpPr>
        <p:spPr>
          <a:xfrm>
            <a:off x="467544" y="1268760"/>
            <a:ext cx="4819153" cy="5472608"/>
          </a:xfrm>
        </p:spPr>
        <p:txBody>
          <a:bodyPr/>
          <a:lstStyle/>
          <a:p>
            <a:r>
              <a:rPr lang="en-GB" err="1"/>
              <a:t>En stang på 20 cm udsættes for træk, indtil den bryder. </a:t>
            </a:r>
            <a:br>
              <a:rPr lang="en-GB" err="1"/>
            </a:br>
            <a:r>
              <a:rPr lang="en-GB" err="1"/>
              <a:t>Antag at brudstedet er lige sandsynligt i hele stangens længde</a:t>
            </a:r>
            <a:endParaRPr lang="en-GB"/>
          </a:p>
          <a:p>
            <a:r>
              <a:rPr lang="en-GB" err="1"/>
              <a:t>Diskutér med hinanden:</a:t>
            </a:r>
          </a:p>
          <a:p>
            <a:pPr lvl="1"/>
            <a:r>
              <a:rPr lang="en-GB"/>
              <a:t>Hvad er sandsynligheden for at brudet sker præcis 12 cm fra det øverste fæstningspunkt?</a:t>
            </a:r>
          </a:p>
          <a:p>
            <a:pPr lvl="1"/>
            <a:r>
              <a:rPr lang="en-GB"/>
              <a:t>Hvad er sandsynligheden for at brudet sker mellem 5 og 7 cm fra det øverste fæstningspunkt?</a:t>
            </a:r>
          </a:p>
          <a:p>
            <a:pPr lvl="1"/>
            <a:r>
              <a:rPr lang="en-US"/>
              <a:t>Hvad er sandsynligheden for at brudet sker mellem 11.95 og 12.05 cm fra det øverste fæstningspunkt?</a:t>
            </a:r>
            <a:endParaRPr lang="en-GB"/>
          </a:p>
          <a:p>
            <a:pPr lvl="1"/>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148</a:t>
            </a:fld>
            <a:endParaRPr lang="da-DK"/>
          </a:p>
        </p:txBody>
      </p:sp>
      <p:pic>
        <p:nvPicPr>
          <p:cNvPr id="1026" name="Picture 2" descr="Tensile Strength Testing Machine"/>
          <p:cNvPicPr>
            <a:picLocks noChangeAspect="1" noChangeArrowheads="1"/>
          </p:cNvPicPr>
          <p:nvPr/>
        </p:nvPicPr>
        <p:blipFill>
          <a:blip r:embed="rId2">
            <a:extLst>
              <a:ext uri="{28A0092B-C50C-407E-A947-70E740481C1C}">
                <a14:useLocalDpi xmlns:a14="http://schemas.microsoft.com/office/drawing/2010/main" val="0"/>
              </a:ext>
            </a:extLst>
          </a:blip>
          <a:srcRect l="13199" r="12601"/>
          <a:stretch>
            <a:fillRect/>
          </a:stretch>
        </p:blipFill>
        <p:spPr bwMode="auto">
          <a:xfrm>
            <a:off x="5286697" y="1402804"/>
            <a:ext cx="3533775" cy="4762500"/>
          </a:xfrm>
          <a:prstGeom prst="rect">
            <a:avLst/>
          </a:prstGeom>
          <a:ln>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9615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normAutofit/>
              </a:bodyPr>
              <a:lstStyle/>
              <a:p>
                <a:r>
                  <a:rPr lang="da-DK" sz="3200"/>
                  <a:t>Overblik for en </a:t>
                </a:r>
                <a:r>
                  <a:rPr lang="da-DK" sz="3200">
                    <a:solidFill>
                      <a:srgbClr val="C00000"/>
                    </a:solidFill>
                  </a:rPr>
                  <a:t>diskret</a:t>
                </a:r>
                <a:r>
                  <a:rPr lang="da-DK" sz="3200"/>
                  <a:t> stokastisk variabel </a:t>
                </a:r>
                <a14:m>
                  <m:oMathPara>
                    <m:oMathParaPr>
                      <m:jc/>
                    </m:oMathParaPr>
                    <m:oMath>
                      <m:r>
                        <a:rPr lang="da-DK" sz="3200" i="1" smtClean="0">
                          <a:latin typeface="Cambria Math" panose="02040503050406030204" pitchFamily="18" charset="0"/>
                        </a:rPr>
                        <m:t>𝑋</m:t>
                      </m:r>
                    </m:oMath>
                  </m:oMathPara>
                </a14:m>
                <a:endParaRPr lang="da-DK" sz="320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1724" b="-19828"/>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r>
                  <a:rPr lang="da-DK" b="1">
                    <a:solidFill>
                      <a:schemeClr val="accent1">
                        <a:lumMod val="75000"/>
                      </a:schemeClr>
                    </a:solidFill>
                  </a:rPr>
                  <a:t>Sandsynlighedsfunktion / Tæthedsfunktion (pdf):</a:t>
                </a:r>
                <a:br>
                  <a:rPr lang="da-DK" b="1">
                    <a:solidFill>
                      <a:schemeClr val="accent1">
                        <a:lumMod val="75000"/>
                      </a:schemeClr>
                    </a:solidFill>
                  </a:rPr>
                </a:br>
                <a:r>
                  <a:rPr lang="da-DK"/>
                  <a:t>	</a:t>
                </a:r>
                <a14:m>
                  <m:oMathPara>
                    <m:oMathParaPr>
                      <m:jc/>
                    </m:oMathParaPr>
                    <m:oMath>
                      <m:r>
                        <a:rPr lang="da-DK" b="0" i="1" smtClean="0">
                          <a:latin typeface="Cambria Math"/>
                          <a:ea typeface="Cambria Math"/>
                        </a:rPr>
                        <m:t>𝑓</m:t>
                      </m:r>
                      <m:d>
                        <m:dPr>
                          <m:begChr m:val="("/>
                          <m:sepChr m:val="|"/>
                          <m:endChr m:val=")"/>
                          <m:grow m:val="on"/>
                          <m:shp m:val="centered"/>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r>
                        <a:rPr lang="da-DK" b="0" i="1" smtClean="0">
                          <a:latin typeface="Cambria Math"/>
                          <a:ea typeface="Cambria Math"/>
                        </a:rPr>
                        <m:t>=</m:t>
                      </m:r>
                      <m:r>
                        <a:rPr lang="da-DK" b="0" i="1" smtClean="0">
                          <a:latin typeface="Cambria Math"/>
                          <a:ea typeface="Cambria Math"/>
                        </a:rPr>
                        <m:t>𝑃</m:t>
                      </m:r>
                      <m:d>
                        <m:dPr>
                          <m:begChr m:val="("/>
                          <m:sepChr m:val="|"/>
                          <m:endChr m:val=")"/>
                          <m:grow m:val="on"/>
                          <m:shp m:val="centered"/>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𝑋</m:t>
                          </m:r>
                          <m:r>
                            <a:rPr lang="da-DK" b="0" i="1" smtClean="0">
                              <a:latin typeface="Cambria Math"/>
                              <a:ea typeface="Cambria Math"/>
                            </a:rPr>
                            <m:t>=</m:t>
                          </m:r>
                          <m:r>
                            <a:rPr lang="en-US" b="0" i="1" smtClean="0">
                              <a:latin typeface="Cambria Math" panose="02040503050406030204" pitchFamily="18" charset="0"/>
                              <a:ea typeface="Cambria Math"/>
                            </a:rPr>
                            <m:t>𝑥</m:t>
                          </m:r>
                        </m:e>
                      </m:d>
                    </m:oMath>
                  </m:oMathPara>
                </a14:m>
                <a:r>
                  <a:rPr lang="da-DK" b="1">
                    <a:solidFill>
                      <a:schemeClr val="accent1">
                        <a:lumMod val="75000"/>
                      </a:schemeClr>
                    </a:solidFill>
                  </a:rPr>
                  <a:t> </a:t>
                </a:r>
                <a:r>
                  <a:rPr lang="da-DK">
                    <a:solidFill>
                      <a:schemeClr val="tx1"/>
                    </a:solidFill>
                  </a:rPr>
                  <a:t>for </a:t>
                </a:r>
                <a14:m>
                  <m:oMathPara>
                    <m:oMathParaPr>
                      <m:jc/>
                    </m:oMathParaPr>
                    <m:oMath>
                      <m:r>
                        <a:rPr lang="en-US" b="0" i="1" smtClean="0">
                          <a:solidFill>
                            <a:schemeClr val="tx1"/>
                          </a:solidFill>
                          <a:latin typeface="Cambria Math" panose="02040503050406030204" pitchFamily="18" charset="0"/>
                        </a:rPr>
                        <m:t>𝑥</m:t>
                      </m:r>
                      <m:r>
                        <a:rPr lang="da-DK" b="0" i="1" smtClean="0">
                          <a:solidFill>
                            <a:schemeClr val="tx1"/>
                          </a:solidFill>
                          <a:latin typeface="Cambria Math"/>
                          <a:ea typeface="Cambria Math"/>
                        </a:rPr>
                        <m:t>∈</m:t>
                      </m:r>
                      <m:r>
                        <a:rPr lang="da-DK" b="0" i="1" smtClean="0">
                          <a:solidFill>
                            <a:schemeClr val="tx1"/>
                          </a:solidFill>
                          <a:latin typeface="Cambria Math"/>
                          <a:ea typeface="Cambria Math"/>
                        </a:rPr>
                        <m:t>𝑈</m:t>
                      </m:r>
                    </m:oMath>
                  </m:oMathPara>
                </a14:m>
                <a:endParaRPr lang="da-DK">
                  <a:solidFill>
                    <a:schemeClr val="accent1">
                      <a:lumMod val="75000"/>
                    </a:schemeClr>
                  </a:solidFill>
                </a:endParaRPr>
              </a:p>
              <a:p>
                <a:r>
                  <a:rPr lang="da-DK" b="1">
                    <a:solidFill>
                      <a:schemeClr val="accent1">
                        <a:lumMod val="75000"/>
                      </a:schemeClr>
                    </a:solidFill>
                  </a:rPr>
                  <a:t>Kumuleret fordelingsfunktion (cdf):</a:t>
                </a:r>
                <a:br>
                  <a:rPr lang="da-DK" b="1">
                    <a:solidFill>
                      <a:schemeClr val="accent1">
                        <a:lumMod val="75000"/>
                      </a:schemeClr>
                    </a:solidFill>
                  </a:rPr>
                </a:br>
                <a:r>
                  <a:rPr lang="da-DK" b="1">
                    <a:solidFill>
                      <a:schemeClr val="accent1">
                        <a:lumMod val="75000"/>
                      </a:schemeClr>
                    </a:solidFill>
                  </a:rPr>
                  <a:t>	</a:t>
                </a:r>
                <a14:m>
                  <m:oMathPara>
                    <m:oMathParaPr>
                      <m:jc/>
                    </m:oMathParaPr>
                    <m:oMath>
                      <m:r>
                        <a:rPr lang="da-DK" i="1">
                          <a:latin typeface="Cambria Math"/>
                          <a:ea typeface="Cambria Math"/>
                        </a:rPr>
                        <m:t>𝐹</m:t>
                      </m:r>
                      <m:d>
                        <m:dPr>
                          <m:begChr m:val="("/>
                          <m:sepChr m:val="|"/>
                          <m:endChr m:val=")"/>
                          <m:grow m:val="on"/>
                          <m:shp m:val="centered"/>
                          <m:ctrlPr>
                            <a:rPr lang="da-DK" i="1">
                              <a:latin typeface="Cambria Math" panose="02040503050406030204" pitchFamily="18" charset="0"/>
                              <a:ea typeface="Cambria Math"/>
                            </a:rPr>
                          </m:ctrlPr>
                        </m:dPr>
                        <m:e>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ea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𝑋</m:t>
                          </m:r>
                          <m:r>
                            <a:rPr lang="da-DK" i="1">
                              <a:latin typeface="Cambria Math"/>
                              <a:ea typeface="Cambria Math"/>
                            </a:rPr>
                            <m:t>≤</m:t>
                          </m:r>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ea typeface="Cambria Math"/>
                        </a:rPr>
                        <m:t>=</m:t>
                      </m:r>
                      <m:nary>
                        <m:naryPr>
                          <m:chr m:val="∑"/>
                          <m:grow m:val="off"/>
                          <m:subHide m:val="off"/>
                          <m:supHide m:val="on"/>
                          <m:ctrlPr>
                            <a:rPr lang="da-DK" i="1">
                              <a:latin typeface="Cambria Math" panose="02040503050406030204" pitchFamily="18" charset="0"/>
                              <a:ea typeface="Cambria Math"/>
                            </a:rPr>
                          </m:ctrlPr>
                        </m:naryPr>
                        <m:sub>
                          <m:r>
                            <a:rPr lang="en-US" b="0" i="1" smtClean="0">
                              <a:latin typeface="Cambria Math" panose="02040503050406030204" pitchFamily="18" charset="0"/>
                              <a:ea typeface="Cambria Math"/>
                            </a:rPr>
                            <m:t>𝑥</m:t>
                          </m:r>
                          <m:r>
                            <a:rPr lang="da-DK" i="1">
                              <a:latin typeface="Cambria Math"/>
                              <a:ea typeface="Cambria Math"/>
                            </a:rPr>
                            <m:t>≤</m:t>
                          </m:r>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sub>
                        <m:sup/>
                        <m:e>
                          <m:r>
                            <a:rPr lang="da-DK" i="1">
                              <a:latin typeface="Cambria Math"/>
                              <a:ea typeface="Cambria Math"/>
                            </a:rPr>
                            <m:t>𝑓</m:t>
                          </m:r>
                          <m:r>
                            <a:rPr lang="da-DK" i="1">
                              <a:latin typeface="Cambria Math"/>
                              <a:ea typeface="Cambria Math"/>
                            </a:rPr>
                            <m:t>(</m:t>
                          </m:r>
                          <m:r>
                            <a:rPr lang="en-US" b="0" i="1" smtClean="0">
                              <a:latin typeface="Cambria Math" panose="02040503050406030204" pitchFamily="18" charset="0"/>
                              <a:ea typeface="Cambria Math"/>
                            </a:rPr>
                            <m:t>𝑥</m:t>
                          </m:r>
                          <m:r>
                            <a:rPr lang="da-DK" i="1">
                              <a:latin typeface="Cambria Math"/>
                              <a:ea typeface="Cambria Math"/>
                            </a:rPr>
                            <m:t>)</m:t>
                          </m:r>
                        </m:e>
                      </m:nary>
                    </m:oMath>
                  </m:oMathPara>
                </a14:m>
                <a:endParaRPr lang="da-DK" i="1">
                  <a:latin typeface="Cambria Math"/>
                  <a:ea typeface="Cambria Math"/>
                </a:endParaRPr>
              </a:p>
              <a:p>
                <a:r>
                  <a:rPr lang="da-DK" b="1">
                    <a:solidFill>
                      <a:schemeClr val="accent1">
                        <a:lumMod val="75000"/>
                      </a:schemeClr>
                    </a:solidFill>
                  </a:rPr>
                  <a:t>Middelværdi:</a:t>
                </a:r>
                <a:br>
                  <a:rPr lang="da-DK"/>
                </a:br>
                <a:r>
                  <a:rPr lang="da-DK"/>
                  <a:t>	</a:t>
                </a:r>
                <a14:m>
                  <m:oMathPara>
                    <m:oMathParaPr>
                      <m:jc/>
                    </m:oMathParaPr>
                    <m:oMath>
                      <m:r>
                        <a:rPr lang="el-GR" b="0" i="1" smtClean="0">
                          <a:latin typeface="Cambria Math"/>
                          <a:ea typeface="Cambria Math"/>
                        </a:rPr>
                        <m:t>𝜇</m:t>
                      </m:r>
                      <m:r>
                        <a:rPr lang="da-DK" b="0" i="1" smtClean="0">
                          <a:latin typeface="Cambria Math"/>
                          <a:ea typeface="Cambria Math"/>
                        </a:rPr>
                        <m:t>= </m:t>
                      </m:r>
                      <m:nary>
                        <m:naryPr>
                          <m:chr m:val="∑"/>
                          <m:grow m:val="off"/>
                          <m:subHide m:val="off"/>
                          <m:supHide m:val="on"/>
                          <m:ctrlPr>
                            <a:rPr lang="da-DK" b="0" i="1" smtClean="0">
                              <a:latin typeface="Cambria Math" panose="02040503050406030204" pitchFamily="18"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𝑥</m:t>
                          </m:r>
                          <m:r>
                            <a:rPr lang="da-DK" b="0" i="1" smtClean="0">
                              <a:latin typeface="Cambria Math"/>
                              <a:ea typeface="Cambria Math"/>
                            </a:rPr>
                            <m:t>∙</m:t>
                          </m:r>
                          <m:r>
                            <a:rPr lang="da-DK" b="0" i="1" smtClean="0">
                              <a:latin typeface="Cambria Math"/>
                              <a:ea typeface="Cambria Math"/>
                            </a:rPr>
                            <m:t>𝑓</m:t>
                          </m:r>
                          <m:r>
                            <a:rPr lang="da-DK" b="0" i="1" smtClean="0">
                              <a:latin typeface="Cambria Math"/>
                            </a:rPr>
                            <m:t>(</m:t>
                          </m:r>
                          <m:r>
                            <a:rPr lang="en-US" b="0" i="1" smtClean="0">
                              <a:latin typeface="Cambria Math" panose="02040503050406030204" pitchFamily="18" charset="0"/>
                            </a:rPr>
                            <m:t>𝑥</m:t>
                          </m:r>
                          <m:r>
                            <a:rPr lang="da-DK" b="0" i="1" smtClean="0">
                              <a:latin typeface="Cambria Math"/>
                            </a:rPr>
                            <m:t>)</m:t>
                          </m:r>
                        </m:e>
                      </m:nary>
                    </m:oMath>
                  </m:oMathPara>
                </a14:m>
                <a:r>
                  <a:rPr lang="da-DK"/>
                  <a:t> </a:t>
                </a:r>
              </a:p>
              <a:p>
                <a:r>
                  <a:rPr lang="da-DK" b="1">
                    <a:solidFill>
                      <a:schemeClr val="accent1">
                        <a:lumMod val="75000"/>
                      </a:schemeClr>
                    </a:solidFill>
                  </a:rPr>
                  <a:t>Varians</a:t>
                </a:r>
                <a:r>
                  <a:rPr lang="da-DK"/>
                  <a:t>: </a:t>
                </a:r>
                <a:br>
                  <a:rPr lang="da-DK"/>
                </a:br>
                <a:r>
                  <a:rPr lang="da-DK"/>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nary>
                        <m:naryPr>
                          <m:chr m:val="∑"/>
                          <m:grow m:val="off"/>
                          <m:subHide m:val="off"/>
                          <m:supHide m:val="on"/>
                          <m:ctrlPr>
                            <a:rPr lang="da-DK" i="1">
                              <a:latin typeface="Cambria Math" panose="02040503050406030204" pitchFamily="18" charset="0"/>
                            </a:rPr>
                          </m:ctrlPr>
                        </m:naryPr>
                        <m:sub>
                          <m:r>
                            <a:rPr lang="en-US" b="0" i="1" smtClean="0">
                              <a:latin typeface="Cambria Math" panose="02040503050406030204" pitchFamily="18" charset="0"/>
                            </a:rPr>
                            <m:t>𝑥</m:t>
                          </m:r>
                        </m:sub>
                        <m:sup/>
                        <m:e>
                          <m:r>
                            <a:rPr lang="da-DK" i="1">
                              <a:latin typeface="Cambria Math"/>
                            </a:rPr>
                            <m:t>(</m:t>
                          </m:r>
                          <m:sSup>
                            <m:sSupPr>
                              <m:ctrlPr>
                                <a:rPr lang="da-DK" i="1">
                                  <a:latin typeface="Cambria Math" panose="02040503050406030204" pitchFamily="18" charset="0"/>
                                </a:rPr>
                              </m:ctrlPr>
                            </m:sSupPr>
                            <m:e>
                              <m:r>
                                <a:rPr lang="en-US" b="0" i="1" smtClean="0">
                                  <a:latin typeface="Cambria Math" panose="02040503050406030204" pitchFamily="18" charset="0"/>
                                </a:rPr>
                                <m:t>𝑥</m:t>
                              </m:r>
                            </m:e>
                            <m:sup>
                              <m:r>
                                <a:rPr lang="da-DK" i="1">
                                  <a:latin typeface="Cambria Math"/>
                                </a:rPr>
                                <m:t>2</m:t>
                              </m:r>
                            </m:sup>
                          </m:sSup>
                          <m:r>
                            <a:rPr lang="da-DK" i="1">
                              <a:latin typeface="Cambria Math"/>
                              <a:ea typeface="Cambria Math"/>
                            </a:rPr>
                            <m:t>∙</m:t>
                          </m:r>
                        </m:e>
                      </m:nary>
                      <m:r>
                        <a:rPr lang="da-DK" b="0" i="1" smtClean="0">
                          <a:latin typeface="Cambria Math"/>
                          <a:ea typeface="Cambria Math"/>
                        </a:rPr>
                        <m:t>𝑓</m:t>
                      </m:r>
                      <m:r>
                        <a:rPr lang="da-DK" i="1">
                          <a:latin typeface="Cambria Math"/>
                          <a:ea typeface="Cambria Math"/>
                        </a:rPr>
                        <m:t>(</m:t>
                      </m:r>
                      <m:r>
                        <a:rPr lang="en-US" b="0" i="1" smtClean="0">
                          <a:latin typeface="Cambria Math" panose="02040503050406030204" pitchFamily="18" charset="0"/>
                          <a:ea typeface="Cambria Math"/>
                        </a:rPr>
                        <m:t>𝑥</m:t>
                      </m:r>
                      <m:r>
                        <a:rPr lang="da-DK" i="1">
                          <a:latin typeface="Cambria Math"/>
                          <a:ea typeface="Cambria Math"/>
                        </a:rPr>
                        <m:t>))−</m:t>
                      </m:r>
                      <m:sSup>
                        <m:sSupPr>
                          <m:ctrlPr>
                            <a:rPr lang="da-DK" i="1">
                              <a:latin typeface="Cambria Math" panose="02040503050406030204" pitchFamily="18" charset="0"/>
                            </a:rPr>
                          </m:ctrlPr>
                        </m:sSupPr>
                        <m:e>
                          <m:r>
                            <a:rPr lang="da-DK" i="1">
                              <a:latin typeface="Cambria Math"/>
                              <a:ea typeface="Cambria Math"/>
                            </a:rPr>
                            <m:t>𝜇</m:t>
                          </m:r>
                        </m:e>
                        <m:sup>
                          <m:r>
                            <a:rPr lang="da-DK" i="1">
                              <a:latin typeface="Cambria Math"/>
                            </a:rPr>
                            <m:t>2</m:t>
                          </m:r>
                        </m:sup>
                      </m:sSup>
                    </m:oMath>
                  </m:oMathPara>
                </a14:m>
                <a:endParaRPr lang="da-DK"/>
              </a:p>
              <a:p>
                <a:r>
                  <a:rPr lang="da-DK" b="1">
                    <a:solidFill>
                      <a:schemeClr val="accent1">
                        <a:lumMod val="75000"/>
                      </a:schemeClr>
                    </a:solidFill>
                  </a:rPr>
                  <a:t>Standardafvigelse</a:t>
                </a:r>
                <a:r>
                  <a:rPr lang="da-DK"/>
                  <a:t>:</a:t>
                </a:r>
                <a:br>
                  <a:rPr lang="da-DK"/>
                </a:br>
                <a:r>
                  <a:rPr lang="da-DK"/>
                  <a:t>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oMath>
                  </m:oMathPara>
                </a14:m>
                <a:endParaRPr lang="da-DK"/>
              </a:p>
              <a:p>
                <a:r>
                  <a:rPr lang="da-DK" b="1">
                    <a:solidFill>
                      <a:schemeClr val="accent1">
                        <a:lumMod val="75000"/>
                      </a:schemeClr>
                    </a:solidFill>
                  </a:rPr>
                  <a:t>Den empirisk regel</a:t>
                </a:r>
                <a:r>
                  <a:rPr lang="da-DK"/>
                  <a:t>: </a:t>
                </a:r>
                <a:br>
                  <a:rPr lang="da-DK"/>
                </a:br>
                <a:r>
                  <a:rPr lang="da-DK"/>
                  <a:t>Normalt ligger næsten alle data i intervallet </a:t>
                </a:r>
                <a:br>
                  <a:rPr lang="da-DK"/>
                </a:br>
                <a:r>
                  <a:rPr lang="da-DK"/>
                  <a:t>	</a:t>
                </a:r>
                <a14:m>
                  <m:oMathPara>
                    <m:oMathParaPr>
                      <m:jc/>
                    </m:oMathParaPr>
                    <m:oMath>
                      <m:r>
                        <a:rPr lang="da-DK" i="1">
                          <a:latin typeface="Cambria Math"/>
                          <a:ea typeface="Cambria Math"/>
                        </a:rPr>
                        <m:t>𝜇</m:t>
                      </m:r>
                      <m:r>
                        <a:rPr lang="da-DK" i="1">
                          <a:latin typeface="Cambria Math"/>
                          <a:ea typeface="Cambria Math"/>
                        </a:rPr>
                        <m:t>±3</m:t>
                      </m:r>
                      <m:r>
                        <a:rPr lang="da-DK" i="1">
                          <a:latin typeface="Cambria Math"/>
                          <a:ea typeface="Cambria Math"/>
                        </a:rPr>
                        <m:t>𝜎</m:t>
                      </m:r>
                    </m:oMath>
                  </m:oMathPara>
                </a14:m>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149</a:t>
            </a:fld>
            <a:endParaRPr lang="da-DK"/>
          </a:p>
        </p:txBody>
      </p:sp>
    </p:spTree>
    <p:extLst>
      <p:ext uri="{BB962C8B-B14F-4D97-AF65-F5344CB8AC3E}">
        <p14:creationId xmlns:p14="http://schemas.microsoft.com/office/powerpoint/2010/main" val="107659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Statistik kan give overraskende resultater</a:t>
            </a:r>
          </a:p>
        </p:txBody>
      </p:sp>
      <p:sp>
        <p:nvSpPr>
          <p:cNvPr id="3" name="Content Placeholder 2"/>
          <p:cNvSpPr>
            <a:spLocks noGrp="1"/>
          </p:cNvSpPr>
          <p:nvPr>
            <p:ph idx="1"/>
          </p:nvPr>
        </p:nvSpPr>
        <p:spPr>
          <a:xfrm>
            <a:off x="467544" y="6261284"/>
            <a:ext cx="8424936" cy="480083"/>
          </a:xfrm>
        </p:spPr>
        <p:txBody>
          <a:bodyPr>
            <a:normAutofit/>
          </a:bodyPr>
          <a:lstStyle/>
          <a:p>
            <a:r>
              <a:rPr lang="da-DK" sz="2000"/>
              <a:t>Hvem cyklede på strækningerne før og efter cykelstierne kom? Hvor mange?</a:t>
            </a:r>
          </a:p>
        </p:txBody>
      </p:sp>
      <p:sp>
        <p:nvSpPr>
          <p:cNvPr id="4" name="Slide Number Placeholder 3"/>
          <p:cNvSpPr>
            <a:spLocks noGrp="1"/>
          </p:cNvSpPr>
          <p:nvPr>
            <p:ph type="sldNum" sz="quarter" idx="12"/>
          </p:nvPr>
        </p:nvSpPr>
        <p:spPr/>
        <p:txBody>
          <a:bodyPr/>
          <a:lstStyle/>
          <a:p>
            <a:fld id="{2CD97C06-EC96-4259-9516-82894ECCBF7D}" type="slidenum">
              <a:rPr lang="da-DK" smtClean="0"/>
              <a:t>15</a:t>
            </a:fld>
            <a:endParaRPr lang="da-DK"/>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31640" y="1196752"/>
            <a:ext cx="6408712" cy="4953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1753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da-DK" sz="3200"/>
              <a:t>Overblik for en </a:t>
            </a:r>
            <a:r>
              <a:rPr lang="da-DK" sz="3200">
                <a:solidFill>
                  <a:srgbClr val="C00000"/>
                </a:solidFill>
              </a:rPr>
              <a:t>kontinuert</a:t>
            </a:r>
            <a:r>
              <a:rPr lang="da-DK" sz="3200"/>
              <a:t> stokastisk variabel </a:t>
            </a:r>
            <a:r>
              <a:rPr lang="da-DK" sz="3200" i="1"/>
              <a:t>X</a:t>
            </a:r>
            <a:endParaRPr lang="da-DK" sz="3200"/>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b="1">
                    <a:solidFill>
                      <a:schemeClr val="accent1">
                        <a:lumMod val="75000"/>
                      </a:schemeClr>
                    </a:solidFill>
                  </a:rPr>
                  <a:t>Tæthedsfunktion (pdf):</a:t>
                </a:r>
                <a:br>
                  <a:rPr lang="da-DK" b="1">
                    <a:solidFill>
                      <a:schemeClr val="accent1">
                        <a:lumMod val="75000"/>
                      </a:schemeClr>
                    </a:solidFill>
                  </a:rPr>
                </a:br>
                <a:r>
                  <a:rPr lang="da-DK"/>
                  <a:t>	</a:t>
                </a:r>
                <a14:m>
                  <m:oMathPara>
                    <m:oMathParaPr>
                      <m:jc/>
                    </m:oMathParaPr>
                    <m:oMath>
                      <m:r>
                        <a:rPr lang="da-DK" b="0" i="1" smtClean="0">
                          <a:latin typeface="Cambria Math"/>
                          <a:ea typeface="Cambria Math"/>
                        </a:rPr>
                        <m:t>𝑓</m:t>
                      </m:r>
                      <m:d>
                        <m:dPr>
                          <m:begChr m:val="("/>
                          <m:sepChr m:val="|"/>
                          <m:endChr m:val=")"/>
                          <m:grow m:val="on"/>
                          <m:shp m:val="centered"/>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oMath>
                  </m:oMathPara>
                </a14:m>
                <a:r>
                  <a:rPr lang="da-DK" b="1">
                    <a:solidFill>
                      <a:schemeClr val="accent1">
                        <a:lumMod val="75000"/>
                      </a:schemeClr>
                    </a:solidFill>
                  </a:rPr>
                  <a:t>		</a:t>
                </a:r>
                <a:r>
                  <a:rPr lang="da-DK">
                    <a:ea typeface="Cambria Math"/>
                  </a:rPr>
                  <a:t> N.B. </a:t>
                </a:r>
                <a14:m>
                  <m:oMathPara>
                    <m:oMathParaPr>
                      <m:jc/>
                    </m:oMathParaPr>
                    <m:oMath>
                      <m:r>
                        <a:rPr lang="da-DK" b="0" i="1" smtClean="0">
                          <a:latin typeface="Cambria Math"/>
                          <a:ea typeface="Cambria Math"/>
                        </a:rPr>
                        <m:t>𝑓</m:t>
                      </m:r>
                      <m:d>
                        <m:dPr>
                          <m:begChr m:val="("/>
                          <m:sepChr m:val="|"/>
                          <m:endChr m:val=")"/>
                          <m:grow m:val="on"/>
                          <m:shp m:val="centered"/>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oMath>
                  </m:oMathPara>
                </a14:m>
                <a:r>
                  <a:rPr lang="da-DK" b="1">
                    <a:solidFill>
                      <a:schemeClr val="accent1">
                        <a:lumMod val="75000"/>
                      </a:schemeClr>
                    </a:solidFill>
                  </a:rPr>
                  <a:t> </a:t>
                </a:r>
                <a:r>
                  <a:rPr lang="da-DK">
                    <a:ea typeface="Cambria Math"/>
                  </a:rPr>
                  <a:t>er ikke en sandsynlighed</a:t>
                </a:r>
              </a:p>
              <a:p>
                <a:r>
                  <a:rPr lang="da-DK" b="1">
                    <a:solidFill>
                      <a:schemeClr val="accent1">
                        <a:lumMod val="75000"/>
                      </a:schemeClr>
                    </a:solidFill>
                  </a:rPr>
                  <a:t>Kumuleret fordelingsfunktion (cdf):</a:t>
                </a:r>
                <a:br>
                  <a:rPr lang="da-DK" b="1">
                    <a:solidFill>
                      <a:schemeClr val="accent1">
                        <a:lumMod val="75000"/>
                      </a:schemeClr>
                    </a:solidFill>
                  </a:rPr>
                </a:br>
                <a:r>
                  <a:rPr lang="da-DK" b="1">
                    <a:solidFill>
                      <a:schemeClr val="accent1">
                        <a:lumMod val="75000"/>
                      </a:schemeClr>
                    </a:solidFill>
                  </a:rPr>
                  <a:t>	</a:t>
                </a:r>
                <a14:m>
                  <m:oMathPara>
                    <m:oMathParaPr>
                      <m:jc/>
                    </m:oMathParaPr>
                    <m:oMath>
                      <m:r>
                        <a:rPr lang="da-DK" i="1">
                          <a:latin typeface="Cambria Math"/>
                        </a:rPr>
                        <m:t>𝐹</m:t>
                      </m:r>
                      <m:d>
                        <m:dPr>
                          <m:begChr m:val="("/>
                          <m:sepChr m:val="|"/>
                          <m:endChr m:val=")"/>
                          <m:grow m:val="on"/>
                          <m:shp m:val="centered"/>
                          <m:ctrlPr>
                            <a:rPr lang="da-DK" i="1">
                              <a:latin typeface="Cambria Math" panose="02040503050406030204" pitchFamily="18" charset="0"/>
                            </a:rPr>
                          </m:ctrlPr>
                        </m:dPr>
                        <m:e>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ea typeface="Cambria Math"/>
                            </a:rPr>
                            <m:t>≤</m:t>
                          </m:r>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rPr>
                        <m:t>=</m:t>
                      </m:r>
                      <m:nary>
                        <m:naryPr>
                          <m:chr/>
                          <m:grow m:val="off"/>
                          <m:subHide m:val="off"/>
                          <m:supHide m:val="off"/>
                          <m:ctrlPr>
                            <a:rPr lang="da-DK" i="1">
                              <a:latin typeface="Cambria Math" panose="02040503050406030204" pitchFamily="18" charset="0"/>
                            </a:rPr>
                          </m:ctrlPr>
                        </m:naryPr>
                        <m:sub>
                          <m:r>
                            <a:rPr lang="da-DK" i="1">
                              <a:latin typeface="Cambria Math"/>
                            </a:rPr>
                            <m:t>−</m:t>
                          </m:r>
                          <m:r>
                            <a:rPr lang="da-DK" i="1">
                              <a:latin typeface="Cambria Math"/>
                              <a:ea typeface="Cambria Math"/>
                            </a:rPr>
                            <m:t>∞</m:t>
                          </m:r>
                        </m:sub>
                        <m:sup>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sup>
                        <m:e>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𝑑</m:t>
                          </m:r>
                          <m:r>
                            <a:rPr lang="en-US" b="0" i="1" smtClean="0">
                              <a:latin typeface="Cambria Math" panose="02040503050406030204" pitchFamily="18" charset="0"/>
                            </a:rPr>
                            <m:t>𝑥</m:t>
                          </m:r>
                        </m:e>
                      </m:nary>
                    </m:oMath>
                  </m:oMathPara>
                </a14:m>
                <a:endParaRPr lang="da-DK" b="1">
                  <a:solidFill>
                    <a:schemeClr val="accent1">
                      <a:lumMod val="75000"/>
                    </a:schemeClr>
                  </a:solidFill>
                </a:endParaRPr>
              </a:p>
              <a:p>
                <a:r>
                  <a:rPr lang="da-DK" b="1">
                    <a:solidFill>
                      <a:schemeClr val="accent1">
                        <a:lumMod val="75000"/>
                      </a:schemeClr>
                    </a:solidFill>
                  </a:rPr>
                  <a:t>Middelværdi</a:t>
                </a:r>
                <a:r>
                  <a:rPr lang="da-DK"/>
                  <a:t>:</a:t>
                </a:r>
                <a:br>
                  <a:rPr lang="da-DK"/>
                </a:br>
                <a:r>
                  <a:rPr lang="da-DK"/>
                  <a:t>	</a:t>
                </a:r>
                <a:r>
                  <a:rPr lang="da-DK">
                    <a:ea typeface="Cambria Math"/>
                  </a:rPr>
                  <a:t> </a:t>
                </a:r>
                <a14:m>
                  <m:oMathPara>
                    <m:oMathParaPr>
                      <m:jc/>
                    </m:oMathParaPr>
                    <m:oMath>
                      <m:r>
                        <a:rPr lang="da-DK" i="1">
                          <a:latin typeface="Cambria Math"/>
                          <a:ea typeface="Cambria Math"/>
                        </a:rPr>
                        <m:t>𝜇</m:t>
                      </m:r>
                      <m:r>
                        <a:rPr lang="da-DK" i="1">
                          <a:latin typeface="Cambria Math"/>
                          <a:ea typeface="Cambria Math"/>
                        </a:rPr>
                        <m:t>=</m:t>
                      </m:r>
                      <m:nary>
                        <m:naryPr>
                          <m:chr/>
                          <m:limLoc m:val="undOvr"/>
                          <m:grow m:val="off"/>
                          <m:subHide m:val="off"/>
                          <m:supHide m:val="off"/>
                          <m:ctrlPr>
                            <a:rPr lang="da-DK" i="1">
                              <a:latin typeface="Cambria Math" panose="02040503050406030204" pitchFamily="18" charset="0"/>
                              <a:ea typeface="Cambria Math"/>
                            </a:rPr>
                          </m:ctrlPr>
                        </m:naryPr>
                        <m:sub>
                          <m:r>
                            <a:rPr lang="da-DK" i="1">
                              <a:latin typeface="Cambria Math"/>
                              <a:ea typeface="Cambria Math"/>
                            </a:rPr>
                            <m:t>−</m:t>
                          </m:r>
                          <m:r>
                            <a:rPr lang="da-DK" i="1">
                              <a:latin typeface="Cambria Math"/>
                              <a:ea typeface="Cambria Math"/>
                            </a:rPr>
                            <m:t>∞</m:t>
                          </m:r>
                        </m:sub>
                        <m:sup>
                          <m:r>
                            <a:rPr lang="da-DK" i="1">
                              <a:latin typeface="Cambria Math"/>
                              <a:ea typeface="Cambria Math"/>
                            </a:rPr>
                            <m:t>∞</m:t>
                          </m:r>
                        </m:sup>
                        <m:e>
                          <m:r>
                            <a:rPr lang="en-US" b="0" i="1" smtClean="0">
                              <a:latin typeface="Cambria Math" panose="02040503050406030204" pitchFamily="18" charset="0"/>
                              <a:ea typeface="Cambria Math"/>
                            </a:rPr>
                            <m:t>𝑥</m:t>
                          </m:r>
                          <m:r>
                            <a:rPr lang="da-DK" i="1">
                              <a:latin typeface="Cambria Math"/>
                              <a:ea typeface="Cambria Math"/>
                            </a:rPr>
                            <m:t>∙</m:t>
                          </m:r>
                          <m:r>
                            <a:rPr lang="da-DK" i="1">
                              <a:latin typeface="Cambria Math"/>
                              <a:ea typeface="Cambria Math"/>
                            </a:rPr>
                            <m:t>𝑓</m:t>
                          </m:r>
                          <m:d>
                            <m:dPr>
                              <m:begChr m:val="("/>
                              <m:sepChr m:val="|"/>
                              <m:endChr m:val=")"/>
                              <m:grow m:val="on"/>
                              <m:shp m:val="centered"/>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r>
                            <a:rPr lang="da-DK" b="0" i="1" smtClean="0">
                              <a:latin typeface="Cambria Math"/>
                              <a:ea typeface="Cambria Math"/>
                            </a:rPr>
                            <m:t> </m:t>
                          </m:r>
                          <m:r>
                            <a:rPr lang="da-DK" i="1">
                              <a:latin typeface="Cambria Math"/>
                              <a:ea typeface="Cambria Math"/>
                            </a:rPr>
                            <m:t>𝑑</m:t>
                          </m:r>
                          <m:r>
                            <a:rPr lang="en-US" b="0" i="1" smtClean="0">
                              <a:latin typeface="Cambria Math" panose="02040503050406030204" pitchFamily="18" charset="0"/>
                              <a:ea typeface="Cambria Math"/>
                            </a:rPr>
                            <m:t>𝑥</m:t>
                          </m:r>
                        </m:e>
                      </m:nary>
                    </m:oMath>
                  </m:oMathPara>
                </a14:m>
                <a:endParaRPr lang="da-DK"/>
              </a:p>
              <a:p>
                <a:r>
                  <a:rPr lang="da-DK" b="1">
                    <a:solidFill>
                      <a:schemeClr val="accent1">
                        <a:lumMod val="75000"/>
                      </a:schemeClr>
                    </a:solidFill>
                  </a:rPr>
                  <a:t>Varians</a:t>
                </a:r>
                <a:r>
                  <a:rPr lang="da-DK"/>
                  <a:t>: </a:t>
                </a:r>
                <a:br>
                  <a:rPr lang="da-DK"/>
                </a:br>
                <a:r>
                  <a:rPr lang="da-DK"/>
                  <a:t>	</a:t>
                </a:r>
                <a14:m>
                  <m:oMathPara>
                    <m:oMathParaPr>
                      <m:jc/>
                    </m:oMathParaPr>
                    <m:oMath>
                      <m:sSup>
                        <m:sSupPr>
                          <m:ctrlPr>
                            <a:rPr lang="el-GR" i="1">
                              <a:latin typeface="Cambria Math" panose="02040503050406030204" pitchFamily="18" charset="0"/>
                              <a:ea typeface="Cambria Math"/>
                            </a:rPr>
                          </m:ctrlPr>
                        </m:sSupPr>
                        <m:e>
                          <m:r>
                            <a:rPr lang="el-GR" i="1">
                              <a:latin typeface="Cambria Math"/>
                              <a:ea typeface="Cambria Math"/>
                            </a:rPr>
                            <m:t>𝜎</m:t>
                          </m:r>
                        </m:e>
                        <m:sup>
                          <m:r>
                            <a:rPr lang="da-DK" i="1">
                              <a:latin typeface="Cambria Math"/>
                              <a:ea typeface="Cambria Math"/>
                            </a:rPr>
                            <m:t>2</m:t>
                          </m:r>
                        </m:sup>
                      </m:sSup>
                      <m:r>
                        <a:rPr lang="da-DK" i="1">
                          <a:latin typeface="Cambria Math"/>
                        </a:rPr>
                        <m:t>=</m:t>
                      </m:r>
                      <m:nary>
                        <m:naryPr>
                          <m:chr/>
                          <m:limLoc m:val="undOvr"/>
                          <m:grow m:val="on"/>
                          <m:subHide m:val="off"/>
                          <m:supHide m:val="off"/>
                          <m:ctrlPr>
                            <a:rPr lang="da-DK" i="1">
                              <a:latin typeface="Cambria Math" panose="02040503050406030204" pitchFamily="18" charset="0"/>
                              <a:ea typeface="Cambria Math"/>
                            </a:rPr>
                          </m:ctrlPr>
                        </m:naryPr>
                        <m:sub>
                          <m:r>
                            <a:rPr lang="da-DK" i="1">
                              <a:latin typeface="Cambria Math"/>
                              <a:ea typeface="Cambria Math"/>
                            </a:rPr>
                            <m:t>−</m:t>
                          </m:r>
                          <m:r>
                            <a:rPr lang="da-DK" i="1">
                              <a:latin typeface="Cambria Math"/>
                              <a:ea typeface="Cambria Math"/>
                            </a:rPr>
                            <m:t>∞</m:t>
                          </m:r>
                        </m:sub>
                        <m:sup>
                          <m:r>
                            <a:rPr lang="da-DK" i="1">
                              <a:latin typeface="Cambria Math"/>
                              <a:ea typeface="Cambria Math"/>
                            </a:rPr>
                            <m:t>∞</m:t>
                          </m:r>
                        </m:sup>
                        <m:e>
                          <m:sSup>
                            <m:sSupPr>
                              <m:ctrlPr>
                                <a:rPr lang="da-DK" i="1">
                                  <a:latin typeface="Cambria Math" panose="02040503050406030204" pitchFamily="18" charset="0"/>
                                  <a:ea typeface="Cambria Math"/>
                                </a:rPr>
                              </m:ctrlPr>
                            </m:sSupPr>
                            <m:e>
                              <m:r>
                                <a:rPr lang="en-US" b="0" i="1" smtClean="0">
                                  <a:latin typeface="Cambria Math" panose="02040503050406030204" pitchFamily="18" charset="0"/>
                                  <a:ea typeface="Cambria Math"/>
                                </a:rPr>
                                <m:t>𝑥</m:t>
                              </m:r>
                            </m:e>
                            <m:sup>
                              <m:r>
                                <a:rPr lang="da-DK" i="1">
                                  <a:latin typeface="Cambria Math"/>
                                  <a:ea typeface="Cambria Math"/>
                                </a:rPr>
                                <m:t>2</m:t>
                              </m:r>
                            </m:sup>
                          </m:sSup>
                          <m:r>
                            <a:rPr lang="da-DK" i="1">
                              <a:latin typeface="Cambria Math"/>
                              <a:ea typeface="Cambria Math"/>
                            </a:rPr>
                            <m:t>∙</m:t>
                          </m:r>
                          <m:r>
                            <a:rPr lang="da-DK" i="1">
                              <a:latin typeface="Cambria Math"/>
                              <a:ea typeface="Cambria Math"/>
                            </a:rPr>
                            <m:t>𝑓</m:t>
                          </m:r>
                          <m:d>
                            <m:dPr>
                              <m:begChr m:val="("/>
                              <m:sepChr m:val="|"/>
                              <m:endChr m:val=")"/>
                              <m:grow m:val="on"/>
                              <m:shp m:val="centered"/>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r>
                            <a:rPr lang="da-DK" b="0" i="1" smtClean="0">
                              <a:latin typeface="Cambria Math"/>
                              <a:ea typeface="Cambria Math"/>
                            </a:rPr>
                            <m:t> </m:t>
                          </m:r>
                          <m:r>
                            <a:rPr lang="da-DK" i="1">
                              <a:latin typeface="Cambria Math"/>
                              <a:ea typeface="Cambria Math"/>
                            </a:rPr>
                            <m:t>𝑑</m:t>
                          </m:r>
                          <m:r>
                            <a:rPr lang="en-US" b="0" i="1" smtClean="0">
                              <a:latin typeface="Cambria Math" panose="02040503050406030204" pitchFamily="18" charset="0"/>
                              <a:ea typeface="Cambria Math"/>
                            </a:rPr>
                            <m:t>𝑥</m:t>
                          </m:r>
                        </m:e>
                      </m:nary>
                      <m:r>
                        <a:rPr lang="da-DK" i="1">
                          <a:latin typeface="Cambria Math"/>
                          <a:ea typeface="Cambria Math"/>
                        </a:rPr>
                        <m:t>−</m:t>
                      </m:r>
                      <m:sSup>
                        <m:sSupPr>
                          <m:ctrlPr>
                            <a:rPr lang="da-DK" i="1">
                              <a:latin typeface="Cambria Math" panose="02040503050406030204" pitchFamily="18" charset="0"/>
                              <a:ea typeface="Cambria Math"/>
                            </a:rPr>
                          </m:ctrlPr>
                        </m:sSupPr>
                        <m:e>
                          <m:r>
                            <a:rPr lang="da-DK" i="1">
                              <a:latin typeface="Cambria Math"/>
                              <a:ea typeface="Cambria Math"/>
                            </a:rPr>
                            <m:t>𝜇</m:t>
                          </m:r>
                        </m:e>
                        <m:sup>
                          <m:r>
                            <a:rPr lang="da-DK" i="1">
                              <a:latin typeface="Cambria Math"/>
                              <a:ea typeface="Cambria Math"/>
                            </a:rPr>
                            <m:t>2</m:t>
                          </m:r>
                        </m:sup>
                      </m:sSup>
                    </m:oMath>
                  </m:oMathPara>
                </a14:m>
                <a:endParaRPr lang="da-DK"/>
              </a:p>
              <a:p>
                <a:r>
                  <a:rPr lang="da-DK" b="1">
                    <a:solidFill>
                      <a:schemeClr val="accent1">
                        <a:lumMod val="75000"/>
                      </a:schemeClr>
                    </a:solidFill>
                  </a:rPr>
                  <a:t>Standardafvigelse</a:t>
                </a:r>
                <a:r>
                  <a:rPr lang="da-DK"/>
                  <a:t>:</a:t>
                </a:r>
                <a:br>
                  <a:rPr lang="da-DK"/>
                </a:br>
                <a:r>
                  <a:rPr lang="da-DK"/>
                  <a:t>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oMath>
                  </m:oMathPara>
                </a14:m>
                <a:endParaRPr lang="da-DK"/>
              </a:p>
              <a:p>
                <a:r>
                  <a:rPr lang="da-DK" b="1">
                    <a:solidFill>
                      <a:schemeClr val="accent1">
                        <a:lumMod val="75000"/>
                      </a:schemeClr>
                    </a:solidFill>
                  </a:rPr>
                  <a:t>Den empirisk regel</a:t>
                </a:r>
                <a:r>
                  <a:rPr lang="da-DK"/>
                  <a:t>: </a:t>
                </a:r>
                <a:br>
                  <a:rPr lang="da-DK"/>
                </a:br>
                <a:r>
                  <a:rPr lang="da-DK"/>
                  <a:t>Normalt ligger næsten alle data i intervallet </a:t>
                </a:r>
                <a:br>
                  <a:rPr lang="da-DK"/>
                </a:br>
                <a:r>
                  <a:rPr lang="da-DK"/>
                  <a:t>	</a:t>
                </a:r>
                <a14:m>
                  <m:oMathPara>
                    <m:oMathParaPr>
                      <m:jc/>
                    </m:oMathParaPr>
                    <m:oMath>
                      <m:r>
                        <a:rPr lang="da-DK" i="1">
                          <a:latin typeface="Cambria Math"/>
                          <a:ea typeface="Cambria Math"/>
                        </a:rPr>
                        <m:t>𝜇</m:t>
                      </m:r>
                      <m:r>
                        <a:rPr lang="da-DK" i="1">
                          <a:latin typeface="Cambria Math"/>
                          <a:ea typeface="Cambria Math"/>
                        </a:rPr>
                        <m:t>±3</m:t>
                      </m:r>
                      <m:r>
                        <a:rPr lang="da-DK" i="1">
                          <a:latin typeface="Cambria Math"/>
                          <a:ea typeface="Cambria Math"/>
                        </a:rPr>
                        <m:t>𝜎</m:t>
                      </m:r>
                    </m:oMath>
                  </m:oMathPara>
                </a14:m>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150</a:t>
            </a:fld>
            <a:endParaRPr lang="da-DK"/>
          </a:p>
        </p:txBody>
      </p:sp>
    </p:spTree>
    <p:extLst>
      <p:ext uri="{BB962C8B-B14F-4D97-AF65-F5344CB8AC3E}">
        <p14:creationId xmlns:p14="http://schemas.microsoft.com/office/powerpoint/2010/main" val="40160366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5.1, s. 137</a:t>
            </a:r>
            <a:endParaRPr lang="en-GB"/>
          </a:p>
        </p:txBody>
      </p:sp>
      <mc:AlternateContent>
        <mc:Choice Requires="a14">
          <p:sp>
            <p:nvSpPr>
              <p:cNvPr id="6" name="Content Placeholder 5"/>
              <p:cNvSpPr>
                <a:spLocks noGrp="1"/>
              </p:cNvSpPr>
              <p:nvPr>
                <p:ph idx="1"/>
              </p:nvPr>
            </p:nvSpPr>
            <p:spPr/>
            <p:txBody>
              <a:bodyPr/>
              <a:lstStyle/>
              <a:p>
                <a:pPr marL="0" indent="0">
                  <a:buNone/>
                </a:pPr>
                <a:r>
                  <a:rPr lang="en-US"/>
                  <a:t>En stokastisk variabel </a:t>
                </a:r>
                <a14:m>
                  <m:oMathPara>
                    <m:oMathParaPr>
                      <m:jc/>
                    </m:oMathParaPr>
                    <m:oMath>
                      <m:r>
                        <a:rPr lang="en-US" i="1" smtClean="0">
                          <a:latin typeface="Cambria Math" panose="02040503050406030204" pitchFamily="18" charset="0"/>
                        </a:rPr>
                        <m:t>𝑋</m:t>
                      </m:r>
                    </m:oMath>
                  </m:oMathPara>
                </a14:m>
                <a:r>
                  <a:rPr lang="en-US"/>
                  <a:t> har følgende tæthedsfunktion:</a:t>
                </a:r>
                <a:br>
                  <a:rPr lang="en-US"/>
                </a:br>
                <a:r>
                  <a:rPr lang="da-DK"/>
                  <a:t>	</a:t>
                </a:r>
                <a14:m>
                  <m:oMathPara>
                    <m:oMathParaPr>
                      <m:jc/>
                    </m:oMathParaPr>
                    <m:oMath>
                      <m:d>
                        <m:dPr>
                          <m:begChr/>
                          <m:sepChr m:val="|"/>
                          <m:endChr m:val=")"/>
                          <m:grow m:val="on"/>
                          <m:shp m:val="centered"/>
                          <m:ctrlPr>
                            <a:rPr lang="da-DK" i="1">
                              <a:latin typeface="Cambria Math" panose="02040503050406030204" pitchFamily="18" charset="0"/>
                            </a:rPr>
                          </m:ctrlPr>
                        </m:dPr>
                        <m:e>
                          <m:r>
                            <a:rPr lang="da-DK" i="1">
                              <a:latin typeface="Cambria Math"/>
                            </a:rPr>
                            <m:t>𝑓</m:t>
                          </m:r>
                          <m:r>
                            <a:rPr lang="da-DK" i="1">
                              <a:latin typeface="Cambria Math"/>
                            </a:rPr>
                            <m:t>(</m:t>
                          </m:r>
                          <m:r>
                            <a:rPr lang="en-US" b="0" i="1" smtClean="0">
                              <a:latin typeface="Cambria Math" panose="02040503050406030204" pitchFamily="18" charset="0"/>
                            </a:rPr>
                            <m:t>𝑥</m:t>
                          </m:r>
                        </m:e>
                      </m:d>
                      <m:r>
                        <a:rPr lang="da-DK" i="1">
                          <a:latin typeface="Cambria Math"/>
                        </a:rPr>
                        <m:t>=</m:t>
                      </m:r>
                      <m:d>
                        <m:dPr>
                          <m:begChr m:val="{"/>
                          <m:sepChr m:val="|"/>
                          <m:endChr/>
                          <m:grow m:val="on"/>
                          <m:shp m:val="centered"/>
                          <m:ctrlPr>
                            <a:rPr lang="da-DK" i="1">
                              <a:latin typeface="Cambria Math" panose="02040503050406030204" pitchFamily="18" charset="0"/>
                            </a:rPr>
                          </m:ctrlPr>
                        </m:dPr>
                        <m:e>
                          <m:m>
                            <m:mPr>
                              <m:mcs>
                                <m:mc>
                                  <m:mcPr>
                                    <m:count m:val="2"/>
                                    <m:mcJc m:val="center"/>
                                  </m:mcPr>
                                </m:mc>
                              </m:mcs>
                              <m:ctrlPr>
                                <a:rPr lang="da-DK" i="1" smtClean="0">
                                  <a:latin typeface="Cambria Math" panose="02040503050406030204" pitchFamily="18" charset="0"/>
                                </a:rPr>
                              </m:ctrlPr>
                            </m:mPr>
                            <m:mr>
                              <m:e>
                                <m:r>
                                  <a:rPr lang="en-US" b="0" i="1" smtClean="0">
                                    <a:latin typeface="Cambria Math" panose="02040503050406030204" pitchFamily="18" charset="0"/>
                                  </a:rPr>
                                  <m:t>2</m:t>
                                </m:r>
                                <m:sSup>
                                  <m:sSupPr>
                                    <m:ctrlPr>
                                      <a:rPr lang="da-DK" i="1">
                                        <a:latin typeface="Cambria Math" panose="02040503050406030204" pitchFamily="18" charset="0"/>
                                      </a:rPr>
                                    </m:ctrlPr>
                                  </m:sSupPr>
                                  <m:e>
                                    <m:r>
                                      <a:rPr lang="da-DK" i="1">
                                        <a:latin typeface="Cambria Math"/>
                                      </a:rPr>
                                      <m:t>𝑒</m:t>
                                    </m:r>
                                  </m:e>
                                  <m:sup>
                                    <m:r>
                                      <a:rPr lang="da-DK" i="1">
                                        <a:latin typeface="Cambria Math"/>
                                      </a:rPr>
                                      <m:t>−</m:t>
                                    </m:r>
                                    <m:r>
                                      <a:rPr lang="en-US" b="0" i="1" smtClean="0">
                                        <a:latin typeface="Cambria Math" panose="02040503050406030204" pitchFamily="18" charset="0"/>
                                      </a:rPr>
                                      <m:t>2</m:t>
                                    </m:r>
                                    <m:r>
                                      <a:rPr lang="en-US" i="1">
                                        <a:latin typeface="Cambria Math" panose="02040503050406030204" pitchFamily="18" charset="0"/>
                                        <a:ea typeface="Cambria Math"/>
                                      </a:rPr>
                                      <m:t>𝑥</m:t>
                                    </m:r>
                                  </m:sup>
                                </m:sSup>
                              </m:e>
                              <m:e>
                                <m:r>
                                  <m:rPr>
                                    <m:sty m:val="p"/>
                                  </m:rPr>
                                  <a:rPr lang="da-DK">
                                    <a:latin typeface="Cambria Math"/>
                                  </a:rPr>
                                  <m:t>for</m:t>
                                </m:r>
                                <m:r>
                                  <a:rPr lang="da-DK" i="1">
                                    <a:latin typeface="Cambria Math"/>
                                  </a:rPr>
                                  <m:t> </m:t>
                                </m:r>
                                <m:r>
                                  <a:rPr lang="en-US" i="1">
                                    <a:latin typeface="Cambria Math" panose="02040503050406030204" pitchFamily="18" charset="0"/>
                                  </a:rPr>
                                  <m:t>𝑥</m:t>
                                </m:r>
                                <m:r>
                                  <a:rPr lang="da-DK" i="1">
                                    <a:latin typeface="Cambria Math"/>
                                  </a:rPr>
                                  <m:t>&gt;0</m:t>
                                </m:r>
                                <m:r>
                                  <a:rPr lang="en-US" b="0" i="1" smtClean="0">
                                    <a:latin typeface="Cambria Math" panose="02040503050406030204" pitchFamily="18" charset="0"/>
                                  </a:rPr>
                                  <m:t> </m:t>
                                </m:r>
                              </m:e>
                            </m:mr>
                            <m:mr>
                              <m:e>
                                <m:r>
                                  <a:rPr lang="da-DK" i="1">
                                    <a:latin typeface="Cambria Math"/>
                                  </a:rPr>
                                  <m:t>0</m:t>
                                </m:r>
                                <m:r>
                                  <a:rPr lang="en-US" b="0" i="1" smtClean="0">
                                    <a:latin typeface="Cambria Math" panose="02040503050406030204" pitchFamily="18" charset="0"/>
                                  </a:rPr>
                                  <m:t>         </m:t>
                                </m:r>
                              </m:e>
                              <m:e>
                                <m:r>
                                  <m:rPr>
                                    <m:sty m:val="p"/>
                                  </m:rPr>
                                  <a:rPr lang="da-DK">
                                    <a:latin typeface="Cambria Math"/>
                                  </a:rPr>
                                  <m:t>for</m:t>
                                </m:r>
                                <m:r>
                                  <a:rPr lang="da-DK" i="1">
                                    <a:latin typeface="Cambria Math"/>
                                  </a:rPr>
                                  <m:t> </m:t>
                                </m:r>
                                <m:r>
                                  <a:rPr lang="en-US" i="1">
                                    <a:latin typeface="Cambria Math" panose="02040503050406030204" pitchFamily="18" charset="0"/>
                                  </a:rPr>
                                  <m:t>𝑥</m:t>
                                </m:r>
                                <m:r>
                                  <a:rPr lang="da-DK" i="1">
                                    <a:latin typeface="Cambria Math"/>
                                    <a:ea typeface="Cambria Math" panose="02040503050406030204" pitchFamily="18" charset="0"/>
                                  </a:rPr>
                                  <m:t>≤</m:t>
                                </m:r>
                                <m:r>
                                  <a:rPr lang="da-DK" i="1">
                                    <a:latin typeface="Cambria Math"/>
                                  </a:rPr>
                                  <m:t>0</m:t>
                                </m:r>
                                <m:r>
                                  <m:rPr>
                                    <m:sty m:val="p"/>
                                  </m:rPr>
                                  <a:rPr lang="da-DK">
                                    <a:latin typeface="Cambria Math"/>
                                  </a:rPr>
                                  <m:t> </m:t>
                                </m:r>
                              </m:e>
                            </m:mr>
                          </m:m>
                        </m:e>
                      </m:d>
                    </m:oMath>
                  </m:oMathPara>
                </a14:m>
                <a:br>
                  <a:rPr lang="en-US"/>
                </a:br>
                <a:br>
                  <a:rPr lang="en-US"/>
                </a:br>
                <a:br>
                  <a:rPr lang="en-US"/>
                </a:br>
                <a:br>
                  <a:rPr lang="en-US"/>
                </a:br>
                <a:endParaRPr lang="en-GB"/>
              </a:p>
              <a:p>
                <a:pPr marL="457200" indent="-457200">
                  <a:buFont typeface="+mj-lt"/>
                  <a:buAutoNum type="alphaLcParenR"/>
                </a:pPr>
                <a:r>
                  <a:rPr lang="en-US"/>
                  <a:t>Hvad er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m:rPr>
                              <m:sty m:val="p"/>
                            </m:rPr>
                            <a:rPr lang="en-US" b="0" i="0" smtClean="0">
                              <a:latin typeface="Cambria Math" panose="02040503050406030204" pitchFamily="18" charset="0"/>
                            </a:rPr>
                            <m:t>1&lt;</m:t>
                          </m:r>
                          <m:r>
                            <m:rPr>
                              <m:sty m:val="p"/>
                            </m:rPr>
                            <a:rPr lang="en-US" b="0" i="0" smtClean="0">
                              <a:latin typeface="Cambria Math" panose="02040503050406030204" pitchFamily="18" charset="0"/>
                            </a:rPr>
                            <m:t>X</m:t>
                          </m:r>
                          <m:r>
                            <m:rPr>
                              <m:sty m:val="p"/>
                            </m:rPr>
                            <a:rPr lang="en-US" b="0" i="0" smtClean="0">
                              <a:latin typeface="Cambria Math" panose="02040503050406030204" pitchFamily="18" charset="0"/>
                            </a:rPr>
                            <m:t>&lt;3</m:t>
                          </m:r>
                        </m:e>
                      </m:d>
                      <m:r>
                        <m:rPr>
                          <m:sty m:val="p"/>
                        </m:rPr>
                        <a:rPr lang="en-US" b="0" i="0" smtClean="0">
                          <a:latin typeface="Cambria Math" panose="02040503050406030204" pitchFamily="18" charset="0"/>
                        </a:rPr>
                        <m:t>?</m:t>
                      </m:r>
                    </m:oMath>
                  </m:oMathPara>
                </a14:m>
                <a:endParaRPr lang="en-GB"/>
              </a:p>
              <a:p>
                <a:pPr marL="457200" indent="-457200">
                  <a:buFont typeface="+mj-lt"/>
                  <a:buAutoNum type="alphaLcParenR"/>
                </a:pPr>
                <a:r>
                  <a:rPr lang="en-US"/>
                  <a:t>Hvad er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m:rPr>
                              <m:sty m:val="p"/>
                            </m:rPr>
                            <a:rPr lang="en-US">
                              <a:latin typeface="Cambria Math" panose="02040503050406030204" pitchFamily="18" charset="0"/>
                            </a:rPr>
                            <m:t>X</m:t>
                          </m:r>
                          <m:r>
                            <a:rPr lang="en-US" b="0" i="1" smtClean="0">
                              <a:latin typeface="Cambria Math" panose="02040503050406030204" pitchFamily="18" charset="0"/>
                            </a:rPr>
                            <m:t>&gt;0.5</m:t>
                          </m:r>
                        </m:e>
                      </m:d>
                      <m:r>
                        <m:rPr>
                          <m:sty m:val="p"/>
                        </m:rPr>
                        <a:rPr lang="en-US">
                          <a:latin typeface="Cambria Math" panose="02040503050406030204" pitchFamily="18" charset="0"/>
                        </a:rPr>
                        <m:t>?</m:t>
                      </m:r>
                    </m:oMath>
                  </m:oMathPara>
                </a14:m>
                <a:endParaRPr lang="en-GB"/>
              </a:p>
              <a:p>
                <a:pPr marL="457200" indent="-457200">
                  <a:buFont typeface="+mj-lt"/>
                  <a:buAutoNum type="alphaLcParenR"/>
                </a:pPr>
                <a:r>
                  <a:rPr lang="en-US"/>
                  <a:t>Er </a:t>
                </a:r>
                <a14:m>
                  <m:oMathPara>
                    <m:oMathParaPr>
                      <m:jc/>
                    </m:oMathParaPr>
                    <m:oMath>
                      <m:d>
                        <m:dPr>
                          <m:begChr/>
                          <m:sepChr m:val="|"/>
                          <m:endChr m:val=")"/>
                          <m:grow m:val="on"/>
                          <m:shp m:val="centered"/>
                          <m:ctrlPr>
                            <a:rPr lang="da-DK" i="1">
                              <a:latin typeface="Cambria Math" panose="02040503050406030204" pitchFamily="18" charset="0"/>
                            </a:rPr>
                          </m:ctrlPr>
                        </m:dPr>
                        <m:e>
                          <m:r>
                            <a:rPr lang="da-DK" i="1">
                              <a:latin typeface="Cambria Math"/>
                            </a:rPr>
                            <m:t>𝑓</m:t>
                          </m:r>
                          <m:r>
                            <a:rPr lang="da-DK" i="1">
                              <a:latin typeface="Cambria Math"/>
                            </a:rPr>
                            <m:t>(</m:t>
                          </m:r>
                          <m:r>
                            <a:rPr lang="en-US" i="1">
                              <a:latin typeface="Cambria Math" panose="02040503050406030204" pitchFamily="18" charset="0"/>
                            </a:rPr>
                            <m:t>𝑥</m:t>
                          </m:r>
                        </m:e>
                      </m:d>
                    </m:oMath>
                  </m:oMathPara>
                </a14:m>
                <a:r>
                  <a:rPr lang="en-GB"/>
                  <a:t> overhovedet en tæthedsfunktion (evt. hjemmearbejde)?</a:t>
                </a:r>
                <a:br>
                  <a:rPr lang="en-GB"/>
                </a:br>
                <a:endParaRPr lang="en-GB"/>
              </a:p>
              <a:p>
                <a:pPr marL="0" indent="0">
                  <a:buNone/>
                </a:pP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151</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4689496" y="1916832"/>
            <a:ext cx="3656755" cy="2304256"/>
          </a:xfrm>
          <a:prstGeom prst="rect">
            <a:avLst/>
          </a:prstGeom>
        </p:spPr>
      </p:pic>
    </p:spTree>
    <p:extLst>
      <p:ext uri="{BB962C8B-B14F-4D97-AF65-F5344CB8AC3E}">
        <p14:creationId xmlns:p14="http://schemas.microsoft.com/office/powerpoint/2010/main" val="35244957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Normalfordelingen</a:t>
            </a:r>
            <a:endParaRPr lang="en-GB"/>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7000" t="18199" r="7601" b="17402"/>
          <a:stretch>
            <a:fillRect/>
          </a:stretch>
        </p:blipFill>
        <p:spPr>
          <a:xfrm>
            <a:off x="2377076" y="3212976"/>
            <a:ext cx="4392488" cy="3312368"/>
          </a:xfrm>
        </p:spPr>
      </p:pic>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152</a:t>
            </a:fld>
            <a:endParaRPr lang="da-DK">
              <a:solidFill>
                <a:prstClr val="black">
                  <a:tint val="75000"/>
                </a:prstClr>
              </a:solidFill>
            </a:endParaRPr>
          </a:p>
        </p:txBody>
      </p:sp>
      <p:sp>
        <p:nvSpPr>
          <p:cNvPr id="6" name="Rectangle 5"/>
          <p:cNvSpPr/>
          <p:nvPr/>
        </p:nvSpPr>
        <p:spPr>
          <a:xfrm>
            <a:off x="2158412" y="1555970"/>
            <a:ext cx="4880396" cy="4249294"/>
          </a:xfrm>
          <a:prstGeom prst="rect">
            <a:avLst/>
          </a:prstGeom>
          <a:noFill/>
        </p:spPr>
        <p:txBody>
          <a:bodyPr wrap="none" lIns="91440" tIns="45720" rIns="91440" bIns="45720">
            <a:prstTxWarp prst="textArchUp">
              <a:avLst/>
            </a:prstTxWarp>
            <a:spAutoFit/>
            <a:scene3d>
              <a:camera prst="orthographicFront"/>
              <a:lightRig rig="threePt" dir="t"/>
            </a:scene3d>
            <a:sp3d>
              <a:bevelB w="38100" h="38100"/>
            </a:sp3d>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5400">
                <a:effectLst/>
              </a:rPr>
              <a:t>Verdens vigtigste fordeling</a:t>
            </a:r>
          </a:p>
        </p:txBody>
      </p:sp>
    </p:spTree>
    <p:extLst>
      <p:ext uri="{BB962C8B-B14F-4D97-AF65-F5344CB8AC3E}">
        <p14:creationId xmlns:p14="http://schemas.microsoft.com/office/powerpoint/2010/main" val="843086847"/>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Normalfordelingen</a:t>
            </a:r>
          </a:p>
        </p:txBody>
      </p:sp>
      <mc:AlternateContent>
        <mc:Choice Requires="a14">
          <p:sp>
            <p:nvSpPr>
              <p:cNvPr id="3" name="Content Placeholder 2"/>
              <p:cNvSpPr>
                <a:spLocks noGrp="1"/>
              </p:cNvSpPr>
              <p:nvPr>
                <p:ph idx="1"/>
              </p:nvPr>
            </p:nvSpPr>
            <p:spPr/>
            <p:txBody>
              <a:bodyPr/>
              <a:lstStyle/>
              <a:p>
                <a:pPr>
                  <a:buFont typeface="Arial" pitchFamily="34" charset="0"/>
                  <a:buChar char="•"/>
                </a:pPr>
                <a:r>
                  <a:rPr lang="da-DK" sz="2200"/>
                  <a:t>Egenskaber: Klokkeformet, symmetrisk omkring middelværdien</a:t>
                </a:r>
              </a:p>
              <a:p>
                <a:r>
                  <a:rPr lang="da-DK" sz="2200">
                    <a:solidFill>
                      <a:schemeClr val="tx2"/>
                    </a:solidFill>
                  </a:rPr>
                  <a:t>Tæthedsfunktion pdf</a:t>
                </a:r>
                <a:r>
                  <a:rPr lang="da-DK" sz="2200"/>
                  <a:t>:</a:t>
                </a:r>
                <a:br>
                  <a:rPr lang="da-DK" sz="2200"/>
                </a:br>
                <a:br>
                  <a:rPr lang="da-DK" sz="2200"/>
                </a:br>
                <a14:m>
                  <m:oMathPara>
                    <m:oMathParaPr>
                      <m:jc/>
                    </m:oMathParaPr>
                    <m:oMath>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𝑥</m:t>
                          </m:r>
                        </m:e>
                      </m:d>
                      <m:r>
                        <a:rPr lang="da-DK" i="1">
                          <a:latin typeface="Cambria Math"/>
                        </a:rPr>
                        <m:t>=</m:t>
                      </m:r>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r>
                        <a:rPr lang="da-DK" i="1">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rad>
                            <m:radPr>
                              <m:degHide m:val="on"/>
                              <m:ctrlPr>
                                <a:rPr lang="da-DK" sz="2200" b="0" i="1" smtClean="0">
                                  <a:latin typeface="Cambria Math" panose="02040503050406030204" pitchFamily="18" charset="0"/>
                                </a:rPr>
                              </m:ctrlPr>
                            </m:radPr>
                            <m:deg/>
                            <m:e>
                              <m:r>
                                <a:rPr lang="da-DK" sz="2200" b="0" i="1" smtClean="0">
                                  <a:latin typeface="Cambria Math"/>
                                </a:rPr>
                                <m:t>2</m:t>
                              </m:r>
                              <m:r>
                                <a:rPr lang="da-DK" sz="2200" b="0" i="1" smtClean="0">
                                  <a:latin typeface="Cambria Math"/>
                                  <a:ea typeface="Cambria Math"/>
                                </a:rPr>
                                <m:t>𝜋</m:t>
                              </m:r>
                              <m:sSup>
                                <m:sSupPr>
                                  <m:ctrlPr>
                                    <a:rPr lang="da-DK" sz="2200" b="0" i="1" smtClean="0">
                                      <a:latin typeface="Cambria Math" panose="02040503050406030204" pitchFamily="18" charset="0"/>
                                      <a:ea typeface="Cambria Math"/>
                                    </a:rPr>
                                  </m:ctrlPr>
                                </m:sSupPr>
                                <m:e>
                                  <m:r>
                                    <a:rPr lang="da-DK" sz="2200" b="0" i="1" smtClean="0">
                                      <a:latin typeface="Cambria Math"/>
                                      <a:ea typeface="Cambria Math"/>
                                    </a:rPr>
                                    <m:t>𝜎</m:t>
                                  </m:r>
                                </m:e>
                                <m:sup>
                                  <m:r>
                                    <a:rPr lang="da-DK" sz="2200" b="0" i="1" smtClean="0">
                                      <a:latin typeface="Cambria Math"/>
                                      <a:ea typeface="Cambria Math"/>
                                    </a:rPr>
                                    <m:t>2</m:t>
                                  </m:r>
                                </m:sup>
                              </m:sSup>
                            </m:e>
                          </m:rad>
                        </m:den>
                      </m:f>
                      <m:r>
                        <a:rPr lang="da-DK" sz="2200" b="0" i="1" smtClean="0">
                          <a:latin typeface="Cambria Math"/>
                        </a:rPr>
                        <m:t> </m:t>
                      </m:r>
                      <m:r>
                        <m:rPr>
                          <m:sty m:val="p"/>
                        </m:rPr>
                        <a:rPr lang="da-DK" sz="2200" b="0" i="0" smtClean="0">
                          <a:latin typeface="Cambria Math"/>
                        </a:rPr>
                        <m:t>exp</m:t>
                      </m:r>
                      <m:d>
                        <m:dPr>
                          <m:begChr m:val="("/>
                          <m:sepChr m:val="|"/>
                          <m:endChr m:val=")"/>
                          <m:grow m:val="on"/>
                          <m:shp m:val="centered"/>
                          <m:ctrlPr>
                            <a:rPr lang="da-DK" sz="2200" b="0" i="1" smtClean="0">
                              <a:latin typeface="Cambria Math" panose="02040503050406030204" pitchFamily="18" charset="0"/>
                            </a:rPr>
                          </m:ctrlPr>
                        </m:dPr>
                        <m:e>
                          <m:r>
                            <a:rPr lang="da-DK" sz="2200" b="0" i="1" smtClean="0">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2</m:t>
                              </m:r>
                            </m:den>
                          </m:f>
                          <m:sSup>
                            <m:sSupPr>
                              <m:ctrlPr>
                                <a:rPr lang="da-DK" sz="2200" b="0" i="1" smtClean="0">
                                  <a:latin typeface="Cambria Math" panose="02040503050406030204" pitchFamily="18" charset="0"/>
                                </a:rPr>
                              </m:ctrlPr>
                            </m:sSupPr>
                            <m:e>
                              <m:d>
                                <m:dPr>
                                  <m:begChr m:val="("/>
                                  <m:sepChr m:val="|"/>
                                  <m:endChr m:val=")"/>
                                  <m:grow m:val="on"/>
                                  <m:shp m:val="centered"/>
                                  <m:ctrlPr>
                                    <a:rPr lang="da-DK" sz="2200" b="0" i="1" smtClean="0">
                                      <a:latin typeface="Cambria Math" panose="02040503050406030204" pitchFamily="18" charset="0"/>
                                    </a:rPr>
                                  </m:ctrlPr>
                                </m:dPr>
                                <m:e>
                                  <m:f>
                                    <m:fPr>
                                      <m:type m:val="bar"/>
                                      <m:ctrlPr>
                                        <a:rPr lang="da-DK" sz="2200" b="0" i="1" smtClean="0">
                                          <a:latin typeface="Cambria Math" panose="02040503050406030204" pitchFamily="18" charset="0"/>
                                        </a:rPr>
                                      </m:ctrlPr>
                                    </m:fPr>
                                    <m:num>
                                      <m:r>
                                        <a:rPr lang="en-US" sz="2200" b="0" i="1" smtClean="0">
                                          <a:latin typeface="Cambria Math" panose="02040503050406030204" pitchFamily="18" charset="0"/>
                                        </a:rPr>
                                        <m:t>𝑥</m:t>
                                      </m:r>
                                      <m:r>
                                        <a:rPr lang="da-DK" sz="2200" b="0" i="1" smtClean="0">
                                          <a:latin typeface="Cambria Math"/>
                                        </a:rPr>
                                        <m:t>−</m:t>
                                      </m:r>
                                      <m:r>
                                        <a:rPr lang="da-DK" sz="2200" b="0" i="1" smtClean="0">
                                          <a:latin typeface="Cambria Math"/>
                                          <a:ea typeface="Cambria Math"/>
                                        </a:rPr>
                                        <m:t>𝜇</m:t>
                                      </m:r>
                                    </m:num>
                                    <m:den>
                                      <m:r>
                                        <a:rPr lang="da-DK" sz="2200" b="0" i="1" smtClean="0">
                                          <a:latin typeface="Cambria Math"/>
                                          <a:ea typeface="Cambria Math"/>
                                        </a:rPr>
                                        <m:t>𝜎</m:t>
                                      </m:r>
                                    </m:den>
                                  </m:f>
                                </m:e>
                              </m:d>
                            </m:e>
                            <m:sup>
                              <m:r>
                                <a:rPr lang="da-DK" sz="2200" b="0" i="1" smtClean="0">
                                  <a:latin typeface="Cambria Math"/>
                                </a:rPr>
                                <m:t>2</m:t>
                              </m:r>
                            </m:sup>
                          </m:sSup>
                        </m:e>
                      </m:d>
                    </m:oMath>
                  </m:oMathPara>
                </a14:m>
                <a:br>
                  <a:rPr lang="da-DK" sz="2200"/>
                </a:br>
                <a:br>
                  <a:rPr lang="da-DK" sz="2200"/>
                </a:br>
                <a:endParaRPr lang="da-DK" sz="2200"/>
              </a:p>
              <a:p>
                <a:pPr>
                  <a:buFont typeface="Arial" pitchFamily="34" charset="0"/>
                  <a:buChar char="•"/>
                </a:pPr>
                <a:r>
                  <a:rPr lang="da-DK" sz="2200"/>
                  <a:t>Bemærk at </a:t>
                </a:r>
                <a14:m>
                  <m:oMathPara>
                    <m:oMathParaPr>
                      <m:jc/>
                    </m:oMathParaPr>
                    <m:oMath>
                      <m:r>
                        <a:rPr lang="da-DK" sz="2200" i="1" smtClean="0">
                          <a:latin typeface="Cambria Math"/>
                          <a:ea typeface="Cambria Math"/>
                        </a:rPr>
                        <m:t>𝜇</m:t>
                      </m:r>
                      <m:r>
                        <m:rPr>
                          <m:sty m:val="p"/>
                        </m:rPr>
                        <a:rPr lang="da-DK" sz="2200" b="0" i="0" smtClean="0">
                          <a:latin typeface="Cambria Math"/>
                          <a:ea typeface="Cambria Math"/>
                        </a:rPr>
                        <m:t> </m:t>
                      </m:r>
                      <m:r>
                        <m:rPr>
                          <m:sty m:val="p"/>
                        </m:rPr>
                        <a:rPr lang="da-DK" sz="2200" b="0" i="0" smtClean="0">
                          <a:latin typeface="Cambria Math"/>
                          <a:ea typeface="Cambria Math"/>
                        </a:rPr>
                        <m:t>og</m:t>
                      </m:r>
                      <m:r>
                        <m:rPr>
                          <m:sty m:val="p"/>
                        </m:rPr>
                        <a:rPr lang="da-DK" sz="2200" b="0" i="0" smtClean="0">
                          <a:latin typeface="Cambria Math"/>
                          <a:ea typeface="Cambria Math"/>
                        </a:rPr>
                        <m:t> </m:t>
                      </m:r>
                      <m:r>
                        <a:rPr lang="da-DK" sz="2200" b="0" i="1" smtClean="0">
                          <a:latin typeface="Cambria Math"/>
                          <a:ea typeface="Cambria Math"/>
                        </a:rPr>
                        <m:t>𝜎</m:t>
                      </m:r>
                    </m:oMath>
                  </m:oMathPara>
                </a14:m>
                <a:r>
                  <a:rPr lang="da-DK" sz="2200"/>
                  <a:t> er </a:t>
                </a:r>
                <a:br>
                  <a:rPr lang="da-DK" sz="2200"/>
                </a:br>
                <a:r>
                  <a:rPr lang="da-DK" sz="2200"/>
                  <a:t>parametre af tætheds-</a:t>
                </a:r>
                <a:br>
                  <a:rPr lang="da-DK" sz="2200"/>
                </a:br>
                <a:r>
                  <a:rPr lang="da-DK" sz="2200"/>
                  <a:t>funktionen, så de skal ikke </a:t>
                </a:r>
                <a:br>
                  <a:rPr lang="da-DK" sz="2200"/>
                </a:br>
                <a:r>
                  <a:rPr lang="da-DK" sz="2200"/>
                  <a:t>beregnes. </a:t>
                </a:r>
                <a:br>
                  <a:rPr lang="da-DK" sz="2200"/>
                </a:br>
                <a:r>
                  <a:rPr lang="da-DK" sz="2200"/>
                  <a:t>Derimod afhænger </a:t>
                </a:r>
                <a:br>
                  <a:rPr lang="da-DK" sz="2200"/>
                </a:br>
                <a:r>
                  <a:rPr lang="da-DK" sz="2200"/>
                  <a:t>klokkeformen af </a:t>
                </a:r>
                <a14:m>
                  <m:oMathPara>
                    <m:oMathParaPr>
                      <m:jc/>
                    </m:oMathParaPr>
                    <m:oMath>
                      <m:r>
                        <a:rPr lang="da-DK" sz="2200" i="1">
                          <a:latin typeface="Cambria Math"/>
                          <a:ea typeface="Cambria Math"/>
                        </a:rPr>
                        <m:t>𝜇</m:t>
                      </m:r>
                      <m:r>
                        <m:rPr>
                          <m:sty m:val="p"/>
                        </m:rPr>
                        <a:rPr lang="da-DK" sz="2200">
                          <a:latin typeface="Cambria Math"/>
                          <a:ea typeface="Cambria Math"/>
                        </a:rPr>
                        <m:t> </m:t>
                      </m:r>
                      <m:r>
                        <m:rPr>
                          <m:sty m:val="p"/>
                        </m:rPr>
                        <a:rPr lang="da-DK" sz="2200">
                          <a:latin typeface="Cambria Math"/>
                          <a:ea typeface="Cambria Math"/>
                        </a:rPr>
                        <m:t>og</m:t>
                      </m:r>
                      <m:r>
                        <m:rPr>
                          <m:sty m:val="p"/>
                        </m:rPr>
                        <a:rPr lang="da-DK" sz="2200">
                          <a:latin typeface="Cambria Math"/>
                          <a:ea typeface="Cambria Math"/>
                        </a:rPr>
                        <m:t> </m:t>
                      </m:r>
                      <m:r>
                        <a:rPr lang="da-DK" sz="2200" i="1">
                          <a:latin typeface="Cambria Math"/>
                          <a:ea typeface="Cambria Math"/>
                        </a:rPr>
                        <m:t>𝜎</m:t>
                      </m:r>
                      <m:r>
                        <a:rPr lang="da-DK" sz="2200" b="0" i="1" smtClean="0">
                          <a:latin typeface="Cambria Math"/>
                          <a:ea typeface="Cambria Math"/>
                        </a:rPr>
                        <m:t>.</m:t>
                      </m:r>
                    </m:oMath>
                  </m:oMathPara>
                </a14:m>
                <a:endParaRPr lang="da-DK"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153</a:t>
            </a:fld>
            <a:endParaRPr lang="da-DK"/>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43139" y="3899495"/>
            <a:ext cx="450532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08356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 Normalfordeling med forskellige</a:t>
                </a:r>
                <a:r>
                  <a:rPr lang="da-DK" b="0"/>
                  <a:t> </a:t>
                </a:r>
                <a14:m>
                  <m:oMathPara>
                    <m:oMathParaPr>
                      <m:jc/>
                    </m:oMathParaPr>
                    <m:oMath>
                      <m:r>
                        <a:rPr lang="da-DK" b="0" i="1">
                          <a:latin typeface="Cambria Math"/>
                          <a:ea typeface="Cambria Math"/>
                        </a:rPr>
                        <m:t>𝜇</m:t>
                      </m:r>
                      <m:r>
                        <m:rPr>
                          <m:sty m:val="p"/>
                        </m:rPr>
                        <a:rPr lang="da-DK" b="0">
                          <a:latin typeface="Cambria Math"/>
                          <a:ea typeface="Cambria Math"/>
                        </a:rPr>
                        <m:t> </m:t>
                      </m:r>
                      <m:r>
                        <m:rPr>
                          <m:sty m:val="p"/>
                        </m:rPr>
                        <a:rPr lang="da-DK" b="0">
                          <a:latin typeface="Cambria Math"/>
                          <a:ea typeface="Cambria Math"/>
                        </a:rPr>
                        <m:t>og</m:t>
                      </m:r>
                      <m:r>
                        <m:rPr>
                          <m:sty m:val="p"/>
                        </m:rPr>
                        <a:rPr lang="da-DK" b="0">
                          <a:latin typeface="Cambria Math"/>
                          <a:ea typeface="Cambria Math"/>
                        </a:rPr>
                        <m:t> </m:t>
                      </m:r>
                      <m:r>
                        <a:rPr lang="da-DK" b="0" i="1">
                          <a:latin typeface="Cambria Math"/>
                          <a:ea typeface="Cambria Math"/>
                        </a:rPr>
                        <m:t>𝜎</m:t>
                      </m:r>
                    </m:oMath>
                  </m:oMathPara>
                </a14:m>
                <a:endParaRPr lang="da-DK" b="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3125" b="-20313"/>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r>
                  <a:rPr lang="da-DK"/>
                  <a:t>Bemærk: Altid symmetrisk klokkeform omkring </a:t>
                </a:r>
                <a14:m>
                  <m:oMathPara>
                    <m:oMathParaPr>
                      <m:jc/>
                    </m:oMathParaPr>
                    <m:oMath>
                      <m:r>
                        <a:rPr lang="da-DK" i="1">
                          <a:latin typeface="Cambria Math"/>
                          <a:ea typeface="Cambria Math"/>
                        </a:rPr>
                        <m:t>𝜇</m:t>
                      </m:r>
                    </m:oMath>
                  </m:oMathPara>
                </a14:m>
                <a:br>
                  <a:rPr lang="da-DK"/>
                </a:br>
                <a:r>
                  <a:rPr lang="da-DK"/>
                  <a:t>Ændring i </a:t>
                </a:r>
                <a14:m>
                  <m:oMathPara>
                    <m:oMathParaPr>
                      <m:jc/>
                    </m:oMathParaPr>
                    <m:oMath>
                      <m:r>
                        <a:rPr lang="da-DK" i="1">
                          <a:latin typeface="Cambria Math"/>
                          <a:ea typeface="Cambria Math"/>
                        </a:rPr>
                        <m:t>𝜇</m:t>
                      </m:r>
                    </m:oMath>
                  </m:oMathPara>
                </a14:m>
                <a:r>
                  <a:rPr lang="da-DK"/>
                  <a:t> parallelforskyder kurven langs x-aksen (samme form)</a:t>
                </a:r>
                <a:br>
                  <a:rPr lang="da-DK"/>
                </a:br>
                <a:r>
                  <a:rPr lang="da-DK"/>
                  <a:t>Lille værdi af </a:t>
                </a:r>
                <a14:m>
                  <m:oMathPara>
                    <m:oMathParaPr>
                      <m:jc/>
                    </m:oMathParaPr>
                    <m:oMath>
                      <m:r>
                        <a:rPr lang="da-DK" i="1">
                          <a:latin typeface="Cambria Math"/>
                          <a:ea typeface="Cambria Math"/>
                        </a:rPr>
                        <m:t>𝜎</m:t>
                      </m:r>
                    </m:oMath>
                  </m:oMathPara>
                </a14:m>
                <a:r>
                  <a:rPr lang="da-DK"/>
                  <a:t> gør kurven spids og stor værdi gør den flad</a:t>
                </a:r>
              </a:p>
              <a:p>
                <a:r>
                  <a:rPr lang="da-DK"/>
                  <a:t>Hvis </a:t>
                </a:r>
                <a14:m>
                  <m:oMathPara>
                    <m:oMathParaPr>
                      <m:jc/>
                    </m:oMathParaPr>
                    <m:oMath>
                      <m:r>
                        <a:rPr lang="da-DK" i="1" smtClean="0">
                          <a:latin typeface="Cambria Math" panose="02040503050406030204" pitchFamily="18" charset="0"/>
                        </a:rPr>
                        <m:t>𝑋</m:t>
                      </m:r>
                    </m:oMath>
                  </m:oMathPara>
                </a14:m>
                <a:r>
                  <a:rPr lang="da-DK"/>
                  <a:t> er normalfordelt siger vi, at </a:t>
                </a:r>
                <a14:m>
                  <m:oMathPara>
                    <m:oMathParaPr>
                      <m:jc/>
                    </m:oMathParaPr>
                    <m:oMath>
                      <m:r>
                        <a:rPr lang="da-DK" i="1" smtClean="0">
                          <a:latin typeface="Cambria Math" panose="02040503050406030204" pitchFamily="18" charset="0"/>
                        </a:rPr>
                        <m:t>𝑋</m:t>
                      </m:r>
                    </m:oMath>
                  </m:oMathPara>
                </a14:m>
                <a:r>
                  <a:rPr lang="da-DK"/>
                  <a:t> er </a:t>
                </a:r>
                <a14:m>
                  <m:oMathPara>
                    <m:oMathParaPr>
                      <m:jc/>
                    </m:oMathParaPr>
                    <m:oMath>
                      <m:r>
                        <a:rPr lang="da-DK" b="0" i="1" smtClean="0">
                          <a:solidFill>
                            <a:schemeClr val="accent1">
                              <a:lumMod val="75000"/>
                            </a:schemeClr>
                          </a:solidFill>
                          <a:latin typeface="Cambria Math"/>
                        </a:rPr>
                        <m:t>𝑁</m:t>
                      </m:r>
                      <m:r>
                        <a:rPr lang="da-DK" b="0" i="1" smtClean="0">
                          <a:solidFill>
                            <a:schemeClr val="accent1">
                              <a:lumMod val="75000"/>
                            </a:schemeClr>
                          </a:solidFill>
                          <a:latin typeface="Cambria Math"/>
                        </a:rPr>
                        <m:t>(</m:t>
                      </m:r>
                      <m:r>
                        <a:rPr lang="da-DK" b="0" i="1" smtClean="0">
                          <a:solidFill>
                            <a:schemeClr val="accent1">
                              <a:lumMod val="75000"/>
                            </a:schemeClr>
                          </a:solidFill>
                          <a:latin typeface="Cambria Math"/>
                          <a:ea typeface="Cambria Math"/>
                        </a:rPr>
                        <m:t>𝜇</m:t>
                      </m:r>
                      <m:r>
                        <a:rPr lang="da-DK" b="0" i="1" smtClean="0">
                          <a:solidFill>
                            <a:schemeClr val="accent1">
                              <a:lumMod val="75000"/>
                            </a:schemeClr>
                          </a:solidFill>
                          <a:latin typeface="Cambria Math"/>
                          <a:ea typeface="Cambria Math"/>
                        </a:rPr>
                        <m:t>,</m:t>
                      </m:r>
                      <m:r>
                        <a:rPr lang="da-DK" i="1">
                          <a:solidFill>
                            <a:schemeClr val="accent1">
                              <a:lumMod val="75000"/>
                            </a:schemeClr>
                          </a:solidFill>
                          <a:latin typeface="Cambria Math"/>
                          <a:ea typeface="Cambria Math"/>
                        </a:rPr>
                        <m:t>𝜎</m:t>
                      </m:r>
                      <m:r>
                        <a:rPr lang="da-DK" b="0" i="1" smtClean="0">
                          <a:solidFill>
                            <a:schemeClr val="accent1">
                              <a:lumMod val="75000"/>
                            </a:schemeClr>
                          </a:solidFill>
                          <a:latin typeface="Cambria Math"/>
                          <a:ea typeface="Cambria Math"/>
                        </a:rPr>
                        <m:t>)</m:t>
                      </m:r>
                    </m:oMath>
                  </m:oMathPara>
                </a14:m>
                <a:r>
                  <a:rPr lang="da-DK"/>
                  <a:t>. </a:t>
                </a:r>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154</a:t>
            </a:fld>
            <a:endParaRPr lang="da-DK"/>
          </a:p>
        </p:txBody>
      </p:sp>
      <p:pic>
        <p:nvPicPr>
          <p:cNvPr id="1026" name="Picture 2" descr="http://upload.wikimedia.org/wikipedia/commons/thumb/1/1b/Normal_distribution_pdf.png/800px-Normal_distribution_pdf.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907704" y="2834934"/>
            <a:ext cx="5112568" cy="383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1434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Fordeling af sandsynlighedsmassen</a:t>
            </a:r>
          </a:p>
        </p:txBody>
      </p:sp>
      <mc:AlternateContent>
        <mc:Choice Requires="a14">
          <p:sp>
            <p:nvSpPr>
              <p:cNvPr id="3" name="Content Placeholder 2"/>
              <p:cNvSpPr>
                <a:spLocks noGrp="1"/>
              </p:cNvSpPr>
              <p:nvPr>
                <p:ph idx="1"/>
              </p:nvPr>
            </p:nvSpPr>
            <p:spPr>
              <a:xfrm>
                <a:off x="467544" y="6165304"/>
                <a:ext cx="8424936" cy="576064"/>
              </a:xfrm>
            </p:spPr>
            <p:txBody>
              <a:bodyPr/>
              <a:lstStyle/>
              <a:p>
                <a:r>
                  <a:rPr lang="da-DK"/>
                  <a:t>Den empiriske regel: 99.73% af observationer ligger indenfor </a:t>
                </a:r>
                <a14:m>
                  <m:oMathPara>
                    <m:oMathParaPr>
                      <m:jc/>
                    </m:oMathParaPr>
                    <m:oMath>
                      <m:r>
                        <a:rPr lang="da-DK" i="1" smtClean="0">
                          <a:latin typeface="Cambria Math"/>
                          <a:ea typeface="Cambria Math"/>
                        </a:rPr>
                        <m:t>𝜇</m:t>
                      </m:r>
                      <m:r>
                        <a:rPr lang="da-DK" i="1" smtClean="0">
                          <a:latin typeface="Cambria Math"/>
                          <a:ea typeface="Cambria Math"/>
                        </a:rPr>
                        <m:t>±3</m:t>
                      </m:r>
                      <m:r>
                        <a:rPr lang="da-DK" b="0" i="1" smtClean="0">
                          <a:latin typeface="Cambria Math"/>
                          <a:ea typeface="Cambria Math"/>
                        </a:rPr>
                        <m:t>𝜎</m:t>
                      </m:r>
                    </m:oMath>
                  </m:oMathPara>
                </a14:m>
                <a:r>
                  <a:rPr lang="da-DK"/>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6165304"/>
                <a:ext cx="8424936" cy="576064"/>
              </a:xfrm>
              <a:blipFill rotWithShape="1">
                <a:blip r:embed="rId3"/>
                <a:stretch>
                  <a:fillRect l="-868" t="-6316" r="-217" b="0"/>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155</a:t>
            </a:fld>
            <a:endParaRPr lang="da-DK"/>
          </a:p>
        </p:txBody>
      </p:sp>
      <p:pic>
        <p:nvPicPr>
          <p:cNvPr id="4100" name="Picture 4" descr="http://www.syque.com/quality_tools/toolbook/Variation/Image375.gif"/>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31640" y="1412776"/>
            <a:ext cx="6491332" cy="465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3588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188640"/>
            <a:ext cx="8424936" cy="778098"/>
          </a:xfrm>
        </p:spPr>
        <p:txBody>
          <a:bodyPr/>
          <a:lstStyle/>
          <a:p>
            <a:r>
              <a:rPr lang="da-DK"/>
              <a:t>Normalfordeling og boksplot</a:t>
            </a:r>
          </a:p>
        </p:txBody>
      </p:sp>
      <p:sp>
        <p:nvSpPr>
          <p:cNvPr id="3" name="Content Placeholder 2"/>
          <p:cNvSpPr>
            <a:spLocks noGrp="1"/>
          </p:cNvSpPr>
          <p:nvPr>
            <p:ph idx="1"/>
          </p:nvPr>
        </p:nvSpPr>
        <p:spPr/>
        <p:txBody>
          <a:bodyPr/>
          <a:lstStyle/>
          <a:p>
            <a:pPr marL="0" indent="0">
              <a:buNone/>
            </a:pPr>
            <a:r>
              <a:rPr lang="da-DK"/>
              <a:t> </a:t>
            </a:r>
          </a:p>
        </p:txBody>
      </p:sp>
      <p:sp>
        <p:nvSpPr>
          <p:cNvPr id="4" name="Slide Number Placeholder 3"/>
          <p:cNvSpPr>
            <a:spLocks noGrp="1"/>
          </p:cNvSpPr>
          <p:nvPr>
            <p:ph type="sldNum" sz="quarter" idx="12"/>
          </p:nvPr>
        </p:nvSpPr>
        <p:spPr/>
        <p:txBody>
          <a:bodyPr/>
          <a:lstStyle/>
          <a:p>
            <a:fld id="{2CD97C06-EC96-4259-9516-82894ECCBF7D}" type="slidenum">
              <a:rPr lang="da-DK" smtClean="0"/>
              <a:t>156</a:t>
            </a:fld>
            <a:endParaRPr lang="da-DK"/>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3144" y="908721"/>
            <a:ext cx="5423939" cy="590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025052" y="2606199"/>
            <a:ext cx="6787308" cy="4207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 name="Rectangle 7"/>
          <p:cNvSpPr/>
          <p:nvPr/>
        </p:nvSpPr>
        <p:spPr>
          <a:xfrm>
            <a:off x="1331640" y="4941168"/>
            <a:ext cx="6633120" cy="187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41762062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xit" presetSubtype="0" dur="1"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p:stCondLst>
                              <p:cond delay="0"/>
                            </p:stCondLst>
                            <p:childTnLst>
                              <p:par>
                                <p:cTn id="9" presetID="1" presetClass="exit" presetSubtype="0" dur="1"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Anvendelse af normalfordelingen</a:t>
            </a:r>
          </a:p>
        </p:txBody>
      </p:sp>
      <p:sp>
        <p:nvSpPr>
          <p:cNvPr id="3" name="Content Placeholder 2"/>
          <p:cNvSpPr>
            <a:spLocks noGrp="1"/>
          </p:cNvSpPr>
          <p:nvPr>
            <p:ph idx="1"/>
          </p:nvPr>
        </p:nvSpPr>
        <p:spPr>
          <a:xfrm>
            <a:off x="467544" y="1124744"/>
            <a:ext cx="8424936" cy="5616624"/>
          </a:xfrm>
        </p:spPr>
        <p:txBody>
          <a:bodyPr/>
          <a:lstStyle/>
          <a:p>
            <a:pPr marL="0" indent="0">
              <a:buNone/>
            </a:pPr>
            <a:r>
              <a:rPr lang="da-DK"/>
              <a:t>Normalfordelingen kan bruges til at beskrive variationen i mange fysiske og biologiske egenskaber, f.eks. menneskers højde</a:t>
            </a:r>
          </a:p>
        </p:txBody>
      </p:sp>
      <p:sp>
        <p:nvSpPr>
          <p:cNvPr id="4" name="Slide Number Placeholder 3"/>
          <p:cNvSpPr>
            <a:spLocks noGrp="1"/>
          </p:cNvSpPr>
          <p:nvPr>
            <p:ph type="sldNum" sz="quarter" idx="12"/>
          </p:nvPr>
        </p:nvSpPr>
        <p:spPr/>
        <p:txBody>
          <a:bodyPr/>
          <a:lstStyle/>
          <a:p>
            <a:fld id="{2CD97C06-EC96-4259-9516-82894ECCBF7D}" type="slidenum">
              <a:rPr lang="da-DK" smtClean="0"/>
              <a:t>157</a:t>
            </a:fld>
            <a:endParaRPr lang="da-DK"/>
          </a:p>
        </p:txBody>
      </p:sp>
      <p:pic>
        <p:nvPicPr>
          <p:cNvPr id="2050" name="Picture 2" descr="http://www.denstoredanske.dk/@api/deki/files/21394/=441154.501.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552" y="2132856"/>
            <a:ext cx="8208912" cy="426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115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Anvendelse af normalfordelingen</a:t>
            </a:r>
          </a:p>
        </p:txBody>
      </p:sp>
      <mc:AlternateContent>
        <mc:Choice Requires="a14">
          <p:sp>
            <p:nvSpPr>
              <p:cNvPr id="3" name="Content Placeholder 2"/>
              <p:cNvSpPr>
                <a:spLocks noGrp="1"/>
              </p:cNvSpPr>
              <p:nvPr>
                <p:ph idx="1"/>
              </p:nvPr>
            </p:nvSpPr>
            <p:spPr/>
            <p:txBody>
              <a:bodyPr/>
              <a:lstStyle/>
              <a:p>
                <a:pPr>
                  <a:buFont typeface="Arial" pitchFamily="34" charset="0"/>
                  <a:buChar char="•"/>
                </a:pPr>
                <a:r>
                  <a:rPr lang="da-DK"/>
                  <a:t>Gentagne målinger har måleusikkerhed. Måleusikkerheden afhænger bl.a. af måleudstyrets præcision</a:t>
                </a:r>
              </a:p>
              <a:p>
                <a:pPr>
                  <a:buFont typeface="Arial" pitchFamily="34" charset="0"/>
                  <a:buChar char="•"/>
                </a:pPr>
                <a:r>
                  <a:rPr lang="da-DK"/>
                  <a:t>Vi har målte data: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𝑥</m:t>
                          </m:r>
                        </m:e>
                        <m:sub>
                          <m:r>
                            <a:rPr lang="da-DK" b="0" i="1" smtClean="0">
                              <a:latin typeface="Cambria Math"/>
                            </a:rPr>
                            <m:t>1</m:t>
                          </m:r>
                        </m:sub>
                      </m:sSub>
                      <m:r>
                        <a:rPr lang="da-DK" b="0" i="1" smtClean="0">
                          <a:latin typeface="Cambria Math"/>
                        </a:rPr>
                        <m:t>, </m:t>
                      </m:r>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2</m:t>
                          </m:r>
                        </m:sub>
                      </m:sSub>
                      <m:r>
                        <a:rPr lang="da-DK" b="0" i="1" smtClean="0">
                          <a:latin typeface="Cambria Math"/>
                        </a:rPr>
                        <m:t>, …, </m:t>
                      </m:r>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𝑛</m:t>
                          </m:r>
                        </m:sub>
                      </m:sSub>
                    </m:oMath>
                  </m:oMathPara>
                </a14:m>
                <a:endParaRPr lang="da-DK"/>
              </a:p>
              <a:p>
                <a:pPr>
                  <a:buFont typeface="Arial" pitchFamily="34" charset="0"/>
                  <a:buChar char="•"/>
                </a:pPr>
                <a:r>
                  <a:rPr lang="da-DK"/>
                  <a:t>Vi kan modellere dette som</a:t>
                </a:r>
                <a:br>
                  <a:rPr lang="da-DK"/>
                </a:br>
                <a:r>
                  <a:rPr lang="da-DK"/>
                  <a:t>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𝑥</m:t>
                          </m:r>
                        </m:e>
                        <m:sub>
                          <m:r>
                            <a:rPr lang="da-DK" b="0" i="1" smtClean="0">
                              <a:latin typeface="Cambria Math"/>
                            </a:rPr>
                            <m:t>𝑖</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𝑥</m:t>
                          </m:r>
                        </m:e>
                        <m:sub>
                          <m:r>
                            <m:rPr>
                              <m:sty m:val="p"/>
                            </m:rPr>
                            <a:rPr lang="da-DK" b="0" i="0" smtClean="0">
                              <a:latin typeface="Cambria Math"/>
                            </a:rPr>
                            <m:t>sand</m:t>
                          </m:r>
                        </m:sub>
                      </m:sSub>
                      <m:r>
                        <a:rPr lang="da-DK" b="0" i="1" smtClean="0">
                          <a:latin typeface="Cambria Math"/>
                          <a:ea typeface="Cambria Math"/>
                        </a:rPr>
                        <m:t>+ </m:t>
                      </m:r>
                      <m:sSub>
                        <m:sSubPr>
                          <m:ctrlPr>
                            <a:rPr lang="da-DK" b="0" i="1" smtClean="0">
                              <a:latin typeface="Cambria Math" panose="02040503050406030204" pitchFamily="18" charset="0"/>
                              <a:ea typeface="Cambria Math"/>
                            </a:rPr>
                          </m:ctrlPr>
                        </m:sSubPr>
                        <m:e>
                          <m:r>
                            <a:rPr lang="da-DK" b="0" i="1" smtClean="0">
                              <a:latin typeface="Cambria Math"/>
                              <a:ea typeface="Cambria Math"/>
                            </a:rPr>
                            <m:t>𝜖</m:t>
                          </m:r>
                        </m:e>
                        <m:sub>
                          <m:r>
                            <a:rPr lang="da-DK" b="0" i="1" smtClean="0">
                              <a:latin typeface="Cambria Math"/>
                              <a:ea typeface="Cambria Math"/>
                            </a:rPr>
                            <m:t>𝑖</m:t>
                          </m:r>
                        </m:sub>
                      </m:sSub>
                      <m:r>
                        <a:rPr lang="da-DK" b="0" i="1" smtClean="0">
                          <a:latin typeface="Cambria Math"/>
                          <a:ea typeface="Cambria Math"/>
                        </a:rPr>
                        <m:t> </m:t>
                      </m:r>
                      <m:r>
                        <m:rPr>
                          <m:sty m:val="p"/>
                        </m:rPr>
                        <a:rPr lang="da-DK" b="0" i="0" smtClean="0">
                          <a:latin typeface="Cambria Math"/>
                          <a:ea typeface="Cambria Math"/>
                        </a:rPr>
                        <m:t>   </m:t>
                      </m:r>
                      <m:r>
                        <m:rPr>
                          <m:sty m:val="p"/>
                        </m:rPr>
                        <a:rPr lang="da-DK" b="0" i="0" smtClean="0">
                          <a:latin typeface="Cambria Math"/>
                          <a:ea typeface="Cambria Math"/>
                        </a:rPr>
                        <m:t>for</m:t>
                      </m:r>
                      <m:r>
                        <m:rPr>
                          <m:sty m:val="p"/>
                        </m:rPr>
                        <a:rPr lang="da-DK" b="0" i="0" smtClean="0">
                          <a:latin typeface="Cambria Math"/>
                          <a:ea typeface="Cambria Math"/>
                        </a:rPr>
                        <m:t>  </m:t>
                      </m:r>
                      <m:r>
                        <a:rPr lang="da-DK" b="0" i="1" smtClean="0">
                          <a:latin typeface="Cambria Math"/>
                          <a:ea typeface="Cambria Math"/>
                        </a:rPr>
                        <m:t>𝑖</m:t>
                      </m:r>
                      <m:r>
                        <a:rPr lang="da-DK" b="0" i="1" smtClean="0">
                          <a:latin typeface="Cambria Math"/>
                          <a:ea typeface="Cambria Math"/>
                        </a:rPr>
                        <m:t>=1, 2, …, </m:t>
                      </m:r>
                      <m:r>
                        <a:rPr lang="da-DK" b="0" i="1" smtClean="0">
                          <a:latin typeface="Cambria Math"/>
                          <a:ea typeface="Cambria Math"/>
                        </a:rPr>
                        <m:t>𝑛</m:t>
                      </m:r>
                      <m:r>
                        <m:rPr>
                          <m:sty m:val="p"/>
                        </m:rPr>
                        <a:rPr lang="da-DK" b="0" i="0" smtClean="0">
                          <a:latin typeface="Cambria Math"/>
                          <a:ea typeface="Cambria Math"/>
                        </a:rPr>
                        <m:t> </m:t>
                      </m:r>
                    </m:oMath>
                  </m:oMathPara>
                </a14:m>
                <a:r>
                  <a:rPr lang="da-DK"/>
                  <a:t> </a:t>
                </a:r>
                <a:br>
                  <a:rPr lang="da-DK"/>
                </a:br>
                <a:endParaRPr lang="da-DK"/>
              </a:p>
              <a:p>
                <a:r>
                  <a:rPr lang="da-DK"/>
                  <a:t>Nu antages måleafvigelsen </a:t>
                </a:r>
                <a14:m>
                  <m:oMathPara>
                    <m:oMathParaPr>
                      <m:jc/>
                    </m:oMathParaPr>
                    <m:oMath>
                      <m:sSub>
                        <m:sSubPr>
                          <m:ctrlPr>
                            <a:rPr lang="da-DK" i="1" smtClean="0">
                              <a:latin typeface="Cambria Math" panose="02040503050406030204" pitchFamily="18" charset="0"/>
                            </a:rPr>
                          </m:ctrlPr>
                        </m:sSubPr>
                        <m:e>
                          <m:r>
                            <a:rPr lang="da-DK" i="1" smtClean="0">
                              <a:latin typeface="Cambria Math"/>
                              <a:ea typeface="Cambria Math"/>
                            </a:rPr>
                            <m:t>𝜖</m:t>
                          </m:r>
                        </m:e>
                        <m:sub>
                          <m:r>
                            <a:rPr lang="da-DK" b="0" i="1" smtClean="0">
                              <a:latin typeface="Cambria Math"/>
                            </a:rPr>
                            <m:t>𝑖</m:t>
                          </m:r>
                        </m:sub>
                      </m:sSub>
                    </m:oMath>
                  </m:oMathPara>
                </a14:m>
                <a:r>
                  <a:rPr lang="da-DK"/>
                  <a:t> at være normalfordelt med middelværdi </a:t>
                </a:r>
                <a14:m>
                  <m:oMathPara>
                    <m:oMathParaPr>
                      <m:jc/>
                    </m:oMathParaPr>
                    <m:oMath>
                      <m:r>
                        <a:rPr lang="da-DK" i="1" smtClean="0">
                          <a:latin typeface="Cambria Math"/>
                          <a:ea typeface="Cambria Math"/>
                        </a:rPr>
                        <m:t>𝜇</m:t>
                      </m:r>
                      <m:r>
                        <a:rPr lang="da-DK" b="0" i="1" smtClean="0">
                          <a:latin typeface="Cambria Math"/>
                          <a:ea typeface="Cambria Math"/>
                        </a:rPr>
                        <m:t>=0</m:t>
                      </m:r>
                    </m:oMath>
                  </m:oMathPara>
                </a14:m>
                <a:r>
                  <a:rPr lang="da-DK"/>
                  <a:t> og standardafvigelse </a:t>
                </a:r>
                <a14:m>
                  <m:oMathPara>
                    <m:oMathParaPr>
                      <m:jc/>
                    </m:oMathParaPr>
                    <m:oMath>
                      <m:r>
                        <a:rPr lang="da-DK" i="1">
                          <a:latin typeface="Cambria Math"/>
                          <a:ea typeface="Cambria Math"/>
                        </a:rPr>
                        <m:t>𝜎</m:t>
                      </m:r>
                    </m:oMath>
                  </m:oMathPara>
                </a14:m>
                <a:r>
                  <a:rPr lang="da-DK"/>
                  <a:t>: </a:t>
                </a:r>
                <a14:m>
                  <m:oMathPara>
                    <m:oMathParaPr>
                      <m:jc/>
                    </m:oMathParaPr>
                    <m:oMath>
                      <m:sSub>
                        <m:sSubPr>
                          <m:ctrlPr>
                            <a:rPr lang="da-DK" i="1" smtClean="0">
                              <a:solidFill>
                                <a:schemeClr val="tx1"/>
                              </a:solidFill>
                              <a:latin typeface="Cambria Math" panose="02040503050406030204" pitchFamily="18" charset="0"/>
                            </a:rPr>
                          </m:ctrlPr>
                        </m:sSubPr>
                        <m:e>
                          <m:r>
                            <a:rPr lang="da-DK" i="1">
                              <a:solidFill>
                                <a:schemeClr val="tx1"/>
                              </a:solidFill>
                              <a:latin typeface="Cambria Math"/>
                              <a:ea typeface="Cambria Math"/>
                            </a:rPr>
                            <m:t>𝜖</m:t>
                          </m:r>
                        </m:e>
                        <m:sub>
                          <m:r>
                            <a:rPr lang="da-DK" i="1">
                              <a:solidFill>
                                <a:schemeClr val="tx1"/>
                              </a:solidFill>
                              <a:latin typeface="Cambria Math"/>
                            </a:rPr>
                            <m:t>𝑖</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 </m:t>
                      </m:r>
                      <m:r>
                        <a:rPr lang="da-DK" i="1">
                          <a:solidFill>
                            <a:schemeClr val="tx1"/>
                          </a:solidFill>
                          <a:latin typeface="Cambria Math"/>
                        </a:rPr>
                        <m:t>𝑁</m:t>
                      </m:r>
                      <m:r>
                        <a:rPr lang="da-DK" i="1">
                          <a:solidFill>
                            <a:schemeClr val="tx1"/>
                          </a:solidFill>
                          <a:latin typeface="Cambria Math"/>
                        </a:rPr>
                        <m:t>(0,</m:t>
                      </m:r>
                      <m:r>
                        <a:rPr lang="da-DK" i="1">
                          <a:solidFill>
                            <a:schemeClr val="tx1"/>
                          </a:solidFill>
                          <a:latin typeface="Cambria Math"/>
                          <a:ea typeface="Cambria Math"/>
                        </a:rPr>
                        <m:t>𝜎</m:t>
                      </m:r>
                      <m:r>
                        <a:rPr lang="da-DK" i="1">
                          <a:solidFill>
                            <a:schemeClr val="tx1"/>
                          </a:solidFill>
                          <a:latin typeface="Cambria Math"/>
                          <a:ea typeface="Cambria Math"/>
                        </a:rPr>
                        <m:t>)</m:t>
                      </m:r>
                    </m:oMath>
                  </m:oMathPara>
                </a14:m>
                <a:r>
                  <a:rPr lang="da-DK"/>
                  <a:t>.  </a:t>
                </a:r>
                <a:br>
                  <a:rPr lang="da-DK"/>
                </a:br>
                <a:r>
                  <a:rPr lang="da-DK"/>
                  <a:t>Variansens størrelse afhænger af måleudstyrets præcision</a:t>
                </a:r>
              </a:p>
              <a:p>
                <a:r>
                  <a:rPr lang="da-DK"/>
                  <a:t>Fun fact: Normalfordelingen blev  oprindeligt kaldt ‘the normal curve of errors’, da det blev opdaget i 1700 tallet, at målefejl følger det samme mønster (en klokkeformet fordeling).</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1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158</a:t>
            </a:fld>
            <a:endParaRPr lang="da-DK"/>
          </a:p>
        </p:txBody>
      </p:sp>
    </p:spTree>
    <p:extLst>
      <p:ext uri="{BB962C8B-B14F-4D97-AF65-F5344CB8AC3E}">
        <p14:creationId xmlns:p14="http://schemas.microsoft.com/office/powerpoint/2010/main" val="25213163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Den standardiserede normalfordeling</a:t>
            </a:r>
          </a:p>
        </p:txBody>
      </p:sp>
      <mc:AlternateContent>
        <mc:Choice Requires="a14">
          <p:sp>
            <p:nvSpPr>
              <p:cNvPr id="3" name="Content Placeholder 2"/>
              <p:cNvSpPr>
                <a:spLocks noGrp="1"/>
              </p:cNvSpPr>
              <p:nvPr>
                <p:ph idx="1"/>
              </p:nvPr>
            </p:nvSpPr>
            <p:spPr/>
            <p:txBody>
              <a:bodyPr/>
              <a:lstStyle/>
              <a:p>
                <a:r>
                  <a:rPr lang="da-DK"/>
                  <a:t>En særlig variant af normalfordelingen er den med </a:t>
                </a:r>
                <a14:m>
                  <m:oMathPara>
                    <m:oMathParaPr>
                      <m:jc/>
                    </m:oMathParaPr>
                    <m:oMath>
                      <m:r>
                        <a:rPr lang="da-DK" i="1" smtClean="0">
                          <a:latin typeface="Cambria Math"/>
                          <a:ea typeface="Cambria Math"/>
                        </a:rPr>
                        <m:t>𝜇</m:t>
                      </m:r>
                      <m:r>
                        <a:rPr lang="da-DK" b="0" i="1" smtClean="0">
                          <a:latin typeface="Cambria Math"/>
                          <a:ea typeface="Cambria Math"/>
                        </a:rPr>
                        <m:t>=0 </m:t>
                      </m:r>
                      <m:r>
                        <m:rPr>
                          <m:sty m:val="p"/>
                        </m:rPr>
                        <a:rPr lang="da-DK" b="0" i="0" smtClean="0">
                          <a:latin typeface="Cambria Math"/>
                          <a:ea typeface="Cambria Math"/>
                        </a:rPr>
                        <m:t>og</m:t>
                      </m:r>
                      <m:r>
                        <m:rPr>
                          <m:sty m:val="p"/>
                        </m:rPr>
                        <a:rPr lang="da-DK" b="0" i="0" smtClean="0">
                          <a:latin typeface="Cambria Math"/>
                          <a:ea typeface="Cambria Math"/>
                        </a:rPr>
                        <m:t> </m:t>
                      </m:r>
                      <m:r>
                        <a:rPr lang="da-DK" b="0" i="1" smtClean="0">
                          <a:latin typeface="Cambria Math"/>
                          <a:ea typeface="Cambria Math"/>
                        </a:rPr>
                        <m:t>𝜎</m:t>
                      </m:r>
                      <m:r>
                        <a:rPr lang="da-DK" b="0" i="1" smtClean="0">
                          <a:latin typeface="Cambria Math"/>
                          <a:ea typeface="Cambria Math"/>
                        </a:rPr>
                        <m:t>=1</m:t>
                      </m:r>
                    </m:oMath>
                  </m:oMathPara>
                </a14:m>
                <a:r>
                  <a:rPr lang="da-DK" b="0">
                    <a:ea typeface="Cambria Math"/>
                  </a:rPr>
                  <a:t>. Den kaldes </a:t>
                </a:r>
                <a:r>
                  <a:rPr lang="da-DK" b="0">
                    <a:solidFill>
                      <a:schemeClr val="tx2"/>
                    </a:solidFill>
                    <a:ea typeface="Cambria Math"/>
                  </a:rPr>
                  <a:t>standard normalfordelingen</a:t>
                </a:r>
                <a:r>
                  <a:rPr lang="da-DK" b="0">
                    <a:ea typeface="Cambria Math"/>
                  </a:rPr>
                  <a:t> eller </a:t>
                </a:r>
                <a:r>
                  <a:rPr lang="da-DK" b="0">
                    <a:solidFill>
                      <a:schemeClr val="tx2"/>
                    </a:solidFill>
                    <a:ea typeface="Cambria Math"/>
                  </a:rPr>
                  <a:t>den standardiserede normalfordeling</a:t>
                </a:r>
                <a:r>
                  <a:rPr lang="da-DK" b="0">
                    <a:ea typeface="Cambria Math"/>
                  </a:rPr>
                  <a:t> </a:t>
                </a:r>
              </a:p>
              <a:p>
                <a:r>
                  <a:rPr lang="da-DK"/>
                  <a:t>Den stokastiske variabel for den standardiserede normalfordeling kaldes traditionelt </a:t>
                </a:r>
                <a:r>
                  <a:rPr lang="da-DK" i="1"/>
                  <a:t>Z. </a:t>
                </a:r>
                <a:r>
                  <a:rPr lang="da-DK"/>
                  <a:t>Vi siger: </a:t>
                </a:r>
                <a:r>
                  <a:rPr lang="da-DK" i="1"/>
                  <a:t>Z </a:t>
                </a:r>
                <a14:m>
                  <m:oMathPara>
                    <m:oMathParaPr>
                      <m:jc/>
                    </m:oMathParaPr>
                    <m:oMath>
                      <m:r>
                        <m:rPr>
                          <m:sty m:val="p"/>
                        </m:rPr>
                        <a:rPr lang="da-DK" b="0" i="0" smtClean="0">
                          <a:latin typeface="Cambria Math"/>
                          <a:ea typeface="Cambria Math"/>
                        </a:rPr>
                        <m:t>er</m:t>
                      </m:r>
                      <m:r>
                        <m:rPr>
                          <m:sty m:val="p"/>
                        </m:rPr>
                        <a:rPr lang="da-DK" b="0" i="0" smtClean="0">
                          <a:latin typeface="Cambria Math"/>
                          <a:ea typeface="Cambria Math"/>
                        </a:rPr>
                        <m:t> </m:t>
                      </m:r>
                      <m:r>
                        <a:rPr lang="da-DK" b="0" i="1" smtClean="0">
                          <a:latin typeface="Cambria Math"/>
                          <a:ea typeface="Cambria Math"/>
                        </a:rPr>
                        <m:t>𝑁</m:t>
                      </m:r>
                      <m:r>
                        <m:rPr>
                          <m:sty m:val="p"/>
                        </m:rPr>
                        <a:rPr lang="da-DK" b="0" i="0" smtClean="0">
                          <a:latin typeface="Cambria Math"/>
                          <a:ea typeface="Cambria Math"/>
                        </a:rPr>
                        <m:t>(</m:t>
                      </m:r>
                    </m:oMath>
                  </m:oMathPara>
                </a14:m>
                <a:r>
                  <a:rPr lang="da-DK"/>
                  <a:t>0,1)</a:t>
                </a:r>
              </a:p>
              <a:p>
                <a:r>
                  <a:rPr lang="da-DK"/>
                  <a:t>Tæthedsfunktionen for den </a:t>
                </a:r>
                <a:r>
                  <a:rPr lang="da-DK">
                    <a:solidFill>
                      <a:schemeClr val="tx2"/>
                    </a:solidFill>
                  </a:rPr>
                  <a:t>generelle normalfordeling</a:t>
                </a:r>
                <a:r>
                  <a:rPr lang="da-DK"/>
                  <a:t>:</a:t>
                </a:r>
                <a:br>
                  <a:rPr lang="da-DK" i="1"/>
                </a:br>
                <a:r>
                  <a:rPr lang="da-DK" sz="800" i="1"/>
                  <a:t> </a:t>
                </a:r>
                <a:br>
                  <a:rPr lang="da-DK" i="1"/>
                </a:br>
                <a14:m>
                  <m:oMathPara>
                    <m:oMathParaPr>
                      <m:jc/>
                    </m:oMathParaPr>
                    <m:oMath>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den>
                      </m:f>
                      <m:r>
                        <a:rPr lang="da-DK" i="1">
                          <a:latin typeface="Cambria Math"/>
                        </a:rPr>
                        <m:t> </m:t>
                      </m:r>
                      <m:r>
                        <m:rPr>
                          <m:sty m:val="p"/>
                        </m:rPr>
                        <a:rPr lang="da-DK">
                          <a:latin typeface="Cambria Math"/>
                        </a:rPr>
                        <m:t>exp</m:t>
                      </m:r>
                      <m:d>
                        <m:dPr>
                          <m:begChr m:val="("/>
                          <m:sepChr m:val="|"/>
                          <m:endChr m:val=")"/>
                          <m:grow m:val="on"/>
                          <m:shp m:val="centered"/>
                          <m:ctrlPr>
                            <a:rPr lang="da-DK" i="1">
                              <a:latin typeface="Cambria Math" panose="02040503050406030204" pitchFamily="18" charset="0"/>
                            </a:rPr>
                          </m:ctrlPr>
                        </m:dPr>
                        <m:e>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en-US" b="0" i="1" smtClean="0">
                                          <a:latin typeface="Cambria Math" panose="02040503050406030204" pitchFamily="18" charset="0"/>
                                        </a:rPr>
                                        <m:t>𝑥</m:t>
                                      </m:r>
                                      <m:r>
                                        <a:rPr lang="da-DK" i="1">
                                          <a:latin typeface="Cambria Math"/>
                                        </a:rPr>
                                        <m:t>−</m:t>
                                      </m:r>
                                      <m:r>
                                        <a:rPr lang="da-DK" i="1">
                                          <a:latin typeface="Cambria Math"/>
                                          <a:ea typeface="Cambria Math"/>
                                        </a:rPr>
                                        <m:t>𝜇</m:t>
                                      </m:r>
                                    </m:num>
                                    <m:den>
                                      <m:r>
                                        <a:rPr lang="da-DK" i="1">
                                          <a:latin typeface="Cambria Math"/>
                                          <a:ea typeface="Cambria Math"/>
                                        </a:rPr>
                                        <m:t>𝜎</m:t>
                                      </m:r>
                                    </m:den>
                                  </m:f>
                                </m:e>
                              </m:d>
                            </m:e>
                            <m:sup>
                              <m:r>
                                <a:rPr lang="da-DK" i="1">
                                  <a:latin typeface="Cambria Math"/>
                                </a:rPr>
                                <m:t>2</m:t>
                              </m:r>
                            </m:sup>
                          </m:sSup>
                        </m:e>
                      </m:d>
                    </m:oMath>
                  </m:oMathPara>
                </a14:m>
                <a:br>
                  <a:rPr lang="da-DK" i="1"/>
                </a:br>
                <a:endParaRPr lang="da-DK" i="1"/>
              </a:p>
              <a:p>
                <a:r>
                  <a:rPr lang="da-DK"/>
                  <a:t>Tæthedsfunktionen for </a:t>
                </a:r>
                <a:r>
                  <a:rPr lang="da-DK">
                    <a:solidFill>
                      <a:schemeClr val="tx2"/>
                    </a:solidFill>
                  </a:rPr>
                  <a:t>standard normalfordelingen</a:t>
                </a:r>
                <a:r>
                  <a:rPr lang="da-DK"/>
                  <a:t>:</a:t>
                </a:r>
              </a:p>
              <a:p>
                <a:pPr marL="0" indent="0" algn="ctr">
                  <a:buNone/>
                </a:pPr>
                <a:r>
                  <a:rPr lang="da-DK" sz="1050"/>
                  <a:t>  </a:t>
                </a:r>
                <a:br>
                  <a:rPr lang="da-DK"/>
                </a:br>
                <a14:m>
                  <m:oMathPara>
                    <m:oMathParaPr>
                      <m:jc/>
                    </m:oMathParaPr>
                    <m:oMath>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da-DK" b="0" i="1" smtClean="0">
                              <a:latin typeface="Cambria Math"/>
                            </a:rPr>
                            <m:t>𝑧</m:t>
                          </m:r>
                        </m:e>
                      </m:d>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sSup>
                                <m:sSupPr>
                                  <m:ctrlPr>
                                    <a:rPr lang="da-DK" i="1">
                                      <a:latin typeface="Cambria Math" panose="02040503050406030204" pitchFamily="18" charset="0"/>
                                      <a:ea typeface="Cambria Math"/>
                                    </a:rPr>
                                  </m:ctrlPr>
                                </m:sSupPr>
                                <m:e>
                                  <m:r>
                                    <a:rPr lang="da-DK" i="1" smtClean="0">
                                      <a:latin typeface="Cambria Math"/>
                                      <a:ea typeface="Cambria Math"/>
                                    </a:rPr>
                                    <m:t>∙</m:t>
                                  </m:r>
                                  <m:r>
                                    <a:rPr lang="da-DK" b="0" i="1" smtClean="0">
                                      <a:latin typeface="Cambria Math"/>
                                      <a:ea typeface="Cambria Math"/>
                                    </a:rPr>
                                    <m:t>1</m:t>
                                  </m:r>
                                </m:e>
                                <m:sup>
                                  <m:r>
                                    <a:rPr lang="da-DK" i="1">
                                      <a:latin typeface="Cambria Math"/>
                                      <a:ea typeface="Cambria Math"/>
                                    </a:rPr>
                                    <m:t>2</m:t>
                                  </m:r>
                                </m:sup>
                              </m:sSup>
                            </m:e>
                          </m:rad>
                        </m:den>
                      </m:f>
                      <m:r>
                        <a:rPr lang="da-DK" i="1">
                          <a:latin typeface="Cambria Math"/>
                        </a:rPr>
                        <m:t> </m:t>
                      </m:r>
                      <m:r>
                        <m:rPr>
                          <m:sty m:val="p"/>
                        </m:rPr>
                        <a:rPr lang="da-DK">
                          <a:latin typeface="Cambria Math"/>
                        </a:rPr>
                        <m:t>exp</m:t>
                      </m:r>
                      <m:d>
                        <m:dPr>
                          <m:begChr m:val="("/>
                          <m:sepChr m:val="|"/>
                          <m:endChr m:val=")"/>
                          <m:grow m:val="on"/>
                          <m:shp m:val="centered"/>
                          <m:ctrlPr>
                            <a:rPr lang="da-DK" i="1">
                              <a:latin typeface="Cambria Math" panose="02040503050406030204" pitchFamily="18" charset="0"/>
                            </a:rPr>
                          </m:ctrlPr>
                        </m:dPr>
                        <m:e>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da-DK" b="0" i="1" smtClean="0">
                                          <a:latin typeface="Cambria Math"/>
                                        </a:rPr>
                                        <m:t>𝑧</m:t>
                                      </m:r>
                                      <m:r>
                                        <a:rPr lang="da-DK" i="1">
                                          <a:latin typeface="Cambria Math"/>
                                        </a:rPr>
                                        <m:t>−</m:t>
                                      </m:r>
                                      <m:r>
                                        <a:rPr lang="da-DK" b="0" i="1" smtClean="0">
                                          <a:latin typeface="Cambria Math"/>
                                        </a:rPr>
                                        <m:t>0</m:t>
                                      </m:r>
                                    </m:num>
                                    <m:den>
                                      <m:r>
                                        <a:rPr lang="da-DK" b="0" i="1" smtClean="0">
                                          <a:latin typeface="Cambria Math"/>
                                          <a:ea typeface="Cambria Math"/>
                                        </a:rPr>
                                        <m:t>1</m:t>
                                      </m:r>
                                    </m:den>
                                  </m:f>
                                </m:e>
                              </m:d>
                            </m:e>
                            <m:sup>
                              <m:r>
                                <a:rPr lang="da-DK" i="1">
                                  <a:latin typeface="Cambria Math"/>
                                </a:rPr>
                                <m:t>2</m:t>
                              </m:r>
                            </m:sup>
                          </m:sSup>
                        </m:e>
                      </m:d>
                    </m:oMath>
                  </m:oMathPara>
                </a14:m>
                <a:br>
                  <a:rPr lang="da-DK" i="1">
                    <a:latin typeface="Cambria Math"/>
                  </a:rPr>
                </a:br>
                <a:r>
                  <a:rPr lang="da-DK" i="1">
                    <a:latin typeface="Cambria Math"/>
                  </a:rPr>
                  <a:t> </a:t>
                </a:r>
                <a14:m>
                  <m:oMathPara>
                    <m:oMathParaPr>
                      <m:jc/>
                    </m:oMathParaPr>
                    <m:oMath>
                      <m:r>
                        <a:rPr lang="da-DK" b="0" i="1" smtClean="0">
                          <a:latin typeface="Cambria Math"/>
                        </a:rPr>
                        <m:t>=</m:t>
                      </m:r>
                      <m:f>
                        <m:fPr>
                          <m:type m:val="ba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e>
                          </m:rad>
                        </m:den>
                      </m:f>
                      <m:r>
                        <a:rPr lang="da-DK" i="1">
                          <a:latin typeface="Cambria Math"/>
                        </a:rPr>
                        <m:t> </m:t>
                      </m:r>
                      <m:r>
                        <m:rPr>
                          <m:sty m:val="p"/>
                        </m:rPr>
                        <a:rPr lang="da-DK">
                          <a:latin typeface="Cambria Math"/>
                        </a:rPr>
                        <m:t>exp</m:t>
                      </m:r>
                      <m:d>
                        <m:dPr>
                          <m:begChr m:val="("/>
                          <m:sepChr m:val="|"/>
                          <m:endChr m:val=")"/>
                          <m:grow m:val="on"/>
                          <m:shp m:val="centered"/>
                          <m:ctrlPr>
                            <a:rPr lang="da-DK" i="1">
                              <a:latin typeface="Cambria Math" panose="02040503050406030204" pitchFamily="18" charset="0"/>
                            </a:rPr>
                          </m:ctrlPr>
                        </m:dPr>
                        <m:e>
                          <m:r>
                            <a:rPr lang="da-DK" i="1">
                              <a:latin typeface="Cambria Math"/>
                            </a:rPr>
                            <m:t>−</m:t>
                          </m:r>
                          <m:f>
                            <m:fPr>
                              <m:type m:val="bar"/>
                              <m:ctrlPr>
                                <a:rPr lang="da-DK" i="1" smtClean="0">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r>
                                <a:rPr lang="da-DK" i="1" smtClean="0">
                                  <a:latin typeface="Cambria Math"/>
                                </a:rPr>
                                <m:t>𝑧</m:t>
                              </m:r>
                            </m:e>
                            <m:sup>
                              <m:r>
                                <a:rPr lang="da-DK" i="1">
                                  <a:latin typeface="Cambria Math"/>
                                </a:rPr>
                                <m:t>2</m:t>
                              </m:r>
                            </m:sup>
                          </m:sSup>
                        </m:e>
                      </m:d>
                    </m:oMath>
                  </m:oMathPara>
                </a14:m>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159</a:t>
            </a:fld>
            <a:endParaRPr lang="da-DK"/>
          </a:p>
        </p:txBody>
      </p:sp>
    </p:spTree>
    <p:extLst>
      <p:ext uri="{BB962C8B-B14F-4D97-AF65-F5344CB8AC3E}">
        <p14:creationId xmlns:p14="http://schemas.microsoft.com/office/powerpoint/2010/main" val="2322793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Statistik bruges i forskning</a:t>
            </a:r>
          </a:p>
        </p:txBody>
      </p:sp>
      <p:sp>
        <p:nvSpPr>
          <p:cNvPr id="3" name="Content Placeholder 2"/>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16</a:t>
            </a:fld>
            <a:endParaRPr lang="da-DK"/>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1919" y="1073862"/>
            <a:ext cx="8610600" cy="5800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87624" y="5733256"/>
            <a:ext cx="5992414" cy="897649"/>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4633720" y="1137518"/>
            <a:ext cx="4270464" cy="923330"/>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err="1"/>
              <a:t>Resultat af undersøgelsen: </a:t>
            </a:r>
            <a:br>
              <a:rPr lang="en-GB" err="1"/>
            </a:br>
            <a:r>
              <a:rPr lang="en-GB" err="1"/>
              <a:t>Drenge der omskæres har 46% større risiko </a:t>
            </a:r>
            <a:br>
              <a:rPr lang="en-GB" err="1"/>
            </a:br>
            <a:r>
              <a:rPr lang="en-GB" err="1"/>
              <a:t>for at udvikle autisme inden de fylder 10 år</a:t>
            </a:r>
            <a:endParaRPr lang="en-GB"/>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9552" y="405011"/>
            <a:ext cx="7600950" cy="5362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8686" y="1226261"/>
            <a:ext cx="8172450" cy="5495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Rectangle 4"/>
          <p:cNvSpPr/>
          <p:nvPr/>
        </p:nvSpPr>
        <p:spPr>
          <a:xfrm>
            <a:off x="1044744" y="5718968"/>
            <a:ext cx="8056392" cy="576064"/>
          </a:xfrm>
          <a:prstGeom prst="rect">
            <a:avLst/>
          </a:prstGeom>
          <a:solidFill>
            <a:srgbClr val="FFFF00">
              <a:alpha val="1882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0" name="Rectangle 9"/>
          <p:cNvSpPr/>
          <p:nvPr/>
        </p:nvSpPr>
        <p:spPr>
          <a:xfrm>
            <a:off x="1032869" y="4353229"/>
            <a:ext cx="8056392" cy="432048"/>
          </a:xfrm>
          <a:prstGeom prst="rect">
            <a:avLst/>
          </a:prstGeom>
          <a:solidFill>
            <a:srgbClr val="FFFF00">
              <a:alpha val="1882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1365875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0" grpId="0"/>
    </p:bldLst>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Den kumulerede fordelingsfunktion, cdf</a:t>
            </a:r>
            <a:endParaRPr lang="da-DK"/>
          </a:p>
        </p:txBody>
      </p:sp>
      <mc:AlternateContent>
        <mc:Choice Requires="a14">
          <p:sp>
            <p:nvSpPr>
              <p:cNvPr id="3" name="Content Placeholder 2"/>
              <p:cNvSpPr>
                <a:spLocks noGrp="1"/>
              </p:cNvSpPr>
              <p:nvPr>
                <p:ph idx="1"/>
              </p:nvPr>
            </p:nvSpPr>
            <p:spPr/>
            <p:txBody>
              <a:bodyPr/>
              <a:lstStyle/>
              <a:p>
                <a:r>
                  <a:rPr lang="da-DK">
                    <a:solidFill>
                      <a:schemeClr val="tx2"/>
                    </a:solidFill>
                  </a:rPr>
                  <a:t>Den kumulerede fordelingsfunktion (cdf)</a:t>
                </a:r>
                <a:r>
                  <a:rPr lang="da-DK"/>
                  <a:t> for den generelle normalfordeling er: </a:t>
                </a:r>
                <a:br>
                  <a:rPr lang="da-DK"/>
                </a:br>
                <a:br>
                  <a:rPr lang="da-DK"/>
                </a:br>
                <a14:m>
                  <m:oMathPara>
                    <m:oMathParaPr>
                      <m:jc/>
                    </m:oMathParaPr>
                    <m:oMath>
                      <m:r>
                        <a:rPr lang="da-DK" i="1">
                          <a:latin typeface="Cambria Math"/>
                        </a:rPr>
                        <m:t>𝐹</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i="1">
                          <a:latin typeface="Cambria Math"/>
                        </a:rPr>
                        <m:t>=</m:t>
                      </m:r>
                      <m:nary>
                        <m:naryPr>
                          <m:chr/>
                          <m:grow m:val="off"/>
                          <m:subHide m:val="off"/>
                          <m:supHide m:val="off"/>
                          <m:ctrlPr>
                            <a:rPr lang="da-DK" i="1">
                              <a:latin typeface="Cambria Math" panose="02040503050406030204" pitchFamily="18" charset="0"/>
                            </a:rPr>
                          </m:ctrlPr>
                        </m:naryPr>
                        <m:sub>
                          <m:r>
                            <a:rPr lang="da-DK" i="1">
                              <a:latin typeface="Cambria Math"/>
                            </a:rPr>
                            <m:t>−</m:t>
                          </m:r>
                          <m:r>
                            <a:rPr lang="da-DK" i="1">
                              <a:latin typeface="Cambria Math"/>
                              <a:ea typeface="Cambria Math"/>
                            </a:rPr>
                            <m:t>∞</m:t>
                          </m:r>
                        </m:sub>
                        <m:sup>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sup>
                        <m:e>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𝑑</m:t>
                          </m:r>
                          <m:r>
                            <a:rPr lang="en-US" b="0" i="1" smtClean="0">
                              <a:latin typeface="Cambria Math" panose="02040503050406030204" pitchFamily="18" charset="0"/>
                            </a:rPr>
                            <m:t>𝑥</m:t>
                          </m:r>
                        </m:e>
                      </m:nary>
                      <m:r>
                        <a:rPr lang="da-DK" i="1">
                          <a:latin typeface="Cambria Math"/>
                        </a:rPr>
                        <m:t>=</m:t>
                      </m:r>
                      <m:nary>
                        <m:naryPr>
                          <m:chr/>
                          <m:grow m:val="off"/>
                          <m:subHide m:val="off"/>
                          <m:supHide m:val="off"/>
                          <m:ctrlPr>
                            <a:rPr lang="da-DK" i="1">
                              <a:latin typeface="Cambria Math" panose="02040503050406030204" pitchFamily="18" charset="0"/>
                            </a:rPr>
                          </m:ctrlPr>
                        </m:naryPr>
                        <m:sub>
                          <m:r>
                            <a:rPr lang="da-DK" i="1">
                              <a:latin typeface="Cambria Math"/>
                            </a:rPr>
                            <m:t>−</m:t>
                          </m:r>
                          <m:r>
                            <a:rPr lang="da-DK" i="1">
                              <a:latin typeface="Cambria Math"/>
                              <a:ea typeface="Cambria Math"/>
                            </a:rPr>
                            <m:t>∞</m:t>
                          </m:r>
                        </m:sub>
                        <m:sup>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sup>
                        <m:e>
                          <m:f>
                            <m:fPr>
                              <m:type m:val="ba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den>
                          </m:f>
                          <m:r>
                            <a:rPr lang="da-DK" i="1">
                              <a:latin typeface="Cambria Math"/>
                            </a:rPr>
                            <m:t> </m:t>
                          </m:r>
                          <m:r>
                            <m:rPr>
                              <m:sty m:val="p"/>
                            </m:rPr>
                            <a:rPr lang="da-DK">
                              <a:latin typeface="Cambria Math"/>
                            </a:rPr>
                            <m:t>exp</m:t>
                          </m:r>
                          <m:d>
                            <m:dPr>
                              <m:begChr m:val="("/>
                              <m:sepChr m:val="|"/>
                              <m:endChr m:val=")"/>
                              <m:grow m:val="on"/>
                              <m:shp m:val="centered"/>
                              <m:ctrlPr>
                                <a:rPr lang="da-DK" i="1">
                                  <a:latin typeface="Cambria Math" panose="02040503050406030204" pitchFamily="18" charset="0"/>
                                </a:rPr>
                              </m:ctrlPr>
                            </m:dPr>
                            <m:e>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en-US" b="0" i="1" smtClean="0">
                                              <a:latin typeface="Cambria Math" panose="02040503050406030204" pitchFamily="18" charset="0"/>
                                            </a:rPr>
                                            <m:t>𝑥</m:t>
                                          </m:r>
                                          <m:r>
                                            <a:rPr lang="da-DK" i="1">
                                              <a:latin typeface="Cambria Math"/>
                                            </a:rPr>
                                            <m:t>−</m:t>
                                          </m:r>
                                          <m:r>
                                            <a:rPr lang="da-DK" i="1">
                                              <a:latin typeface="Cambria Math"/>
                                              <a:ea typeface="Cambria Math"/>
                                            </a:rPr>
                                            <m:t>𝜇</m:t>
                                          </m:r>
                                        </m:num>
                                        <m:den>
                                          <m:r>
                                            <a:rPr lang="da-DK" i="1">
                                              <a:latin typeface="Cambria Math"/>
                                              <a:ea typeface="Cambria Math"/>
                                            </a:rPr>
                                            <m:t>𝜎</m:t>
                                          </m:r>
                                        </m:den>
                                      </m:f>
                                    </m:e>
                                  </m:d>
                                </m:e>
                                <m:sup>
                                  <m:r>
                                    <a:rPr lang="da-DK" i="1">
                                      <a:latin typeface="Cambria Math"/>
                                    </a:rPr>
                                    <m:t>2</m:t>
                                  </m:r>
                                </m:sup>
                              </m:sSup>
                            </m:e>
                          </m:d>
                          <m:r>
                            <a:rPr lang="da-DK" i="1">
                              <a:latin typeface="Cambria Math"/>
                            </a:rPr>
                            <m:t>𝑑</m:t>
                          </m:r>
                          <m:r>
                            <a:rPr lang="en-US" b="0" i="1" smtClean="0">
                              <a:latin typeface="Cambria Math" panose="02040503050406030204" pitchFamily="18" charset="0"/>
                            </a:rPr>
                            <m:t>𝑥</m:t>
                          </m:r>
                        </m:e>
                      </m:nary>
                    </m:oMath>
                  </m:oMathPara>
                </a14:m>
                <a:br>
                  <a:rPr lang="da-DK"/>
                </a:br>
                <a:br>
                  <a:rPr lang="da-DK"/>
                </a:br>
                <a:endParaRPr lang="da-DK"/>
              </a:p>
              <a:p>
                <a:r>
                  <a:rPr lang="da-DK"/>
                  <a:t>Der findes ikke en analytisk løsning til dette integral (heller ikke for det simplere udtryk for standard normalfordelingen), så man må bruge tabeller eller software for at løse f.eks.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𝑍</m:t>
                          </m:r>
                          <m:r>
                            <a:rPr lang="da-DK" b="0" i="1" smtClean="0">
                              <a:latin typeface="Cambria Math"/>
                              <a:ea typeface="Cambria Math"/>
                            </a:rPr>
                            <m:t>≤1.96</m:t>
                          </m:r>
                        </m:e>
                      </m:d>
                    </m:oMath>
                  </m:oMathPara>
                </a14:m>
                <a:endParaRPr lang="da-DK" b="0">
                  <a:ea typeface="Cambria Math"/>
                </a:endParaRPr>
              </a:p>
              <a:p>
                <a:r>
                  <a:rPr lang="da-DK"/>
                  <a:t>Tabel over den standardiserede normalfordeling </a:t>
                </a:r>
                <a14:m>
                  <m:oMathPara>
                    <m:oMathParaPr>
                      <m:jc/>
                    </m:oMathParaPr>
                    <m:oMath>
                      <m:r>
                        <a:rPr lang="da-DK" i="1" smtClean="0">
                          <a:latin typeface="Cambria Math" panose="02040503050406030204" pitchFamily="18" charset="0"/>
                        </a:rPr>
                        <m:t>𝑍</m:t>
                      </m:r>
                    </m:oMath>
                  </m:oMathPara>
                </a14:m>
                <a:r>
                  <a:rPr lang="da-DK"/>
                  <a:t> findes bagerst i bogen.</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160</a:t>
            </a:fld>
            <a:endParaRPr lang="da-DK"/>
          </a:p>
        </p:txBody>
      </p:sp>
    </p:spTree>
    <p:extLst>
      <p:ext uri="{BB962C8B-B14F-4D97-AF65-F5344CB8AC3E}">
        <p14:creationId xmlns:p14="http://schemas.microsoft.com/office/powerpoint/2010/main" val="20100662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a:t>Tabel over standard normalfordelingen </a:t>
                </a:r>
                <a14:m>
                  <m:oMathPara>
                    <m:oMathParaPr>
                      <m:jc/>
                    </m:oMathParaPr>
                    <m:oMath>
                      <m:r>
                        <a:rPr lang="en-US" i="1" smtClean="0">
                          <a:latin typeface="Cambria Math" panose="02040503050406030204" pitchFamily="18" charset="0"/>
                        </a:rPr>
                        <m:t>𝑍</m:t>
                      </m:r>
                    </m:oMath>
                  </m:oMathPara>
                </a14:m>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161</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611560" y="1179060"/>
            <a:ext cx="3589975" cy="5580000"/>
          </a:xfrm>
          <a:prstGeom prst="rect">
            <a:avLst/>
          </a:prstGeom>
        </p:spPr>
      </p:pic>
      <p:pic>
        <p:nvPicPr>
          <p:cNvPr id="6" name="Picture 5"/>
          <p:cNvPicPr>
            <a:picLocks noChangeAspect="1"/>
          </p:cNvPicPr>
          <p:nvPr/>
        </p:nvPicPr>
        <p:blipFill>
          <a:blip r:embed="rId4"/>
          <a:stretch>
            <a:fillRect/>
          </a:stretch>
        </p:blipFill>
        <p:spPr>
          <a:xfrm>
            <a:off x="5004048" y="1179060"/>
            <a:ext cx="3634089" cy="5580000"/>
          </a:xfrm>
          <a:prstGeom prst="rect">
            <a:avLst/>
          </a:prstGeom>
        </p:spPr>
      </p:pic>
      <mc:AlternateContent>
        <mc:Choice Requires="a14">
          <p:sp>
            <p:nvSpPr>
              <p:cNvPr id="3" name="Content Placeholder 2"/>
              <p:cNvSpPr>
                <a:spLocks noGrp="1"/>
              </p:cNvSpPr>
              <p:nvPr>
                <p:ph idx="1"/>
              </p:nvPr>
            </p:nvSpPr>
            <p:spPr>
              <a:xfrm>
                <a:off x="2544097" y="3284984"/>
                <a:ext cx="4044127" cy="1368152"/>
              </a:xfr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a:lstStyle/>
              <a:p>
                <a:pPr marL="0" indent="0">
                  <a:buNone/>
                </a:pPr>
                <a:r>
                  <a:rPr lang="da-DK" sz="2000"/>
                  <a:t>Tabel 3, de sidste to sider i M&amp;F: </a:t>
                </a:r>
                <a:endParaRPr lang="da-DK" sz="2000"/>
              </a:p>
              <a:p>
                <a:pPr marL="0" indent="0">
                  <a:buNone/>
                </a:pPr>
                <a:r>
                  <a:rPr lang="da-DK" sz="2000"/>
                  <a:t>Man kan slå </a:t>
                </a:r>
                <a14:m>
                  <m:oMathPara>
                    <m:oMathParaPr>
                      <m:jc/>
                    </m:oMathParaPr>
                    <m:oMath>
                      <m:r>
                        <a:rPr lang="da-DK" sz="2000" i="1">
                          <a:latin typeface="Cambria Math"/>
                        </a:rPr>
                        <m:t>𝑃</m:t>
                      </m:r>
                      <m:r>
                        <a:rPr lang="da-DK" sz="2000" i="1">
                          <a:latin typeface="Cambria Math"/>
                        </a:rPr>
                        <m:t>(</m:t>
                      </m:r>
                      <m:r>
                        <a:rPr lang="da-DK" sz="2000" i="1">
                          <a:latin typeface="Cambria Math"/>
                        </a:rPr>
                        <m:t>𝑍</m:t>
                      </m:r>
                      <m:r>
                        <a:rPr lang="da-DK" sz="2000" i="1">
                          <a:latin typeface="Cambria Math"/>
                          <a:ea typeface="Cambria Math"/>
                        </a:rPr>
                        <m:t>≤</m:t>
                      </m:r>
                      <m:r>
                        <a:rPr lang="da-DK" sz="2000" i="1">
                          <a:latin typeface="Cambria Math"/>
                          <a:ea typeface="Cambria Math"/>
                        </a:rPr>
                        <m:t>𝑧</m:t>
                      </m:r>
                      <m:r>
                        <a:rPr lang="da-DK" sz="2000" i="1">
                          <a:latin typeface="Cambria Math"/>
                          <a:ea typeface="Cambria Math"/>
                        </a:rPr>
                        <m:t>)</m:t>
                      </m:r>
                    </m:oMath>
                  </m:oMathPara>
                </a14:m>
                <a:r>
                  <a:rPr lang="da-DK" sz="2000"/>
                  <a:t> op for</a:t>
                </a:r>
                <a:br>
                  <a:rPr lang="da-DK" sz="2000"/>
                </a:br>
                <a:r>
                  <a:rPr lang="da-DK" sz="2000"/>
                  <a:t> 	</a:t>
                </a:r>
                <a14:m>
                  <m:oMathPara>
                    <m:oMathParaPr>
                      <m:jc/>
                    </m:oMathParaPr>
                    <m:oMath>
                      <m:r>
                        <a:rPr lang="da-DK" sz="2000" i="1">
                          <a:latin typeface="Cambria Math"/>
                        </a:rPr>
                        <m:t>−3.</m:t>
                      </m:r>
                      <m:r>
                        <a:rPr lang="en-US" sz="2000" i="1">
                          <a:latin typeface="Cambria Math" panose="02040503050406030204" pitchFamily="18" charset="0"/>
                        </a:rPr>
                        <m:t>4</m:t>
                      </m:r>
                      <m:r>
                        <a:rPr lang="da-DK" sz="2000" i="1">
                          <a:latin typeface="Cambria Math"/>
                        </a:rPr>
                        <m:t>0</m:t>
                      </m:r>
                      <m:r>
                        <a:rPr lang="da-DK" sz="2000" i="1">
                          <a:latin typeface="Cambria Math"/>
                          <a:ea typeface="Cambria Math"/>
                        </a:rPr>
                        <m:t>≤</m:t>
                      </m:r>
                      <m:r>
                        <a:rPr lang="da-DK" sz="2000" i="1">
                          <a:latin typeface="Cambria Math"/>
                          <a:ea typeface="Cambria Math"/>
                        </a:rPr>
                        <m:t>𝑧</m:t>
                      </m:r>
                      <m:r>
                        <a:rPr lang="da-DK" sz="2000" i="1">
                          <a:latin typeface="Cambria Math"/>
                          <a:ea typeface="Cambria Math"/>
                        </a:rPr>
                        <m:t>≤3.49</m:t>
                      </m:r>
                    </m:oMath>
                  </m:oMathPara>
                </a14:m>
                <a:r>
                  <a:rPr lang="da-DK" sz="2000"/>
                  <a:t> </a:t>
                </a:r>
                <a:br>
                  <a:rPr lang="da-DK" sz="2000"/>
                </a:br>
                <a:r>
                  <a:rPr lang="da-DK" sz="2000"/>
                  <a:t>dvs. mere end det empiriske interval</a:t>
                </a:r>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44097" y="3284984"/>
                <a:ext cx="4044127" cy="1368152"/>
              </a:xfrm>
              <a:blipFill>
                <a:blip r:embed="rId5"/>
                <a:stretch>
                  <a:fillRect/>
                </a:stretch>
              </a:blipFill>
              <a:ln>
                <a:solidFill>
                  <a:schemeClr val="accent1">
                    <a:lumMod val="75000"/>
                  </a:schemeClr>
                </a:solidFill>
              </a:ln>
              <a:effectLst>
                <a:outerShdw blurRad="50800" dist="38100" dir="2700000" algn="tl" rotWithShape="0">
                  <a:prstClr val="black">
                    <a:alpha val="40000"/>
                  </a:prstClr>
                </a:outerShdw>
              </a:effectLst>
            </p:spPr>
            <p:txBody>
              <a:bodyPr/>
              <a:lstStyle/>
              <a:p>
                <a:r>
                  <a:rPr lang="en-GB">
                    <a:noFill/>
                  </a:rPr>
                  <a:t> </a:t>
                </a:r>
              </a:p>
            </p:txBody>
          </p:sp>
        </mc:Fallback>
      </mc:AlternateContent>
    </p:spTree>
    <p:extLst>
      <p:ext uri="{BB962C8B-B14F-4D97-AF65-F5344CB8AC3E}">
        <p14:creationId xmlns:p14="http://schemas.microsoft.com/office/powerpoint/2010/main" val="1306429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Tabel over standard normalfordelingen </a:t>
                </a:r>
                <a14:m>
                  <m:oMathPara>
                    <m:oMathParaPr>
                      <m:jc/>
                    </m:oMathParaPr>
                    <m:oMath>
                      <m:r>
                        <a:rPr lang="da-DK" i="1" smtClean="0">
                          <a:latin typeface="Cambria Math" panose="02040503050406030204" pitchFamily="18" charset="0"/>
                        </a:rPr>
                        <m:t>𝑍</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179512" y="1268760"/>
                <a:ext cx="4536504" cy="5472608"/>
              </a:xfrm>
            </p:spPr>
            <p:txBody>
              <a:bodyPr/>
              <a:lstStyle/>
              <a:p>
                <a:r>
                  <a:rPr lang="da-DK" sz="2000"/>
                  <a:t>F.eks.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ea typeface="Cambria Math"/>
                            </a:rPr>
                            <m:t>≤1.96</m:t>
                          </m:r>
                        </m:e>
                      </m:d>
                    </m:oMath>
                  </m:oMathPara>
                </a14:m>
                <a:endParaRPr lang="da-DK" sz="2000" b="0" i="1">
                  <a:latin typeface="Cambria Math"/>
                  <a:ea typeface="Cambria Math"/>
                </a:endParaRPr>
              </a:p>
              <a:p>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ea typeface="Cambria Math"/>
                            </a:rPr>
                            <m:t>≤1.96</m:t>
                          </m:r>
                        </m:e>
                      </m:d>
                    </m:oMath>
                  </m:oMathPara>
                </a14:m>
                <a:r>
                  <a:rPr lang="da-DK" sz="2000" b="0" i="1">
                    <a:latin typeface="Cambria Math"/>
                    <a:ea typeface="Cambria Math"/>
                  </a:rPr>
                  <a:t> </a:t>
                </a:r>
                <a:br>
                  <a:rPr lang="da-DK" sz="2000" b="0" i="1">
                    <a:latin typeface="Cambria Math"/>
                    <a:ea typeface="Cambria Math"/>
                  </a:rPr>
                </a:br>
                <a:r>
                  <a:rPr lang="da-DK" sz="2000" b="0" i="1">
                    <a:latin typeface="Cambria Math"/>
                    <a:ea typeface="Cambria Math"/>
                  </a:rPr>
                  <a:t> 	</a:t>
                </a:r>
                <a14:m>
                  <m:oMathPara>
                    <m:oMathParaPr>
                      <m:jc/>
                    </m:oMathParaPr>
                    <m:oMath>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𝑍</m:t>
                          </m:r>
                          <m:r>
                            <a:rPr lang="da-DK" sz="2000" b="0" i="1" smtClean="0">
                              <a:latin typeface="Cambria Math"/>
                              <a:ea typeface="Cambria Math"/>
                            </a:rPr>
                            <m:t>≤</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1.9+0.06</m:t>
                              </m:r>
                            </m:e>
                          </m:d>
                        </m:e>
                      </m:d>
                    </m:oMath>
                  </m:oMathPara>
                </a14:m>
                <a:r>
                  <a:rPr lang="da-DK" sz="2000" b="0" i="1">
                    <a:latin typeface="Cambria Math"/>
                    <a:ea typeface="Cambria Math"/>
                  </a:rPr>
                  <a:t> </a:t>
                </a:r>
                <a:br>
                  <a:rPr lang="da-DK" sz="2000" b="0" i="1">
                    <a:latin typeface="Cambria Math"/>
                    <a:ea typeface="Cambria Math"/>
                  </a:rPr>
                </a:br>
                <a:r>
                  <a:rPr lang="da-DK" sz="2000" b="0" i="1">
                    <a:latin typeface="Cambria Math"/>
                    <a:ea typeface="Cambria Math"/>
                  </a:rPr>
                  <a:t> 	</a:t>
                </a:r>
                <a14:m>
                  <m:oMathPara>
                    <m:oMathParaPr>
                      <m:jc/>
                    </m:oMathParaPr>
                    <m:oMath>
                      <m:r>
                        <a:rPr lang="da-DK" sz="2000" b="0" i="1" smtClean="0">
                          <a:latin typeface="Cambria Math"/>
                          <a:ea typeface="Cambria Math"/>
                        </a:rPr>
                        <m:t>=0.975. </m:t>
                      </m:r>
                    </m:oMath>
                  </m:oMathPara>
                </a14:m>
                <a:r>
                  <a:rPr lang="da-DK" sz="200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512" y="1268760"/>
                <a:ext cx="4536504" cy="5472608"/>
              </a:xfrm>
              <a:blipFill>
                <a:blip r:embed="rId4"/>
                <a:stretch>
                  <a:fillRect l="-1208" t="-557"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162</a:t>
            </a:fld>
            <a:endParaRPr lang="da-DK"/>
          </a:p>
        </p:txBody>
      </p:sp>
      <p:pic>
        <p:nvPicPr>
          <p:cNvPr id="9" name="Picture 8"/>
          <p:cNvPicPr>
            <a:picLocks noChangeAspect="1"/>
          </p:cNvPicPr>
          <p:nvPr/>
        </p:nvPicPr>
        <p:blipFill>
          <a:blip r:embed="rId5"/>
          <a:stretch>
            <a:fillRect/>
          </a:stretch>
        </p:blipFill>
        <p:spPr>
          <a:xfrm>
            <a:off x="5004048" y="1179060"/>
            <a:ext cx="3634089" cy="5580000"/>
          </a:xfrm>
          <a:prstGeom prst="rect">
            <a:avLst/>
          </a:prstGeom>
        </p:spPr>
      </p:pic>
      <p:sp>
        <p:nvSpPr>
          <p:cNvPr id="5" name="Rounded Rectangle 4"/>
          <p:cNvSpPr/>
          <p:nvPr/>
        </p:nvSpPr>
        <p:spPr>
          <a:xfrm>
            <a:off x="5004048" y="4363784"/>
            <a:ext cx="3634090" cy="180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 name="Rounded Rectangle 6"/>
          <p:cNvSpPr/>
          <p:nvPr/>
        </p:nvSpPr>
        <p:spPr>
          <a:xfrm rot="16200000">
            <a:off x="5282748" y="4005064"/>
            <a:ext cx="4392489" cy="36004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pic>
        <p:nvPicPr>
          <p:cNvPr id="6" name="Picture 5"/>
          <p:cNvPicPr>
            <a:picLocks noChangeAspect="1"/>
          </p:cNvPicPr>
          <p:nvPr/>
        </p:nvPicPr>
        <p:blipFill>
          <a:blip r:embed="rId6"/>
          <a:stretch>
            <a:fillRect/>
          </a:stretch>
        </p:blipFill>
        <p:spPr>
          <a:xfrm>
            <a:off x="291273" y="5085184"/>
            <a:ext cx="6267846" cy="1368152"/>
          </a:xfrm>
          <a:prstGeom prst="rect">
            <a:avLst/>
          </a:prstGeom>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00894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5.5, s. 141</a:t>
            </a:r>
            <a:endParaRPr lang="en-GB"/>
          </a:p>
        </p:txBody>
      </p:sp>
      <mc:AlternateContent>
        <mc:Choice Requires="a14">
          <p:sp>
            <p:nvSpPr>
              <p:cNvPr id="3" name="Content Placeholder 2"/>
              <p:cNvSpPr>
                <a:spLocks noGrp="1"/>
              </p:cNvSpPr>
              <p:nvPr>
                <p:ph idx="1"/>
              </p:nvPr>
            </p:nvSpPr>
            <p:spPr/>
            <p:txBody>
              <a:bodyPr/>
              <a:lstStyle/>
              <a:p>
                <a:pPr marL="0" indent="0">
                  <a:buNone/>
                </a:pPr>
                <a:r>
                  <a:rPr lang="en-US"/>
                  <a:t>Bestem sandsynligheden for, at en stokastisk variabel, der følger standard normalfordelingen vil antage en værdi i disse intervaller:</a:t>
                </a:r>
              </a:p>
              <a:p>
                <a:pPr marL="457200" indent="-457200">
                  <a:buFont typeface="+mj-lt"/>
                  <a:buAutoNum type="alphaLcParenR"/>
                </a:pPr>
                <a:r>
                  <a:rPr lang="en-US"/>
                  <a:t>Mellem </a:t>
                </a:r>
                <a14:m>
                  <m:oMathPara>
                    <m:oMathParaPr>
                      <m:jc/>
                    </m:oMathParaPr>
                    <m:oMath>
                      <m:r>
                        <a:rPr lang="en-US" i="1" smtClean="0">
                          <a:latin typeface="Cambria Math" panose="02040503050406030204" pitchFamily="18" charset="0"/>
                        </a:rPr>
                        <m:t>0.87</m:t>
                      </m:r>
                    </m:oMath>
                  </m:oMathPara>
                </a14:m>
                <a:r>
                  <a:rPr lang="en-US"/>
                  <a:t> og </a:t>
                </a:r>
                <a14:m>
                  <m:oMathPara>
                    <m:oMathParaPr>
                      <m:jc/>
                    </m:oMathParaPr>
                    <m:oMath>
                      <m:r>
                        <a:rPr lang="en-US" i="1" smtClean="0">
                          <a:latin typeface="Cambria Math" panose="02040503050406030204" pitchFamily="18" charset="0"/>
                        </a:rPr>
                        <m:t>1.28</m:t>
                      </m:r>
                    </m:oMath>
                  </m:oMathPara>
                </a14:m>
                <a:endParaRPr lang="en-US"/>
              </a:p>
              <a:p>
                <a:pPr marL="457200" indent="-457200">
                  <a:buFont typeface="+mj-lt"/>
                  <a:buAutoNum type="alphaLcParenR"/>
                </a:pPr>
                <a:r>
                  <a:rPr lang="en-US"/>
                  <a:t>Mellem </a:t>
                </a:r>
                <a14:m>
                  <m:oMathPara>
                    <m:oMathParaPr>
                      <m:jc/>
                    </m:oMathParaPr>
                    <m:oMath>
                      <m:r>
                        <a:rPr lang="en-US" i="1" smtClean="0">
                          <a:latin typeface="Cambria Math" panose="02040503050406030204" pitchFamily="18" charset="0"/>
                        </a:rPr>
                        <m:t>−0.34</m:t>
                      </m:r>
                    </m:oMath>
                  </m:oMathPara>
                </a14:m>
                <a:r>
                  <a:rPr lang="en-US"/>
                  <a:t> og </a:t>
                </a:r>
                <a14:m>
                  <m:oMathPara>
                    <m:oMathParaPr>
                      <m:jc/>
                    </m:oMathParaPr>
                    <m:oMath>
                      <m:r>
                        <a:rPr lang="en-US" i="1" smtClean="0">
                          <a:latin typeface="Cambria Math" panose="02040503050406030204" pitchFamily="18" charset="0"/>
                        </a:rPr>
                        <m:t>0.62</m:t>
                      </m:r>
                    </m:oMath>
                  </m:oMathPara>
                </a14:m>
                <a:endParaRPr lang="en-US"/>
              </a:p>
              <a:p>
                <a:pPr marL="457200" indent="-457200">
                  <a:buFont typeface="+mj-lt"/>
                  <a:buAutoNum type="alphaLcParenR"/>
                </a:pPr>
                <a:r>
                  <a:rPr lang="en-US"/>
                  <a:t>Over </a:t>
                </a:r>
                <a14:m>
                  <m:oMathPara>
                    <m:oMathParaPr>
                      <m:jc/>
                    </m:oMathParaPr>
                    <m:oMath>
                      <m:r>
                        <a:rPr lang="en-US" i="1" smtClean="0">
                          <a:latin typeface="Cambria Math" panose="02040503050406030204" pitchFamily="18" charset="0"/>
                        </a:rPr>
                        <m:t>0.85</m:t>
                      </m:r>
                    </m:oMath>
                  </m:oMathPara>
                </a14:m>
                <a:r>
                  <a:rPr lang="en-US"/>
                  <a:t> </a:t>
                </a:r>
              </a:p>
              <a:p>
                <a:pPr marL="457200" indent="-457200">
                  <a:buFont typeface="+mj-lt"/>
                  <a:buAutoNum type="alphaLcParenR"/>
                </a:pPr>
                <a:r>
                  <a:rPr lang="en-US"/>
                  <a:t>Over </a:t>
                </a:r>
                <a14:m>
                  <m:oMathPara>
                    <m:oMathParaPr>
                      <m:jc/>
                    </m:oMathParaPr>
                    <m:oMath>
                      <m:r>
                        <a:rPr lang="en-US" i="1" smtClean="0">
                          <a:latin typeface="Cambria Math" panose="02040503050406030204" pitchFamily="18" charset="0"/>
                        </a:rPr>
                        <m:t>−0.65</m:t>
                      </m:r>
                    </m:oMath>
                  </m:oMathPara>
                </a14:m>
                <a:endParaRPr lang="en-US"/>
              </a:p>
              <a:p>
                <a:pPr marL="0" indent="0">
                  <a:buNone/>
                </a:pPr>
                <a:endParaRPr lang="en-US"/>
              </a:p>
              <a:p>
                <a:pPr marL="457200" indent="-457200">
                  <a:buFont typeface="+mj-lt"/>
                  <a:buAutoNum type="alphaLcParenR"/>
                </a:pPr>
                <a:r>
                  <a:rPr lang="en-US"/>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0.87&lt;</m:t>
                          </m:r>
                          <m:r>
                            <a:rPr lang="en-US" b="0" i="1" smtClean="0">
                              <a:latin typeface="Cambria Math" panose="02040503050406030204" pitchFamily="18" charset="0"/>
                            </a:rPr>
                            <m:t>𝑍</m:t>
                          </m:r>
                          <m:r>
                            <a:rPr lang="en-US" b="0" i="1" smtClean="0">
                              <a:latin typeface="Cambria Math" panose="02040503050406030204" pitchFamily="18" charset="0"/>
                            </a:rPr>
                            <m:t>&lt;1.28</m:t>
                          </m:r>
                        </m:e>
                      </m:d>
                    </m:oMath>
                  </m:oMathPara>
                </a14:m>
                <a:br>
                  <a:rPr lang="en-US" b="0" i="1">
                    <a:latin typeface="Cambria Math" panose="02040503050406030204" pitchFamily="18" charset="0"/>
                  </a:rPr>
                </a:br>
                <a:r>
                  <a:rPr lang="en-US" b="0" i="1">
                    <a:latin typeface="Cambria Math" panose="02040503050406030204" pitchFamily="18" charset="0"/>
                  </a:rPr>
                  <a:t> 	</a:t>
                </a:r>
                <a14:m>
                  <m:oMathPara>
                    <m:oMathParaPr>
                      <m:jc/>
                    </m:oMathParaPr>
                    <m:oMath>
                      <m:r>
                        <a:rPr lang="en-US" b="0" i="1" smtClean="0">
                          <a:latin typeface="Cambria Math" panose="02040503050406030204" pitchFamily="18" charset="0"/>
                        </a:rPr>
                        <m:t>=</m:t>
                      </m:r>
                      <m:r>
                        <a:rPr lang="en-US" b="0" i="1" smtClean="0">
                          <a:latin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1.28</m:t>
                          </m:r>
                        </m:e>
                      </m:d>
                      <m:r>
                        <a:rPr lang="en-US" b="0" i="1" smtClean="0">
                          <a:latin typeface="Cambria Math" panose="02040503050406030204" pitchFamily="18" charset="0"/>
                        </a:rPr>
                        <m:t>−</m:t>
                      </m:r>
                      <m:r>
                        <a:rPr lang="en-US" b="0" i="1" smtClean="0">
                          <a:latin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0.87</m:t>
                          </m:r>
                        </m:e>
                      </m:d>
                    </m:oMath>
                  </m:oMathPara>
                </a14:m>
                <a:r>
                  <a:rPr lang="en-US" b="0" i="1">
                    <a:latin typeface="Cambria Math" panose="02040503050406030204" pitchFamily="18" charset="0"/>
                  </a:rPr>
                  <a:t> </a:t>
                </a:r>
                <a:br>
                  <a:rPr lang="en-US" b="0" i="1">
                    <a:latin typeface="Cambria Math" panose="02040503050406030204" pitchFamily="18" charset="0"/>
                  </a:rPr>
                </a:br>
                <a:r>
                  <a:rPr lang="en-US" b="0" i="1">
                    <a:latin typeface="Cambria Math" panose="02040503050406030204" pitchFamily="18" charset="0"/>
                  </a:rPr>
                  <a:t> 	</a:t>
                </a:r>
                <a14:m>
                  <m:oMathPara>
                    <m:oMathParaPr>
                      <m:jc/>
                    </m:oMathParaPr>
                    <m:oMath>
                      <m:r>
                        <a:rPr lang="en-US" b="0" i="1" smtClean="0">
                          <a:latin typeface="Cambria Math" panose="02040503050406030204" pitchFamily="18" charset="0"/>
                        </a:rPr>
                        <m:t>=0.8997−0.8078</m:t>
                      </m:r>
                    </m:oMath>
                  </m:oMathPara>
                </a14:m>
                <a:r>
                  <a:rPr lang="en-US" b="0" i="1">
                    <a:latin typeface="Cambria Math" panose="02040503050406030204" pitchFamily="18" charset="0"/>
                  </a:rPr>
                  <a:t> </a:t>
                </a:r>
                <a:br>
                  <a:rPr lang="en-US" b="0" i="1">
                    <a:latin typeface="Cambria Math" panose="02040503050406030204" pitchFamily="18" charset="0"/>
                  </a:rPr>
                </a:br>
                <a:r>
                  <a:rPr lang="en-US" b="0" i="1">
                    <a:latin typeface="Cambria Math" panose="02040503050406030204" pitchFamily="18" charset="0"/>
                  </a:rPr>
                  <a:t> 	</a:t>
                </a:r>
                <a14:m>
                  <m:oMathPara>
                    <m:oMathParaPr>
                      <m:jc/>
                    </m:oMathParaPr>
                    <m:oMath>
                      <m:r>
                        <a:rPr lang="en-US" b="0" i="1" smtClean="0">
                          <a:latin typeface="Cambria Math" panose="02040503050406030204" pitchFamily="18" charset="0"/>
                        </a:rPr>
                        <m:t>=0.0919</m:t>
                      </m:r>
                    </m:oMath>
                  </m:oMathPara>
                </a14:m>
                <a:r>
                  <a:rPr lang="en-GB"/>
                  <a:t> </a:t>
                </a:r>
              </a:p>
              <a:p>
                <a:pPr marL="457200" indent="-457200">
                  <a:buFont typeface="+mj-lt"/>
                  <a:buAutoNum type="alphaLcParenR" startAt="4"/>
                </a:pPr>
                <a:r>
                  <a:rPr lang="en-US"/>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−0.65</m:t>
                          </m:r>
                        </m:e>
                      </m:d>
                      <m:r>
                        <m:rPr>
                          <m:sty m:val="p"/>
                        </m:rPr>
                        <a:rPr lang="en-US" b="0" i="0"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𝑍</m:t>
                          </m:r>
                          <m:r>
                            <a:rPr lang="en-US" b="0" i="1" smtClean="0">
                              <a:latin typeface="Cambria Math" panose="02040503050406030204" pitchFamily="18" charset="0"/>
                            </a:rPr>
                            <m:t>&lt;</m:t>
                          </m:r>
                          <m:r>
                            <a:rPr lang="en-US" i="1">
                              <a:latin typeface="Cambria Math" panose="02040503050406030204" pitchFamily="18" charset="0"/>
                              <a:ea typeface="Cambria Math" panose="02040503050406030204" pitchFamily="18" charset="0"/>
                            </a:rPr>
                            <m:t>−0.65</m:t>
                          </m:r>
                        </m:e>
                      </m:d>
                    </m:oMath>
                  </m:oMathPara>
                </a14:m>
                <a:br>
                  <a:rPr lang="en-US" i="1">
                    <a:latin typeface="Cambria Math" panose="02040503050406030204" pitchFamily="18" charset="0"/>
                    <a:ea typeface="Cambria Math" panose="02040503050406030204" pitchFamily="18" charset="0"/>
                  </a:rPr>
                </a:br>
                <a:r>
                  <a:rPr lang="en-US" i="1">
                    <a:latin typeface="Cambria Math" panose="02040503050406030204" pitchFamily="18" charset="0"/>
                    <a:ea typeface="Cambria Math" panose="02040503050406030204" pitchFamily="18" charset="0"/>
                  </a:rPr>
                  <a:t> 	</a:t>
                </a:r>
                <a14:m>
                  <m:oMathPara>
                    <m:oMathParaPr>
                      <m:jc/>
                    </m:oMathParaPr>
                    <m:oMath>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−0.65</m:t>
                          </m:r>
                        </m:e>
                      </m:d>
                    </m:oMath>
                  </m:oMathPara>
                </a14:m>
                <a:r>
                  <a:rPr lang="en-US" b="0" i="1">
                    <a:latin typeface="Cambria Math" panose="02040503050406030204" pitchFamily="18" charset="0"/>
                    <a:ea typeface="Cambria Math" panose="02040503050406030204" pitchFamily="18" charset="0"/>
                  </a:rPr>
                  <a:t> </a:t>
                </a:r>
                <a:br>
                  <a:rPr lang="en-US" b="0" i="1">
                    <a:latin typeface="Cambria Math" panose="02040503050406030204" pitchFamily="18" charset="0"/>
                    <a:ea typeface="Cambria Math" panose="02040503050406030204" pitchFamily="18" charset="0"/>
                  </a:rPr>
                </a:br>
                <a:r>
                  <a:rPr lang="en-US" b="0" i="1">
                    <a:latin typeface="Cambria Math" panose="02040503050406030204" pitchFamily="18" charset="0"/>
                    <a:ea typeface="Cambria Math" panose="02040503050406030204" pitchFamily="18" charset="0"/>
                  </a:rPr>
                  <a:t> 	</a:t>
                </a:r>
                <a14:m>
                  <m:oMathPara>
                    <m:oMathParaPr>
                      <m:jc/>
                    </m:oMathParaPr>
                    <m:oMath>
                      <m:r>
                        <a:rPr lang="en-US" b="0" i="1" smtClean="0">
                          <a:latin typeface="Cambria Math" panose="02040503050406030204" pitchFamily="18" charset="0"/>
                          <a:ea typeface="Cambria Math" panose="02040503050406030204" pitchFamily="18" charset="0"/>
                        </a:rPr>
                        <m:t>=1−0.2578=0.7422</m:t>
                      </m:r>
                    </m:oMath>
                  </m:oMathPara>
                </a14:m>
                <a:r>
                  <a:rPr lang="en-GB"/>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163</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868144" y="2509428"/>
            <a:ext cx="2752725" cy="1981200"/>
          </a:xfrm>
          <a:prstGeom prst="rect">
            <a:avLst/>
          </a:prstGeom>
        </p:spPr>
      </p:pic>
      <p:pic>
        <p:nvPicPr>
          <p:cNvPr id="6" name="Picture 5"/>
          <p:cNvPicPr>
            <a:picLocks noChangeAspect="1"/>
          </p:cNvPicPr>
          <p:nvPr/>
        </p:nvPicPr>
        <p:blipFill>
          <a:blip r:embed="rId4"/>
          <a:stretch>
            <a:fillRect/>
          </a:stretch>
        </p:blipFill>
        <p:spPr>
          <a:xfrm>
            <a:off x="5868144" y="4509120"/>
            <a:ext cx="2771775" cy="2000250"/>
          </a:xfrm>
          <a:prstGeom prst="rect">
            <a:avLst/>
          </a:prstGeom>
        </p:spPr>
      </p:pic>
    </p:spTree>
    <p:extLst>
      <p:ext uri="{BB962C8B-B14F-4D97-AF65-F5344CB8AC3E}">
        <p14:creationId xmlns:p14="http://schemas.microsoft.com/office/powerpoint/2010/main" val="4227102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Beregning af sandsynligheder med </a:t>
            </a:r>
            <a:r>
              <a:rPr lang="da-DK" i="1"/>
              <a:t>N</a:t>
            </a:r>
            <a:r>
              <a:rPr lang="da-DK"/>
              <a:t>(0,1)</a:t>
            </a:r>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a:t>Vi er ofte interesserede i at finde den værdi af </a:t>
                </a:r>
                <a:r>
                  <a:rPr lang="da-DK" i="1"/>
                  <a:t>Z</a:t>
                </a:r>
                <a:r>
                  <a:rPr lang="da-DK"/>
                  <a:t>, som giver et bestemt areal ude i halerne </a:t>
                </a:r>
              </a:p>
              <a:p>
                <a:r>
                  <a:rPr lang="da-DK"/>
                  <a:t>Lad os sige, at vi gerne vil finde den værdi af </a:t>
                </a:r>
                <a:r>
                  <a:rPr lang="da-DK" i="1"/>
                  <a:t>Z</a:t>
                </a:r>
                <a:r>
                  <a:rPr lang="da-DK"/>
                  <a:t>, som gør, at arealet af højre hale er </a:t>
                </a:r>
                <a14:m>
                  <m:oMathPara>
                    <m:oMathParaPr>
                      <m:jc/>
                    </m:oMathParaPr>
                    <m:oMath>
                      <m:r>
                        <a:rPr lang="da-DK" i="1" smtClean="0">
                          <a:latin typeface="Cambria Math"/>
                          <a:ea typeface="Cambria Math"/>
                        </a:rPr>
                        <m:t>𝛼</m:t>
                      </m:r>
                    </m:oMath>
                  </m:oMathPara>
                </a14:m>
                <a:r>
                  <a:rPr lang="da-DK"/>
                  <a:t>. Lad os kalde denne værdi af </a:t>
                </a:r>
                <a:r>
                  <a:rPr lang="da-DK" i="1"/>
                  <a:t>Z</a:t>
                </a:r>
                <a:r>
                  <a:rPr lang="da-DK"/>
                  <a:t> for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𝑧</m:t>
                          </m:r>
                        </m:e>
                        <m:sub>
                          <m:r>
                            <a:rPr lang="da-DK" i="1" smtClean="0">
                              <a:latin typeface="Cambria Math"/>
                              <a:ea typeface="Cambria Math"/>
                            </a:rPr>
                            <m:t>𝛼</m:t>
                          </m:r>
                        </m:sub>
                      </m:sSub>
                    </m:oMath>
                  </m:oMathPara>
                </a14:m>
                <a:endParaRPr lang="da-DK"/>
              </a:p>
              <a:p>
                <a:pPr marL="0" indent="0">
                  <a:buNone/>
                </a:pPr>
                <a:r>
                  <a:rPr lang="da-DK" sz="1200"/>
                  <a:t>  </a:t>
                </a:r>
                <a:br>
                  <a:rPr lang="da-DK"/>
                </a:br>
                <a:r>
                  <a:rPr lang="da-DK" sz="1200"/>
                  <a:t>  </a:t>
                </a:r>
                <a:r>
                  <a:rPr lang="da-DK"/>
                  <a:t>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𝑍</m:t>
                          </m:r>
                          <m:r>
                            <a:rPr lang="da-DK" b="0" i="1" smtClean="0">
                              <a:latin typeface="Cambria Math"/>
                            </a:rPr>
                            <m:t>&gt;</m:t>
                          </m:r>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m:rPr>
                          <m:sty m:val="p"/>
                        </m:rPr>
                        <a:rPr lang="da-DK" b="0" i="0" smtClean="0">
                          <a:latin typeface="Cambria Math"/>
                          <a:ea typeface="Cambria Math"/>
                        </a:rPr>
                        <m:t>=</m:t>
                      </m:r>
                      <m:r>
                        <a:rPr lang="da-DK" i="1">
                          <a:latin typeface="Cambria Math"/>
                          <a:ea typeface="Cambria Math"/>
                        </a:rPr>
                        <m:t>𝛼</m:t>
                      </m:r>
                      <m:r>
                        <a:rPr lang="da-DK" b="0" i="1" smtClean="0">
                          <a:latin typeface="Cambria Math"/>
                          <a:ea typeface="Cambria Math"/>
                        </a:rPr>
                        <m:t>  </m:t>
                      </m:r>
                      <m:groupChr>
                        <m:groupChrPr>
                          <m:chr m:val="⇒"/>
                          <m:pos m:val="top"/>
                          <m:vertJc m:val="bot"/>
                          <m:ctrlPr>
                            <a:rPr lang="da-DK" b="0" i="1" smtClean="0">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r>
                  <a:rPr lang="da-DK"/>
                  <a:t> </a:t>
                </a:r>
                <a:br>
                  <a:rPr lang="da-DK"/>
                </a:br>
                <a:r>
                  <a:rPr lang="da-DK"/>
                  <a:t> 	</a:t>
                </a:r>
                <a14:m>
                  <m:oMathPara>
                    <m:oMathParaPr>
                      <m:jc/>
                    </m:oMathParaPr>
                    <m:oMath>
                      <m:r>
                        <m:rPr>
                          <m:sty m:val="p"/>
                        </m:rPr>
                        <a:rPr lang="da-DK" b="0" i="0" smtClean="0">
                          <a:latin typeface="Cambria Math"/>
                        </a:rPr>
                        <m:t>1−</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𝑍</m:t>
                          </m:r>
                          <m:r>
                            <a:rPr lang="da-DK" i="1" smtClean="0">
                              <a:latin typeface="Cambria Math"/>
                              <a:ea typeface="Cambria Math"/>
                            </a:rPr>
                            <m:t>≤</m:t>
                          </m:r>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m:rPr>
                          <m:sty m:val="p"/>
                        </m:rPr>
                        <a:rPr lang="da-DK">
                          <a:latin typeface="Cambria Math"/>
                          <a:ea typeface="Cambria Math"/>
                        </a:rPr>
                        <m:t>=</m:t>
                      </m:r>
                      <m:r>
                        <a:rPr lang="da-DK" i="1">
                          <a:latin typeface="Cambria Math"/>
                          <a:ea typeface="Cambria Math"/>
                        </a:rPr>
                        <m:t>𝛼</m:t>
                      </m:r>
                      <m:r>
                        <a:rPr lang="da-DK" i="1">
                          <a:latin typeface="Cambria Math"/>
                          <a:ea typeface="Cambria Math"/>
                        </a:rPr>
                        <m:t>  </m:t>
                      </m:r>
                      <m:groupChr>
                        <m:groupChrPr>
                          <m:chr m:val="⇒"/>
                          <m:pos m:val="top"/>
                          <m:vertJc m:val="bot"/>
                          <m:ctrlPr>
                            <a:rPr lang="da-DK" i="1">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br>
                  <a:rPr lang="da-DK"/>
                </a:br>
                <a:r>
                  <a:rPr lang="da-DK"/>
                  <a:t>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𝑍</m:t>
                          </m:r>
                          <m:r>
                            <a:rPr lang="da-DK" i="1" smtClean="0">
                              <a:latin typeface="Cambria Math"/>
                              <a:ea typeface="Cambria Math"/>
                            </a:rPr>
                            <m:t>≤</m:t>
                          </m:r>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m:rPr>
                          <m:sty m:val="p"/>
                        </m:rPr>
                        <a:rPr lang="da-DK">
                          <a:latin typeface="Cambria Math"/>
                          <a:ea typeface="Cambria Math"/>
                        </a:rPr>
                        <m:t>=</m:t>
                      </m:r>
                      <m:r>
                        <a:rPr lang="da-DK" b="0" i="1" smtClean="0">
                          <a:latin typeface="Cambria Math"/>
                          <a:ea typeface="Cambria Math"/>
                        </a:rPr>
                        <m:t>1−</m:t>
                      </m:r>
                      <m:r>
                        <a:rPr lang="da-DK" i="1">
                          <a:latin typeface="Cambria Math"/>
                          <a:ea typeface="Cambria Math"/>
                        </a:rPr>
                        <m:t>𝛼</m:t>
                      </m:r>
                      <m:r>
                        <a:rPr lang="da-DK" i="1">
                          <a:latin typeface="Cambria Math"/>
                          <a:ea typeface="Cambria Math"/>
                        </a:rPr>
                        <m:t>  </m:t>
                      </m:r>
                      <m:groupChr>
                        <m:groupChrPr>
                          <m:chr m:val="⇒"/>
                          <m:pos m:val="top"/>
                          <m:vertJc m:val="bot"/>
                          <m:ctrlPr>
                            <a:rPr lang="da-DK" i="1">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br>
                  <a:rPr lang="da-DK"/>
                </a:br>
                <a:r>
                  <a:rPr lang="da-DK"/>
                  <a:t> 	</a:t>
                </a:r>
                <a14:m>
                  <m:oMathPara>
                    <m:oMathParaPr>
                      <m:jc/>
                    </m:oMathParaPr>
                    <m:oMath>
                      <m:r>
                        <a:rPr lang="da-DK" b="0" i="1" smtClean="0">
                          <a:latin typeface="Cambria Math"/>
                        </a:rPr>
                        <m:t>𝐹</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m:rPr>
                          <m:sty m:val="p"/>
                        </m:rPr>
                        <a:rPr lang="da-DK">
                          <a:latin typeface="Cambria Math"/>
                          <a:ea typeface="Cambria Math"/>
                        </a:rPr>
                        <m:t>=</m:t>
                      </m:r>
                      <m:r>
                        <a:rPr lang="da-DK" b="0" i="1" smtClean="0">
                          <a:latin typeface="Cambria Math"/>
                          <a:ea typeface="Cambria Math"/>
                        </a:rPr>
                        <m:t>1−</m:t>
                      </m:r>
                      <m:r>
                        <a:rPr lang="da-DK" i="1">
                          <a:latin typeface="Cambria Math"/>
                          <a:ea typeface="Cambria Math"/>
                        </a:rPr>
                        <m:t>𝛼</m:t>
                      </m:r>
                      <m:r>
                        <a:rPr lang="da-DK" i="1">
                          <a:latin typeface="Cambria Math"/>
                          <a:ea typeface="Cambria Math"/>
                        </a:rPr>
                        <m:t>  </m:t>
                      </m:r>
                      <m:groupChr>
                        <m:groupChrPr>
                          <m:chr m:val="⇒"/>
                          <m:pos m:val="top"/>
                          <m:vertJc m:val="bot"/>
                          <m:ctrlPr>
                            <a:rPr lang="da-DK" i="1">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br>
                  <a:rPr lang="da-DK"/>
                </a:br>
                <a:r>
                  <a:rPr lang="da-DK"/>
                  <a:t> 	</a:t>
                </a:r>
                <a14:m>
                  <m:oMathPara>
                    <m:oMathParaPr>
                      <m:jc/>
                    </m:oMathParaPr>
                    <m:oMath>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r>
                        <a:rPr lang="da-DK" b="0" i="1" smtClean="0">
                          <a:latin typeface="Cambria Math"/>
                          <a:ea typeface="Cambria Math"/>
                        </a:rPr>
                        <m:t>=</m:t>
                      </m:r>
                      <m:sSup>
                        <m:sSupPr>
                          <m:ctrlPr>
                            <a:rPr lang="da-DK" b="0" i="1" smtClean="0">
                              <a:latin typeface="Cambria Math" panose="02040503050406030204" pitchFamily="18" charset="0"/>
                              <a:ea typeface="Cambria Math"/>
                            </a:rPr>
                          </m:ctrlPr>
                        </m:sSupPr>
                        <m:e>
                          <m:r>
                            <a:rPr lang="da-DK" b="0" i="1" smtClean="0">
                              <a:latin typeface="Cambria Math"/>
                              <a:ea typeface="Cambria Math"/>
                            </a:rPr>
                            <m:t>𝐹</m:t>
                          </m:r>
                        </m:e>
                        <m:sup>
                          <m:r>
                            <a:rPr lang="da-DK" b="0" i="1" smtClean="0">
                              <a:latin typeface="Cambria Math"/>
                              <a:ea typeface="Cambria Math"/>
                            </a:rPr>
                            <m:t>−1</m:t>
                          </m:r>
                        </m:sup>
                      </m:sSup>
                      <m:d>
                        <m:dPr>
                          <m:begChr m:val="("/>
                          <m:sepChr m:val="|"/>
                          <m:endChr m:val=")"/>
                          <m:grow m:val="on"/>
                          <m:shp m:val="centered"/>
                          <m:ctrlPr>
                            <a:rPr lang="da-DK" i="1">
                              <a:latin typeface="Cambria Math" panose="02040503050406030204" pitchFamily="18" charset="0"/>
                            </a:rPr>
                          </m:ctrlPr>
                        </m:dPr>
                        <m:e>
                          <m:r>
                            <a:rPr lang="da-DK" i="1">
                              <a:latin typeface="Cambria Math"/>
                              <a:ea typeface="Cambria Math"/>
                            </a:rPr>
                            <m:t>1−</m:t>
                          </m:r>
                          <m:r>
                            <a:rPr lang="da-DK" i="1">
                              <a:latin typeface="Cambria Math"/>
                              <a:ea typeface="Cambria Math"/>
                            </a:rPr>
                            <m:t>𝛼</m:t>
                          </m:r>
                        </m:e>
                      </m:d>
                    </m:oMath>
                  </m:oMathPara>
                </a14:m>
                <a:endParaRPr lang="da-DK"/>
              </a:p>
              <a:p>
                <a:r>
                  <a:rPr lang="da-DK"/>
                  <a:t>F.eks. for </a:t>
                </a:r>
                <a14:m>
                  <m:oMathPara>
                    <m:oMathParaPr>
                      <m:jc/>
                    </m:oMathParaPr>
                    <m:oMath>
                      <m:r>
                        <a:rPr lang="da-DK" i="1" smtClean="0">
                          <a:latin typeface="Cambria Math"/>
                          <a:ea typeface="Cambria Math"/>
                        </a:rPr>
                        <m:t>𝛼</m:t>
                      </m:r>
                      <m:r>
                        <a:rPr lang="da-DK" b="0" i="1" smtClean="0">
                          <a:latin typeface="Cambria Math"/>
                          <a:ea typeface="Cambria Math"/>
                        </a:rPr>
                        <m:t>=0.025:</m:t>
                      </m:r>
                    </m:oMath>
                  </m:oMathPara>
                </a14:m>
                <a:br>
                  <a:rPr lang="da-DK"/>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𝑍</m:t>
                          </m:r>
                          <m:r>
                            <a:rPr lang="da-DK" i="1">
                              <a:latin typeface="Cambria Math"/>
                            </a:rPr>
                            <m:t>&gt;</m:t>
                          </m:r>
                          <m:sSub>
                            <m:sSubPr>
                              <m:ctrlPr>
                                <a:rPr lang="da-DK" i="1">
                                  <a:latin typeface="Cambria Math" panose="02040503050406030204" pitchFamily="18" charset="0"/>
                                </a:rPr>
                              </m:ctrlPr>
                            </m:sSubPr>
                            <m:e>
                              <m:r>
                                <a:rPr lang="da-DK" i="1">
                                  <a:latin typeface="Cambria Math"/>
                                </a:rPr>
                                <m:t>𝑧</m:t>
                              </m:r>
                            </m:e>
                            <m:sub>
                              <m:r>
                                <a:rPr lang="da-DK" b="0" i="1" smtClean="0">
                                  <a:latin typeface="Cambria Math"/>
                                </a:rPr>
                                <m:t>0.025</m:t>
                              </m:r>
                            </m:sub>
                          </m:sSub>
                        </m:e>
                      </m:d>
                      <m:r>
                        <m:rPr>
                          <m:sty m:val="p"/>
                        </m:rPr>
                        <a:rPr lang="da-DK">
                          <a:latin typeface="Cambria Math"/>
                          <a:ea typeface="Cambria Math"/>
                        </a:rPr>
                        <m:t>=</m:t>
                      </m:r>
                      <m:r>
                        <a:rPr lang="da-DK" b="0" i="1" smtClean="0">
                          <a:latin typeface="Cambria Math"/>
                          <a:ea typeface="Cambria Math"/>
                        </a:rPr>
                        <m:t>0.025  </m:t>
                      </m:r>
                      <m:groupChr>
                        <m:groupChrPr>
                          <m:chr m:val="⇒"/>
                          <m:pos m:val="top"/>
                          <m:vertJc m:val="bot"/>
                          <m:ctrlPr>
                            <a:rPr lang="da-DK" b="0" i="1" smtClean="0">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r>
                  <a:rPr lang="da-DK"/>
                  <a:t> </a:t>
                </a:r>
                <a:br>
                  <a:rPr lang="da-DK"/>
                </a:br>
                <a:r>
                  <a:rPr lang="da-DK"/>
                  <a:t>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𝑍</m:t>
                          </m:r>
                          <m:r>
                            <a:rPr lang="da-DK" i="1" smtClean="0">
                              <a:latin typeface="Cambria Math"/>
                              <a:ea typeface="Cambria Math"/>
                            </a:rPr>
                            <m:t>≤</m:t>
                          </m:r>
                          <m:sSub>
                            <m:sSubPr>
                              <m:ctrlPr>
                                <a:rPr lang="da-DK" i="1">
                                  <a:latin typeface="Cambria Math" panose="02040503050406030204" pitchFamily="18" charset="0"/>
                                </a:rPr>
                              </m:ctrlPr>
                            </m:sSubPr>
                            <m:e>
                              <m:r>
                                <a:rPr lang="da-DK" i="1">
                                  <a:latin typeface="Cambria Math"/>
                                </a:rPr>
                                <m:t>𝑧</m:t>
                              </m:r>
                            </m:e>
                            <m:sub>
                              <m:r>
                                <a:rPr lang="da-DK" i="1">
                                  <a:latin typeface="Cambria Math"/>
                                </a:rPr>
                                <m:t>0.025</m:t>
                              </m:r>
                            </m:sub>
                          </m:sSub>
                        </m:e>
                      </m:d>
                      <m:r>
                        <m:rPr>
                          <m:sty m:val="p"/>
                        </m:rPr>
                        <a:rPr lang="da-DK">
                          <a:latin typeface="Cambria Math"/>
                          <a:ea typeface="Cambria Math"/>
                        </a:rPr>
                        <m:t>=</m:t>
                      </m:r>
                      <m:r>
                        <a:rPr lang="da-DK" b="0" i="1" smtClean="0">
                          <a:latin typeface="Cambria Math"/>
                          <a:ea typeface="Cambria Math"/>
                        </a:rPr>
                        <m:t>1−</m:t>
                      </m:r>
                      <m:r>
                        <a:rPr lang="da-DK" i="1">
                          <a:latin typeface="Cambria Math"/>
                          <a:ea typeface="Cambria Math"/>
                        </a:rPr>
                        <m:t>0.025</m:t>
                      </m:r>
                      <m:r>
                        <a:rPr lang="da-DK" b="0" i="1" smtClean="0">
                          <a:latin typeface="Cambria Math"/>
                          <a:ea typeface="Cambria Math"/>
                        </a:rPr>
                        <m:t>=0.975</m:t>
                      </m:r>
                    </m:oMath>
                  </m:oMathPara>
                </a14:m>
                <a:endParaRPr lang="da-DK"/>
              </a:p>
              <a:p>
                <a:r>
                  <a:rPr lang="da-DK"/>
                  <a:t> Vi har tidligere vist, at </a:t>
                </a:r>
                <a14:m>
                  <m:oMathPara>
                    <m:oMathParaPr>
                      <m:jc/>
                    </m:oMathParaPr>
                    <m:oMath>
                      <m:r>
                        <a:rPr lang="da-DK" b="0" i="1" smtClean="0">
                          <a:latin typeface="Cambria Math"/>
                        </a:rPr>
                        <m:t>𝐹</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1.96</m:t>
                          </m:r>
                        </m:e>
                      </m:d>
                      <m:r>
                        <a:rPr lang="da-DK" b="0" i="1" smtClean="0">
                          <a:latin typeface="Cambria Math"/>
                        </a:rPr>
                        <m:t>=</m:t>
                      </m:r>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da-DK" i="1">
                              <a:latin typeface="Cambria Math"/>
                            </a:rPr>
                            <m:t>𝑍</m:t>
                          </m:r>
                          <m:r>
                            <a:rPr lang="da-DK" i="1">
                              <a:latin typeface="Cambria Math"/>
                              <a:ea typeface="Cambria Math"/>
                            </a:rPr>
                            <m:t>≤</m:t>
                          </m:r>
                          <m:r>
                            <a:rPr lang="da-DK" b="0" i="1" smtClean="0">
                              <a:latin typeface="Cambria Math"/>
                            </a:rPr>
                            <m:t>1.96</m:t>
                          </m:r>
                        </m:e>
                      </m:d>
                      <m:r>
                        <a:rPr lang="da-DK" b="0" i="1" smtClean="0">
                          <a:latin typeface="Cambria Math"/>
                        </a:rPr>
                        <m:t>=0.975</m:t>
                      </m:r>
                      <m:r>
                        <m:rPr>
                          <m:sty m:val="p"/>
                        </m:rPr>
                        <a:rPr lang="da-DK" b="0" i="0" smtClean="0">
                          <a:latin typeface="Cambria Math"/>
                        </a:rPr>
                        <m:t>, </m:t>
                      </m:r>
                      <m:r>
                        <m:rPr>
                          <m:sty m:val="p"/>
                        </m:rPr>
                        <a:rPr lang="da-DK" b="0" i="0" smtClean="0">
                          <a:latin typeface="Cambria Math"/>
                        </a:rPr>
                        <m:t>s</m:t>
                      </m:r>
                      <m:r>
                        <m:rPr>
                          <m:sty m:val="p"/>
                        </m:rPr>
                        <a:rPr lang="da-DK" b="0" i="0" smtClean="0">
                          <a:latin typeface="Cambria Math"/>
                        </a:rPr>
                        <m:t>å</m:t>
                      </m:r>
                    </m:oMath>
                  </m:oMathPara>
                </a14:m>
                <a:br>
                  <a:rPr lang="da-DK" b="0" i="0">
                    <a:latin typeface="Cambria Math"/>
                  </a:rPr>
                </a:br>
                <a14:m>
                  <m:oMathPara>
                    <m:oMathParaPr>
                      <m:jc/>
                    </m:oMathParaPr>
                    <m:oMath>
                      <m:r>
                        <m:rPr>
                          <m:sty m:val="p"/>
                        </m:rPr>
                        <a:rPr lang="da-DK" b="0" i="0" smtClean="0">
                          <a:latin typeface="Cambria Math"/>
                        </a:rPr>
                        <m:t> </m:t>
                      </m:r>
                      <m:sSub>
                        <m:sSubPr>
                          <m:ctrlPr>
                            <a:rPr lang="da-DK" b="0" i="1" smtClean="0">
                              <a:latin typeface="Cambria Math" panose="02040503050406030204" pitchFamily="18" charset="0"/>
                            </a:rPr>
                          </m:ctrlPr>
                        </m:sSubPr>
                        <m:e>
                          <m:r>
                            <a:rPr lang="da-DK" b="0" i="1" smtClean="0">
                              <a:latin typeface="Cambria Math"/>
                            </a:rPr>
                            <m:t>𝑧</m:t>
                          </m:r>
                        </m:e>
                        <m:sub>
                          <m:r>
                            <a:rPr lang="da-DK" b="0" i="1" smtClean="0">
                              <a:latin typeface="Cambria Math"/>
                            </a:rPr>
                            <m:t>0.025</m:t>
                          </m:r>
                        </m:sub>
                      </m:sSub>
                      <m:r>
                        <a:rPr lang="da-DK" b="0" i="1" smtClean="0">
                          <a:latin typeface="Cambria Math"/>
                        </a:rPr>
                        <m:t>=</m:t>
                      </m:r>
                      <m:sSup>
                        <m:sSupPr>
                          <m:ctrlPr>
                            <a:rPr lang="da-DK" i="1">
                              <a:latin typeface="Cambria Math" panose="02040503050406030204" pitchFamily="18" charset="0"/>
                              <a:ea typeface="Cambria Math"/>
                            </a:rPr>
                          </m:ctrlPr>
                        </m:sSupPr>
                        <m:e>
                          <m:r>
                            <a:rPr lang="da-DK" i="1">
                              <a:latin typeface="Cambria Math"/>
                              <a:ea typeface="Cambria Math"/>
                            </a:rPr>
                            <m:t>𝐹</m:t>
                          </m:r>
                        </m:e>
                        <m:sup>
                          <m:r>
                            <a:rPr lang="da-DK" i="1">
                              <a:latin typeface="Cambria Math"/>
                              <a:ea typeface="Cambria Math"/>
                            </a:rPr>
                            <m:t>−1</m:t>
                          </m:r>
                        </m:sup>
                      </m:sSup>
                      <m:d>
                        <m:dPr>
                          <m:begChr m:val="("/>
                          <m:sepChr m:val="|"/>
                          <m:endChr m:val=")"/>
                          <m:grow m:val="on"/>
                          <m:shp m:val="centered"/>
                          <m:ctrlPr>
                            <a:rPr lang="da-DK" i="1">
                              <a:latin typeface="Cambria Math" panose="02040503050406030204" pitchFamily="18" charset="0"/>
                            </a:rPr>
                          </m:ctrlPr>
                        </m:dPr>
                        <m:e>
                          <m:r>
                            <a:rPr lang="da-DK" i="1">
                              <a:latin typeface="Cambria Math"/>
                              <a:ea typeface="Cambria Math"/>
                            </a:rPr>
                            <m:t>1−0.025</m:t>
                          </m:r>
                        </m:e>
                      </m:d>
                      <m:r>
                        <a:rPr lang="da-DK" i="1">
                          <a:latin typeface="Cambria Math"/>
                          <a:ea typeface="Cambria Math"/>
                        </a:rPr>
                        <m:t>=</m:t>
                      </m:r>
                      <m:sSup>
                        <m:sSupPr>
                          <m:ctrlPr>
                            <a:rPr lang="da-DK" i="1">
                              <a:latin typeface="Cambria Math" panose="02040503050406030204" pitchFamily="18" charset="0"/>
                              <a:ea typeface="Cambria Math"/>
                            </a:rPr>
                          </m:ctrlPr>
                        </m:sSupPr>
                        <m:e>
                          <m:r>
                            <a:rPr lang="da-DK" i="1">
                              <a:latin typeface="Cambria Math"/>
                              <a:ea typeface="Cambria Math"/>
                            </a:rPr>
                            <m:t>𝐹</m:t>
                          </m:r>
                        </m:e>
                        <m:sup>
                          <m:r>
                            <a:rPr lang="da-DK" i="1">
                              <a:latin typeface="Cambria Math"/>
                              <a:ea typeface="Cambria Math"/>
                            </a:rPr>
                            <m:t>−1</m:t>
                          </m:r>
                        </m:sup>
                      </m:sSup>
                      <m:d>
                        <m:dPr>
                          <m:begChr m:val="("/>
                          <m:sepChr m:val="|"/>
                          <m:endChr m:val=")"/>
                          <m:grow m:val="on"/>
                          <m:shp m:val="centered"/>
                          <m:ctrlPr>
                            <a:rPr lang="da-DK" i="1">
                              <a:latin typeface="Cambria Math" panose="02040503050406030204" pitchFamily="18" charset="0"/>
                            </a:rPr>
                          </m:ctrlPr>
                        </m:dPr>
                        <m:e>
                          <m:r>
                            <a:rPr lang="da-DK" b="0" i="1" smtClean="0">
                              <a:latin typeface="Cambria Math"/>
                            </a:rPr>
                            <m:t>0.975</m:t>
                          </m:r>
                        </m:e>
                      </m:d>
                      <m:r>
                        <a:rPr lang="da-DK" i="1">
                          <a:latin typeface="Cambria Math"/>
                          <a:ea typeface="Cambria Math"/>
                        </a:rPr>
                        <m:t>=</m:t>
                      </m:r>
                      <m:r>
                        <a:rPr lang="da-DK" b="0" i="1" smtClean="0">
                          <a:latin typeface="Cambria Math"/>
                        </a:rPr>
                        <m:t>1.96</m:t>
                      </m:r>
                    </m:oMath>
                  </m:oMathPara>
                </a14:m>
                <a:r>
                  <a:rPr lang="da-DK"/>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b="-304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164</a:t>
            </a:fld>
            <a:endParaRPr lang="da-DK"/>
          </a:p>
        </p:txBody>
      </p:sp>
      <p:pic>
        <p:nvPicPr>
          <p:cNvPr id="6" name="Picture 5"/>
          <p:cNvPicPr>
            <a:picLocks noChangeAspect="1"/>
          </p:cNvPicPr>
          <p:nvPr/>
        </p:nvPicPr>
        <p:blipFill>
          <a:blip r:embed="rId4"/>
          <a:stretch>
            <a:fillRect/>
          </a:stretch>
        </p:blipFill>
        <p:spPr>
          <a:xfrm>
            <a:off x="5508104" y="2775431"/>
            <a:ext cx="3394112" cy="2355308"/>
          </a:xfrm>
          <a:prstGeom prst="rect">
            <a:avLst/>
          </a:prstGeom>
        </p:spPr>
      </p:pic>
      <p:sp>
        <p:nvSpPr>
          <p:cNvPr id="5" name="Rounded Rectangular Callout 4"/>
          <p:cNvSpPr/>
          <p:nvPr/>
        </p:nvSpPr>
        <p:spPr>
          <a:xfrm>
            <a:off x="4067944" y="2770346"/>
            <a:ext cx="2160240" cy="1072530"/>
          </a:xfrm>
          <a:prstGeom prst="wedgeRoundRectCallout">
            <a:avLst>
              <a:gd name="adj1" fmla="val -126316"/>
              <a:gd name="adj2" fmla="val 114500"/>
              <a:gd name="adj3" fmla="val 16667"/>
            </a:avLst>
          </a:prstGeom>
          <a:solidFill>
            <a:srgbClr val="FFFF6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a:solidFill>
                  <a:schemeClr val="tx1"/>
                </a:solidFill>
              </a:rPr>
              <a:t>Invers funktion til den kumulerede fordelingsfunktion </a:t>
            </a:r>
            <a:r>
              <a:rPr lang="da-DK" i="1">
                <a:solidFill>
                  <a:schemeClr val="tx1"/>
                </a:solidFill>
              </a:rPr>
              <a:t>F</a:t>
            </a:r>
          </a:p>
        </p:txBody>
      </p:sp>
    </p:spTree>
    <p:extLst>
      <p:ext uri="{BB962C8B-B14F-4D97-AF65-F5344CB8AC3E}">
        <p14:creationId xmlns:p14="http://schemas.microsoft.com/office/powerpoint/2010/main" val="4996208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a:t>Hvad så hvis </a:t>
                </a:r>
                <a14:m>
                  <m:oMathPara>
                    <m:oMathParaPr>
                      <m:jc/>
                    </m:oMathParaPr>
                    <m:oMath>
                      <m:r>
                        <m:rPr>
                          <m:sty m:val="bi"/>
                        </m:rPr>
                        <a:rPr lang="en-US" b="1" i="1" smtClean="0">
                          <a:latin typeface="Cambria Math" panose="02040503050406030204" pitchFamily="18" charset="0"/>
                        </a:rPr>
                        <m:t>𝑿</m:t>
                      </m:r>
                    </m:oMath>
                  </m:oMathPara>
                </a14:m>
                <a:r>
                  <a:rPr lang="en-GB"/>
                  <a:t> følger </a:t>
                </a:r>
                <a:r>
                  <a:rPr lang="en-GB" i="1"/>
                  <a:t>generel</a:t>
                </a:r>
                <a:r>
                  <a:rPr lang="en-GB"/>
                  <a:t> normalford.?</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02" t="-8621" r="-1158" b="-275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165</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1571835" y="1854691"/>
            <a:ext cx="5990390" cy="4824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1571835" y="1854691"/>
            <a:ext cx="5990390" cy="48240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1571835" y="1854691"/>
            <a:ext cx="5990390" cy="4824000"/>
          </a:xfrm>
          <a:prstGeom prst="rect">
            <a:avLst/>
          </a:prstGeom>
          <a:ln>
            <a:noFill/>
          </a:ln>
          <a:effectLst>
            <a:outerShdw blurRad="292100" dist="139700" dir="2700000" algn="tl" rotWithShape="0">
              <a:srgbClr val="333333">
                <a:alpha val="65000"/>
              </a:srgbClr>
            </a:outerShdw>
          </a:effectLst>
        </p:spPr>
      </p:pic>
      <mc:AlternateContent>
        <mc:Choice Requires="a14">
          <p:sp>
            <p:nvSpPr>
              <p:cNvPr id="3" name="Content Placeholder 2"/>
              <p:cNvSpPr>
                <a:spLocks noGrp="1"/>
              </p:cNvSpPr>
              <p:nvPr>
                <p:ph idx="1"/>
              </p:nvPr>
            </p:nvSpPr>
            <p:spPr/>
            <p:txBody>
              <a:bodyPr/>
              <a:lstStyle/>
              <a:p>
                <a:r>
                  <a:rPr lang="en-US"/>
                  <a:t>Hvis </a:t>
                </a:r>
                <a14:m>
                  <m:oMathPara>
                    <m:oMathParaPr>
                      <m:jc/>
                    </m:oMathParaPr>
                    <m:oMath>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oMath>
                  </m:oMathPara>
                </a14:m>
                <a:r>
                  <a:rPr lang="en-GB"/>
                  <a:t>, så er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𝑁</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oMath>
                  </m:oMathPara>
                </a14:m>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868"/>
                </a:stretch>
              </a:blipFill>
            </p:spPr>
            <p:txBody>
              <a:bodyPr/>
              <a:lstStyle/>
              <a:p>
                <a:r>
                  <a:rPr lang="en-GB">
                    <a:noFill/>
                  </a:rPr>
                  <a:t> </a:t>
                </a:r>
              </a:p>
            </p:txBody>
          </p:sp>
        </mc:Fallback>
      </mc:AlternateContent>
    </p:spTree>
    <p:extLst>
      <p:ext uri="{BB962C8B-B14F-4D97-AF65-F5344CB8AC3E}">
        <p14:creationId xmlns:p14="http://schemas.microsoft.com/office/powerpoint/2010/main" val="26924449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5.7, s. 144</a:t>
            </a:r>
            <a:endParaRPr lang="en-GB"/>
          </a:p>
        </p:txBody>
      </p:sp>
      <mc:AlternateContent>
        <mc:Choice Requires="a14">
          <p:sp>
            <p:nvSpPr>
              <p:cNvPr id="6" name="Content Placeholder 5"/>
              <p:cNvSpPr>
                <a:spLocks noGrp="1"/>
              </p:cNvSpPr>
              <p:nvPr>
                <p:ph idx="1"/>
              </p:nvPr>
            </p:nvSpPr>
            <p:spPr/>
            <p:txBody>
              <a:bodyPr/>
              <a:lstStyle/>
              <a:p>
                <a:pPr marL="0" indent="0">
                  <a:buNone/>
                </a:pPr>
                <a:r>
                  <a:rPr lang="en-US"/>
                  <a:t>For en stregkodeskanner måler man, hvor meget man kan dæmpe signalet, så den lige netop kan aflæse en stregkode. Dæmpningen afhænger af stregkoden for forskellige fødevarer. Det viser sig, at den følger en normalfordeling med </a:t>
                </a:r>
                <a14:m>
                  <m:oMathPara>
                    <m:oMathParaPr>
                      <m:jc/>
                    </m:oMathParaPr>
                    <m:o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=10.1</m:t>
                      </m:r>
                    </m:oMath>
                  </m:oMathPara>
                </a14:m>
                <a:r>
                  <a:rPr lang="en-GB"/>
                  <a:t> dB og </a:t>
                </a:r>
                <a14:m>
                  <m:oMathPara>
                    <m:oMathParaPr>
                      <m:jc/>
                    </m:oMathParaPr>
                    <m:o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=2.7</m:t>
                      </m:r>
                    </m:oMath>
                  </m:oMathPara>
                </a14:m>
                <a:r>
                  <a:rPr lang="en-GB"/>
                  <a:t> dB.</a:t>
                </a:r>
              </a:p>
              <a:p>
                <a:pPr marL="814387" lvl="1" indent="-457200">
                  <a:buFont typeface="+mj-lt"/>
                  <a:buAutoNum type="alphaLcParenR"/>
                </a:pPr>
                <a:r>
                  <a:rPr lang="en-US"/>
                  <a:t>Hvad er sandsynligheden for at dæmpningen for den næste stregkode er mellem </a:t>
                </a:r>
                <a14:m>
                  <m:oMathPara>
                    <m:oMathParaPr>
                      <m:jc/>
                    </m:oMathParaPr>
                    <m:oMath>
                      <m:r>
                        <a:rPr lang="en-US" i="1" smtClean="0">
                          <a:latin typeface="Cambria Math" panose="02040503050406030204" pitchFamily="18" charset="0"/>
                        </a:rPr>
                        <m:t>8.5</m:t>
                      </m:r>
                    </m:oMath>
                  </m:oMathPara>
                </a14:m>
                <a:r>
                  <a:rPr lang="en-US"/>
                  <a:t> og </a:t>
                </a:r>
                <a14:m>
                  <m:oMathPara>
                    <m:oMathParaPr>
                      <m:jc/>
                    </m:oMathParaPr>
                    <m:oMath>
                      <m:r>
                        <a:rPr lang="en-US" i="1" smtClean="0">
                          <a:latin typeface="Cambria Math" panose="02040503050406030204" pitchFamily="18" charset="0"/>
                        </a:rPr>
                        <m:t>13.0</m:t>
                      </m:r>
                    </m:oMath>
                  </m:oMathPara>
                </a14:m>
                <a:r>
                  <a:rPr lang="en-US"/>
                  <a:t> dB</a:t>
                </a:r>
              </a:p>
              <a:p>
                <a:pPr marL="814387" lvl="1" indent="-457200">
                  <a:buFont typeface="+mj-lt"/>
                  <a:buAutoNum type="alphaLcParenR"/>
                </a:pPr>
                <a:endParaRPr lang="en-US"/>
              </a:p>
              <a:p>
                <a:pPr marL="357187" lvl="1" indent="0">
                  <a:buNone/>
                </a:pPr>
                <a:r>
                  <a:rPr lang="en-US">
                    <a:solidFill>
                      <a:schemeClr val="accent1">
                        <a:lumMod val="75000"/>
                      </a:schemeClr>
                    </a:solidFill>
                  </a:rPr>
                  <a:t>Svar:</a:t>
                </a:r>
                <a:r>
                  <a:rPr lang="en-US"/>
                  <a:t> </a:t>
                </a:r>
                <a14:m>
                  <m:oMathPara>
                    <m:oMathParaPr>
                      <m:jc/>
                    </m:oMathParaPr>
                    <m:oMath>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10.1, 2.7</m:t>
                          </m:r>
                        </m:e>
                      </m:d>
                    </m:oMath>
                  </m:oMathPara>
                </a14:m>
                <a:r>
                  <a:rPr lang="en-GB"/>
                  <a:t>, </a:t>
                </a:r>
                <a:br>
                  <a:rPr lang="en-GB"/>
                </a:br>
                <a:r>
                  <a:rPr lang="en-GB"/>
                  <a:t>så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−10.1</m:t>
                          </m:r>
                        </m:num>
                        <m:den>
                          <m:r>
                            <a:rPr lang="en-US" b="0" i="1" smtClean="0">
                              <a:latin typeface="Cambria Math" panose="02040503050406030204" pitchFamily="18" charset="0"/>
                            </a:rPr>
                            <m:t>2.7</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m:oMathPara>
                </a14:m>
                <a:r>
                  <a:rPr lang="en-US"/>
                  <a:t> </a:t>
                </a:r>
                <a:br>
                  <a:rPr lang="en-US"/>
                </a:br>
                <a:r>
                  <a:rPr lang="en-US" sz="1050"/>
                  <a:t> </a:t>
                </a:r>
              </a:p>
              <a:p>
                <a:pPr marL="357187" lvl="1" indent="0">
                  <a:buNone/>
                </a:pP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8.5</m:t>
                          </m:r>
                          <m:r>
                            <a:rPr lang="en-US" i="1">
                              <a:latin typeface="Cambria Math" panose="02040503050406030204" pitchFamily="18" charset="0"/>
                            </a:rPr>
                            <m:t>&lt;</m:t>
                          </m:r>
                          <m:r>
                            <a:rPr lang="en-US" b="0" i="1" smtClean="0">
                              <a:latin typeface="Cambria Math" panose="02040503050406030204" pitchFamily="18" charset="0"/>
                            </a:rPr>
                            <m:t>𝑋</m:t>
                          </m:r>
                          <m:r>
                            <a:rPr lang="en-US" i="1">
                              <a:latin typeface="Cambria Math" panose="02040503050406030204" pitchFamily="18" charset="0"/>
                            </a:rPr>
                            <m:t>&lt;</m:t>
                          </m:r>
                          <m:r>
                            <a:rPr lang="en-US" b="0" i="1" smtClean="0">
                              <a:latin typeface="Cambria Math" panose="02040503050406030204" pitchFamily="18" charset="0"/>
                            </a:rPr>
                            <m:t>13.0</m:t>
                          </m:r>
                        </m:e>
                      </m:d>
                    </m:oMath>
                  </m:oMathPara>
                </a14:m>
                <a:r>
                  <a:rPr lang="en-US" i="1">
                    <a:latin typeface="Cambria Math" panose="02040503050406030204" pitchFamily="18" charset="0"/>
                  </a:rPr>
                  <a:t> </a:t>
                </a:r>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i="1">
                          <a:latin typeface="Cambria Math" panose="02040503050406030204" pitchFamily="18" charset="0"/>
                        </a:rPr>
                        <m:t>=</m:t>
                      </m:r>
                      <m:r>
                        <a:rPr lang="en-US" i="1">
                          <a:latin typeface="Cambria Math" panose="02040503050406030204" pitchFamily="18" charset="0"/>
                        </a:rPr>
                        <m:t>𝐹</m:t>
                      </m:r>
                      <m:d>
                        <m:dPr>
                          <m:begChr m:val="("/>
                          <m:sepChr m:val="|"/>
                          <m:endChr m:val=")"/>
                          <m:grow m:val="on"/>
                          <m:shp m:val="centered"/>
                          <m:ctrlPr>
                            <a:rPr lang="en-US" i="1">
                              <a:latin typeface="Cambria Math" panose="02040503050406030204" pitchFamily="18" charset="0"/>
                            </a:rPr>
                          </m:ctrlPr>
                        </m:dPr>
                        <m:e>
                          <m:f>
                            <m:fPr>
                              <m:type m:val="bar"/>
                              <m:ctrlPr>
                                <a:rPr lang="en-US" i="1" smtClean="0">
                                  <a:latin typeface="Cambria Math" panose="02040503050406030204" pitchFamily="18" charset="0"/>
                                </a:rPr>
                              </m:ctrlPr>
                            </m:fPr>
                            <m:num>
                              <m:r>
                                <a:rPr lang="en-US" b="0" i="1" smtClean="0">
                                  <a:latin typeface="Cambria Math" panose="02040503050406030204" pitchFamily="18" charset="0"/>
                                </a:rPr>
                                <m:t>13.0−10.1</m:t>
                              </m:r>
                            </m:num>
                            <m:den>
                              <m:r>
                                <a:rPr lang="en-US" b="0" i="1" smtClean="0">
                                  <a:latin typeface="Cambria Math" panose="02040503050406030204" pitchFamily="18" charset="0"/>
                                </a:rPr>
                                <m:t>2.7</m:t>
                              </m:r>
                            </m:den>
                          </m:f>
                        </m:e>
                      </m:d>
                      <m:r>
                        <a:rPr lang="en-US" i="1">
                          <a:latin typeface="Cambria Math" panose="02040503050406030204" pitchFamily="18" charset="0"/>
                        </a:rPr>
                        <m:t>−</m:t>
                      </m:r>
                      <m:r>
                        <a:rPr lang="en-US" i="1">
                          <a:latin typeface="Cambria Math" panose="02040503050406030204" pitchFamily="18" charset="0"/>
                        </a:rPr>
                        <m:t>𝐹</m:t>
                      </m:r>
                      <m:d>
                        <m:dPr>
                          <m:begChr m:val="("/>
                          <m:sepChr m:val="|"/>
                          <m:endChr m:val=")"/>
                          <m:grow m:val="on"/>
                          <m:shp m:val="centered"/>
                          <m:ctrlPr>
                            <a:rPr lang="en-US" i="1">
                              <a:latin typeface="Cambria Math" panose="02040503050406030204" pitchFamily="18" charset="0"/>
                            </a:rPr>
                          </m:ctrlPr>
                        </m:dPr>
                        <m:e>
                          <m:f>
                            <m:fPr>
                              <m:type m:val="bar"/>
                              <m:ctrlPr>
                                <a:rPr lang="en-US" i="1">
                                  <a:latin typeface="Cambria Math" panose="02040503050406030204" pitchFamily="18" charset="0"/>
                                </a:rPr>
                              </m:ctrlPr>
                            </m:fPr>
                            <m:num>
                              <m:r>
                                <a:rPr lang="en-US" b="0" i="1" smtClean="0">
                                  <a:latin typeface="Cambria Math" panose="02040503050406030204" pitchFamily="18" charset="0"/>
                                </a:rPr>
                                <m:t>8.5</m:t>
                              </m:r>
                              <m:r>
                                <a:rPr lang="en-US" i="1">
                                  <a:latin typeface="Cambria Math" panose="02040503050406030204" pitchFamily="18" charset="0"/>
                                </a:rPr>
                                <m:t>−10.1</m:t>
                              </m:r>
                            </m:num>
                            <m:den>
                              <m:r>
                                <a:rPr lang="en-US" i="1">
                                  <a:latin typeface="Cambria Math" panose="02040503050406030204" pitchFamily="18" charset="0"/>
                                </a:rPr>
                                <m:t>2.7</m:t>
                              </m:r>
                            </m:den>
                          </m:f>
                        </m:e>
                      </m:d>
                    </m:oMath>
                  </m:oMathPara>
                </a14:m>
                <a:r>
                  <a:rPr lang="en-GB"/>
                  <a:t> </a:t>
                </a:r>
              </a:p>
              <a:p>
                <a:pPr marL="357187" lvl="1" indent="0">
                  <a:buNone/>
                </a:pPr>
                <a:r>
                  <a:rPr lang="en-GB"/>
                  <a:t> 	</a:t>
                </a:r>
                <a14:m>
                  <m:oMathPara>
                    <m:oMathParaPr>
                      <m:jc/>
                    </m:oMathParaPr>
                    <m:oMath>
                      <m:r>
                        <a:rPr lang="en-US" b="0" i="1" smtClean="0">
                          <a:latin typeface="Cambria Math" panose="02040503050406030204" pitchFamily="18" charset="0"/>
                        </a:rPr>
                        <m:t>=</m:t>
                      </m:r>
                      <m:r>
                        <a:rPr lang="en-US" b="0" i="1" smtClean="0">
                          <a:latin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1.07</m:t>
                          </m:r>
                        </m:e>
                      </m:d>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(−0.59)</m:t>
                      </m:r>
                    </m:oMath>
                  </m:oMathPara>
                </a14:m>
                <a:r>
                  <a:rPr lang="en-GB"/>
                  <a:t> </a:t>
                </a:r>
              </a:p>
              <a:p>
                <a:pPr marL="357187" lvl="1" indent="0">
                  <a:buNone/>
                </a:pPr>
                <a:r>
                  <a:rPr lang="en-GB"/>
                  <a:t> 	</a:t>
                </a:r>
                <a14:m>
                  <m:oMathPara>
                    <m:oMathParaPr>
                      <m:jc/>
                    </m:oMathParaPr>
                    <m:oMath>
                      <m:r>
                        <a:rPr lang="en-US" b="0" i="1" smtClean="0">
                          <a:latin typeface="Cambria Math" panose="02040503050406030204" pitchFamily="18" charset="0"/>
                        </a:rPr>
                        <m:t>=0.8577−0.2776</m:t>
                      </m:r>
                    </m:oMath>
                  </m:oMathPara>
                </a14:m>
                <a:r>
                  <a:rPr lang="en-GB"/>
                  <a:t> </a:t>
                </a:r>
              </a:p>
              <a:p>
                <a:pPr marL="357187" lvl="1" indent="0">
                  <a:buNone/>
                </a:pPr>
                <a:r>
                  <a:rPr lang="en-GB"/>
                  <a:t> 	</a:t>
                </a:r>
                <a14:m>
                  <m:oMathPara>
                    <m:oMathParaPr>
                      <m:jc/>
                    </m:oMathParaPr>
                    <m:oMath>
                      <m:r>
                        <a:rPr lang="en-US" i="1">
                          <a:latin typeface="Cambria Math" panose="02040503050406030204" pitchFamily="18" charset="0"/>
                        </a:rPr>
                        <m:t>=0.5801</m:t>
                      </m:r>
                    </m:oMath>
                  </m:oMathPara>
                </a14:m>
                <a:endParaRPr lang="en-GB"/>
              </a:p>
              <a:p>
                <a:pPr marL="357187" lvl="1" indent="0">
                  <a:buNone/>
                </a:pP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166</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4860032" y="3429000"/>
            <a:ext cx="2493640" cy="3043913"/>
          </a:xfrm>
          <a:prstGeom prst="rect">
            <a:avLst/>
          </a:prstGeom>
          <a:ln>
            <a:noFill/>
          </a:ln>
          <a:effectLst>
            <a:outerShdw blurRad="292100" dist="139700" dir="2700000" algn="tl" rotWithShape="0">
              <a:srgbClr val="333333">
                <a:alpha val="65000"/>
              </a:srgbClr>
            </a:outerShdw>
          </a:effectLst>
        </p:spPr>
      </p:pic>
      <mc:AlternateContent>
        <mc:Choice Requires="a14">
          <p:sp>
            <p:nvSpPr>
              <p:cNvPr id="8" name="TextBox 7"/>
              <p:cNvSpPr txBox="1"/>
              <p:nvPr/>
            </p:nvSpPr>
            <p:spPr>
              <a:xfrm>
                <a:off x="7092280" y="4005065"/>
                <a:ext cx="261392" cy="261610"/>
              </a:xfrm>
              <a:prstGeom prst="rect">
                <a:avLst/>
              </a:prstGeom>
              <a:solidFill>
                <a:srgbClr val="FFFF00"/>
              </a:solid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1100" i="1" smtClean="0">
                          <a:latin typeface="Cambria Math" panose="02040503050406030204" pitchFamily="18" charset="0"/>
                        </a:rPr>
                        <m:t>𝑥</m:t>
                      </m:r>
                    </m:oMath>
                  </m:oMathPara>
                </a14:m>
                <a:endParaRPr lang="en-GB" sz="1200"/>
              </a:p>
            </p:txBody>
          </p:sp>
        </mc:Choice>
        <mc:Fallback>
          <p:sp>
            <p:nvSpPr>
              <p:cNvPr id="8" name="TextBox 7"/>
              <p:cNvSpPr txBox="1">
                <a:spLocks noRot="1" noChangeAspect="1" noMove="1" noResize="1" noEditPoints="1" noAdjustHandles="1" noChangeArrowheads="1" noChangeShapeType="1" noTextEdit="1"/>
              </p:cNvSpPr>
              <p:nvPr/>
            </p:nvSpPr>
            <p:spPr>
              <a:xfrm>
                <a:off x="7092280" y="4005065"/>
                <a:ext cx="261392" cy="261610"/>
              </a:xfrm>
              <a:prstGeom prst="rect">
                <a:avLst/>
              </a:prstGeom>
              <a:blipFill>
                <a:blip r:embed="rId4"/>
                <a:stretch>
                  <a:fillRect/>
                </a:stretch>
              </a:blipFill>
            </p:spPr>
            <p:txBody>
              <a:bodyPr/>
              <a:lstStyle/>
              <a:p>
                <a:r>
                  <a:rPr lang="en-GB">
                    <a:noFill/>
                  </a:rPr>
                  <a:t> </a:t>
                </a:r>
              </a:p>
            </p:txBody>
          </p:sp>
        </mc:Fallback>
      </mc:AlternateContent>
      <p:sp>
        <p:nvSpPr>
          <p:cNvPr id="9" name="TextBox 8"/>
          <p:cNvSpPr txBox="1"/>
          <p:nvPr/>
        </p:nvSpPr>
        <p:spPr>
          <a:xfrm>
            <a:off x="7631384" y="4643847"/>
            <a:ext cx="1230468" cy="1569660"/>
          </a:xfrm>
          <a:prstGeom prst="rect">
            <a:avLst/>
          </a:prstGeom>
          <a:solidFill>
            <a:srgbClr val="FFFFCC"/>
          </a:solidFill>
          <a:ln>
            <a:solidFill>
              <a:schemeClr val="tx1"/>
            </a:solidFill>
          </a:ln>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N.B.: De to blå arealer under kurverne er ens, nemlig 0.5801.</a:t>
            </a:r>
            <a:endParaRPr lang="en-GB" sz="1600"/>
          </a:p>
        </p:txBody>
      </p:sp>
    </p:spTree>
    <p:extLst>
      <p:ext uri="{BB962C8B-B14F-4D97-AF65-F5344CB8AC3E}">
        <p14:creationId xmlns:p14="http://schemas.microsoft.com/office/powerpoint/2010/main" val="20362473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Beregning med R</a:t>
            </a:r>
          </a:p>
        </p:txBody>
      </p:sp>
      <mc:AlternateContent>
        <mc:Choice Requires="a14">
          <p:sp>
            <p:nvSpPr>
              <p:cNvPr id="3" name="Content Placeholder 2"/>
              <p:cNvSpPr>
                <a:spLocks noGrp="1"/>
              </p:cNvSpPr>
              <p:nvPr>
                <p:ph idx="1"/>
              </p:nvPr>
            </p:nvSpPr>
            <p:spPr>
              <a:xfrm>
                <a:off x="251520" y="1196752"/>
                <a:ext cx="8784976" cy="5544616"/>
              </a:xfrm>
            </p:spPr>
            <p:txBody>
              <a:bodyPr/>
              <a:lstStyle/>
              <a:p>
                <a:pPr marL="0" indent="0">
                  <a:buNone/>
                </a:pPr>
                <a:r>
                  <a:rPr lang="da-DK" b="1"/>
                  <a:t>Standard normalfordeling </a:t>
                </a:r>
                <a14:m>
                  <m:oMathPara>
                    <m:oMathParaPr>
                      <m:jc/>
                    </m:oMathParaPr>
                    <m:oMath>
                      <m:r>
                        <m:rPr>
                          <m:sty m:val="bi"/>
                        </m:rPr>
                        <a:rPr lang="da-DK" b="1" i="1">
                          <a:latin typeface="Cambria Math"/>
                        </a:rPr>
                        <m:t>𝑵</m:t>
                      </m:r>
                      <m:r>
                        <m:rPr>
                          <m:sty m:val="bi"/>
                        </m:rPr>
                        <a:rPr lang="da-DK" b="1" i="1">
                          <a:latin typeface="Cambria Math"/>
                        </a:rPr>
                        <m:t>(</m:t>
                      </m:r>
                      <m:r>
                        <m:rPr>
                          <m:sty m:val="bi"/>
                        </m:rPr>
                        <a:rPr lang="da-DK" b="1" i="1" smtClean="0">
                          <a:latin typeface="Cambria Math"/>
                        </a:rPr>
                        <m:t>𝟎</m:t>
                      </m:r>
                      <m:r>
                        <m:rPr>
                          <m:sty m:val="bi"/>
                        </m:rPr>
                        <a:rPr lang="da-DK" b="1" i="1" smtClean="0">
                          <a:latin typeface="Cambria Math"/>
                        </a:rPr>
                        <m:t>,</m:t>
                      </m:r>
                      <m:r>
                        <m:rPr>
                          <m:sty m:val="bi"/>
                        </m:rPr>
                        <a:rPr lang="da-DK" b="1" i="1" smtClean="0">
                          <a:latin typeface="Cambria Math"/>
                        </a:rPr>
                        <m:t>𝟏</m:t>
                      </m:r>
                      <m:r>
                        <m:rPr>
                          <m:sty m:val="bi"/>
                        </m:rPr>
                        <a:rPr lang="da-DK" b="1" i="1">
                          <a:latin typeface="Cambria Math"/>
                          <a:ea typeface="Cambria Math"/>
                        </a:rPr>
                        <m:t>)</m:t>
                      </m:r>
                    </m:oMath>
                  </m:oMathPara>
                </a14:m>
                <a:endParaRPr lang="da-DK" b="1"/>
              </a:p>
              <a:p>
                <a:r>
                  <a:rPr lang="da-DK"/>
                  <a:t>PDF:		dnorm(z) 	f.eks. </a:t>
                </a:r>
                <a14:m>
                  <m:oMathPara>
                    <m:oMathParaPr>
                      <m:jc/>
                    </m:oMathParaPr>
                    <m:oMath>
                      <m:r>
                        <a:rPr lang="da-DK" sz="2000" i="1" smtClean="0">
                          <a:latin typeface="Cambria Math" panose="02040503050406030204" pitchFamily="18" charset="0"/>
                        </a:rPr>
                        <m:t>𝑓</m:t>
                      </m:r>
                      <m:r>
                        <a:rPr lang="da-DK" sz="2000" i="1" smtClean="0">
                          <a:latin typeface="Cambria Math" panose="02040503050406030204" pitchFamily="18" charset="0"/>
                        </a:rPr>
                        <m:t>(1.96)=</m:t>
                      </m:r>
                      <m:r>
                        <m:rPr>
                          <m:sty m:val="p"/>
                        </m:rPr>
                        <a:rPr lang="da-DK" sz="2000" i="0" smtClean="0">
                          <a:latin typeface="Cambria Math" panose="02040503050406030204" pitchFamily="18" charset="0"/>
                        </a:rPr>
                        <m:t>dnorm</m:t>
                      </m:r>
                      <m:r>
                        <a:rPr lang="da-DK" sz="2000" i="1" smtClean="0">
                          <a:latin typeface="Cambria Math" panose="02040503050406030204" pitchFamily="18" charset="0"/>
                        </a:rPr>
                        <m:t>(1.96)=0.0584</m:t>
                      </m:r>
                    </m:oMath>
                  </m:oMathPara>
                </a14:m>
                <a:endParaRPr lang="da-DK"/>
              </a:p>
              <a:p>
                <a:r>
                  <a:rPr lang="da-DK"/>
                  <a:t>CDF:		pnorm(z)	f.eks. </a:t>
                </a:r>
                <a14:m>
                  <m:oMathPara>
                    <m:oMathParaPr>
                      <m:jc/>
                    </m:oMathParaPr>
                    <m:oMath>
                      <m:r>
                        <a:rPr lang="en-US" sz="2000" b="0" i="1" smtClean="0">
                          <a:latin typeface="Cambria Math" panose="02040503050406030204" pitchFamily="18" charset="0"/>
                        </a:rPr>
                        <m:t>𝐹</m:t>
                      </m:r>
                      <m:r>
                        <a:rPr lang="en-US" sz="2000" b="0" i="1" smtClean="0">
                          <a:latin typeface="Cambria Math" panose="02040503050406030204" pitchFamily="18" charset="0"/>
                        </a:rPr>
                        <m:t>(1.96)=</m:t>
                      </m:r>
                      <m:r>
                        <m:rPr>
                          <m:sty m:val="p"/>
                        </m:rPr>
                        <a:rPr lang="da-DK" sz="2000" i="0" smtClean="0">
                          <a:latin typeface="Cambria Math" panose="02040503050406030204" pitchFamily="18" charset="0"/>
                        </a:rPr>
                        <m:t>pnorm</m:t>
                      </m:r>
                      <m:r>
                        <a:rPr lang="da-DK" sz="2000" i="1" smtClean="0">
                          <a:latin typeface="Cambria Math" panose="02040503050406030204" pitchFamily="18" charset="0"/>
                        </a:rPr>
                        <m:t>(</m:t>
                      </m:r>
                      <m:r>
                        <a:rPr lang="en-US" sz="2000" i="1" smtClean="0">
                          <a:latin typeface="Cambria Math" panose="02040503050406030204" pitchFamily="18" charset="0"/>
                        </a:rPr>
                        <m:t>1.96</m:t>
                      </m:r>
                      <m:r>
                        <a:rPr lang="da-DK" sz="2000" i="1" smtClean="0">
                          <a:latin typeface="Cambria Math" panose="02040503050406030204" pitchFamily="18" charset="0"/>
                        </a:rPr>
                        <m:t>) </m:t>
                      </m:r>
                      <m:r>
                        <a:rPr lang="da-DK" sz="2000" i="1">
                          <a:latin typeface="Cambria Math" panose="02040503050406030204" pitchFamily="18" charset="0"/>
                        </a:rPr>
                        <m:t>= 0.975</m:t>
                      </m:r>
                    </m:oMath>
                  </m:oMathPara>
                </a14:m>
                <a:endParaRPr lang="da-DK"/>
              </a:p>
              <a:p>
                <a:r>
                  <a:rPr lang="da-DK"/>
                  <a:t>Invers:	qnorm(p) 	f.eks. </a:t>
                </a:r>
                <a14:m>
                  <m:oMathPara>
                    <m:oMathParaPr>
                      <m:jc/>
                    </m:oMathParaPr>
                    <m:oMath>
                      <m:sSup>
                        <m:sSupPr>
                          <m:ctrlPr>
                            <a:rPr lang="da-DK" sz="2000" i="1" smtClean="0">
                              <a:latin typeface="Cambria Math" panose="02040503050406030204" pitchFamily="18" charset="0"/>
                            </a:rPr>
                          </m:ctrlPr>
                        </m:sSupPr>
                        <m:e>
                          <m:r>
                            <a:rPr lang="en-US" sz="2000" b="0" i="1" smtClean="0">
                              <a:latin typeface="Cambria Math" panose="02040503050406030204" pitchFamily="18" charset="0"/>
                            </a:rPr>
                            <m:t>𝐹</m:t>
                          </m:r>
                        </m:e>
                        <m:sup>
                          <m:r>
                            <a:rPr lang="en-US" sz="2000" b="0" i="1" smtClean="0">
                              <a:latin typeface="Cambria Math" panose="02040503050406030204" pitchFamily="18" charset="0"/>
                            </a:rPr>
                            <m:t>−1</m:t>
                          </m:r>
                        </m:sup>
                      </m:sSup>
                      <m:r>
                        <a:rPr lang="da-DK" sz="2000" i="1" smtClean="0">
                          <a:latin typeface="Cambria Math" panose="02040503050406030204" pitchFamily="18" charset="0"/>
                        </a:rPr>
                        <m:t>(</m:t>
                      </m:r>
                      <m:r>
                        <a:rPr lang="da-DK" sz="2000" i="1">
                          <a:latin typeface="Cambria Math" panose="02040503050406030204" pitchFamily="18" charset="0"/>
                        </a:rPr>
                        <m:t>0.975</m:t>
                      </m:r>
                      <m:r>
                        <a:rPr lang="da-DK" sz="2000" i="1" smtClean="0">
                          <a:latin typeface="Cambria Math" panose="02040503050406030204" pitchFamily="18" charset="0"/>
                        </a:rPr>
                        <m:t>)=</m:t>
                      </m:r>
                      <m:r>
                        <m:rPr>
                          <m:sty m:val="p"/>
                        </m:rPr>
                        <a:rPr lang="en-US" sz="2000" b="0" i="0" smtClean="0">
                          <a:latin typeface="Cambria Math" panose="02040503050406030204" pitchFamily="18" charset="0"/>
                        </a:rPr>
                        <m:t>q</m:t>
                      </m:r>
                      <m:r>
                        <a:rPr lang="da-DK" sz="2000" i="1" smtClean="0">
                          <a:latin typeface="Cambria Math" panose="02040503050406030204" pitchFamily="18" charset="0"/>
                        </a:rPr>
                        <m:t>𝑛𝑜𝑟𝑚</m:t>
                      </m:r>
                      <m:r>
                        <a:rPr lang="da-DK" sz="2000" i="1" smtClean="0">
                          <a:latin typeface="Cambria Math" panose="02040503050406030204" pitchFamily="18" charset="0"/>
                        </a:rPr>
                        <m:t>(0.975) =1.96</m:t>
                      </m:r>
                    </m:oMath>
                  </m:oMathPara>
                </a14:m>
                <a:br>
                  <a:rPr lang="da-DK"/>
                </a:br>
                <a:endParaRPr lang="da-DK"/>
              </a:p>
              <a:p>
                <a:pPr marL="0" indent="0">
                  <a:buNone/>
                </a:pPr>
                <a:r>
                  <a:rPr lang="da-DK" b="1"/>
                  <a:t>Generel normalfordeling </a:t>
                </a:r>
                <a14:m>
                  <m:oMathPara>
                    <m:oMathParaPr>
                      <m:jc/>
                    </m:oMathParaPr>
                    <m:oMath>
                      <m:r>
                        <m:rPr>
                          <m:sty m:val="bi"/>
                        </m:rPr>
                        <a:rPr lang="da-DK" b="1" i="1">
                          <a:latin typeface="Cambria Math"/>
                        </a:rPr>
                        <m:t>𝑵</m:t>
                      </m:r>
                      <m:r>
                        <m:rPr>
                          <m:sty m:val="bi"/>
                        </m:rPr>
                        <a:rPr lang="da-DK" b="1" i="1">
                          <a:latin typeface="Cambria Math"/>
                        </a:rPr>
                        <m:t>(</m:t>
                      </m:r>
                      <m:r>
                        <m:rPr>
                          <m:sty m:val="bi"/>
                        </m:rPr>
                        <a:rPr lang="da-DK" b="1" i="1">
                          <a:latin typeface="Cambria Math"/>
                          <a:ea typeface="Cambria Math"/>
                        </a:rPr>
                        <m:t>𝝁</m:t>
                      </m:r>
                      <m:r>
                        <m:rPr>
                          <m:sty m:val="bi"/>
                        </m:rPr>
                        <a:rPr lang="da-DK" b="1" i="1">
                          <a:latin typeface="Cambria Math"/>
                          <a:ea typeface="Cambria Math"/>
                        </a:rPr>
                        <m:t>,</m:t>
                      </m:r>
                      <m:sSup>
                        <m:sSupPr>
                          <m:ctrlPr>
                            <a:rPr lang="da-DK" b="1" i="1">
                              <a:latin typeface="Cambria Math" panose="02040503050406030204" pitchFamily="18" charset="0"/>
                              <a:ea typeface="Cambria Math"/>
                            </a:rPr>
                          </m:ctrlPr>
                        </m:sSupPr>
                        <m:e>
                          <m:r>
                            <m:rPr>
                              <m:sty m:val="bi"/>
                            </m:rPr>
                            <a:rPr lang="da-DK" b="1" i="1">
                              <a:latin typeface="Cambria Math"/>
                              <a:ea typeface="Cambria Math"/>
                            </a:rPr>
                            <m:t>𝝈</m:t>
                          </m:r>
                        </m:e>
                        <m:sup>
                          <m:r>
                            <m:rPr>
                              <m:sty m:val="bi"/>
                            </m:rPr>
                            <a:rPr lang="da-DK" b="1" i="1">
                              <a:latin typeface="Cambria Math"/>
                              <a:ea typeface="Cambria Math"/>
                            </a:rPr>
                            <m:t>𝟐</m:t>
                          </m:r>
                        </m:sup>
                      </m:sSup>
                      <m:r>
                        <m:rPr>
                          <m:sty m:val="bi"/>
                        </m:rPr>
                        <a:rPr lang="da-DK" b="1" i="1">
                          <a:latin typeface="Cambria Math"/>
                          <a:ea typeface="Cambria Math"/>
                        </a:rPr>
                        <m:t>)</m:t>
                      </m:r>
                    </m:oMath>
                  </m:oMathPara>
                </a14:m>
                <a:endParaRPr lang="da-DK" b="1"/>
              </a:p>
              <a:p>
                <a:r>
                  <a:rPr lang="da-DK"/>
                  <a:t>PDF: 	dnorm(x, mu, sigma)</a:t>
                </a:r>
              </a:p>
              <a:p>
                <a:r>
                  <a:rPr lang="da-DK"/>
                  <a:t>CDF:		pnorm(x, mu, sigma)</a:t>
                </a:r>
              </a:p>
              <a:p>
                <a:r>
                  <a:rPr lang="da-DK"/>
                  <a:t>Invers: 	qnorm(p, mu, sigma)</a:t>
                </a:r>
              </a:p>
              <a:p>
                <a:pPr marL="0" indent="0">
                  <a:buNone/>
                </a:pPr>
                <a:endParaRPr lang="da-DK"/>
              </a:p>
              <a:p>
                <a:pPr marL="0" indent="0">
                  <a:buNone/>
                </a:pPr>
                <a:r>
                  <a:rPr lang="da-DK" b="1"/>
                  <a:t>Tilfældighedsgenerator</a:t>
                </a:r>
                <a:r>
                  <a:rPr lang="da-DK"/>
                  <a:t> (funktion der giver n tilfældige, normalfordele tal)</a:t>
                </a:r>
              </a:p>
              <a:p>
                <a:r>
                  <a:rPr lang="da-DK"/>
                  <a:t>Random:	rnorm(n, mu, sigma).</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1196752"/>
                <a:ext cx="8784976" cy="5544616"/>
              </a:xfrm>
              <a:blipFill>
                <a:blip r:embed="rId3"/>
                <a:stretch>
                  <a:fillRect l="-902"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167</a:t>
            </a:fld>
            <a:endParaRPr lang="da-DK"/>
          </a:p>
        </p:txBody>
      </p:sp>
    </p:spTree>
    <p:extLst>
      <p:ext uri="{BB962C8B-B14F-4D97-AF65-F5344CB8AC3E}">
        <p14:creationId xmlns:p14="http://schemas.microsoft.com/office/powerpoint/2010/main" val="36657737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Opgave</a:t>
            </a:r>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168</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629818" y="1209253"/>
            <a:ext cx="8046638" cy="5238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9218131"/>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Gammafordelingen (eksponentialford.)</a:t>
            </a:r>
            <a:endParaRPr lang="en-GB"/>
          </a:p>
        </p:txBody>
      </p:sp>
      <mc:AlternateContent>
        <mc:Choice Requires="a14">
          <p:sp>
            <p:nvSpPr>
              <p:cNvPr id="3" name="Content Placeholder 2"/>
              <p:cNvSpPr>
                <a:spLocks noGrp="1"/>
              </p:cNvSpPr>
              <p:nvPr>
                <p:ph idx="1"/>
              </p:nvPr>
            </p:nvSpPr>
            <p:spPr/>
            <p:txBody>
              <a:bodyPr/>
              <a:lstStyle/>
              <a:p>
                <a:r>
                  <a:rPr lang="en-US"/>
                  <a:t>En generisk fordeling, der har flere fordelinger som specialtilfælde</a:t>
                </a:r>
              </a:p>
              <a:p>
                <a:r>
                  <a:rPr lang="en-US"/>
                  <a:t>Tæthedsfunktion:</a:t>
                </a:r>
                <a:br>
                  <a:rPr lang="en-US"/>
                </a:br>
                <a:r>
                  <a:rPr lang="en-US"/>
                  <a:t> 	</a:t>
                </a:r>
                <a14:m>
                  <m:oMathPara>
                    <m:oMathParaPr>
                      <m:jc/>
                    </m:oMathParaPr>
                    <m:oMath>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sepChr m:val="|"/>
                          <m:endChr/>
                          <m:grow m:val="on"/>
                          <m:shp m:val="centered"/>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 </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𝛼</m:t>
                                        </m:r>
                                      </m:sup>
                                    </m:sSup>
                                    <m:r>
                                      <a:rPr lang="en-US" b="0" i="1" smtClean="0">
                                        <a:latin typeface="Cambria Math" panose="02040503050406030204" pitchFamily="18" charset="0"/>
                                      </a:rPr>
                                      <m:t> </m:t>
                                    </m:r>
                                    <m:r>
                                      <a:rPr lang="el-GR" b="0" i="1" smtClean="0">
                                        <a:latin typeface="Cambria Math" panose="02040503050406030204" pitchFamily="18" charset="0"/>
                                        <a:ea typeface="Cambria Math" panose="02040503050406030204" pitchFamily="18" charset="0"/>
                                      </a:rPr>
                                      <m:t>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up>
                                </m:sSup>
                              </m:e>
                              <m:e>
                                <m:r>
                                  <m:rPr>
                                    <m:sty m:val="p"/>
                                  </m:rP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&gt;0</m:t>
                                </m:r>
                              </m:e>
                            </m:mr>
                            <m:mr>
                              <m:e>
                                <m:r>
                                  <a:rPr lang="en-US" b="0" i="1" smtClean="0">
                                    <a:latin typeface="Cambria Math" panose="02040503050406030204" pitchFamily="18" charset="0"/>
                                  </a:rPr>
                                  <m:t> 0                                </m:t>
                                </m:r>
                              </m:e>
                              <m:e>
                                <m:r>
                                  <m:rPr>
                                    <m:sty m:val="p"/>
                                  </m:rPr>
                                  <a:rPr lang="en-US" b="0" i="0" smtClean="0">
                                    <a:latin typeface="Cambria Math" panose="02040503050406030204" pitchFamily="18" charset="0"/>
                                  </a:rPr>
                                  <m:t>ellers</m:t>
                                </m:r>
                                <m:r>
                                  <a:rPr lang="en-US" b="0" i="1" smtClean="0">
                                    <a:latin typeface="Cambria Math" panose="02040503050406030204" pitchFamily="18" charset="0"/>
                                  </a:rPr>
                                  <m:t>                              </m:t>
                                </m:r>
                              </m:e>
                            </m:mr>
                          </m:m>
                        </m:e>
                      </m:d>
                    </m:oMath>
                  </m:oMathPara>
                </a14:m>
                <a:r>
                  <a:rPr lang="en-GB"/>
                  <a:t> </a:t>
                </a:r>
                <a:br>
                  <a:rPr lang="en-GB"/>
                </a:br>
                <a:r>
                  <a:rPr lang="en-GB"/>
                  <a:t>hvor gammafunktionen </a:t>
                </a:r>
                <a14:m>
                  <m:oMathPara>
                    <m:oMathParaPr>
                      <m:jc/>
                    </m:oMathParaPr>
                    <m:oMath>
                      <m:r>
                        <a:rPr lang="el-GR" i="1">
                          <a:latin typeface="Cambria Math" panose="02040503050406030204" pitchFamily="18" charset="0"/>
                          <a:ea typeface="Cambria Math" panose="02040503050406030204" pitchFamily="18" charset="0"/>
                        </a:rPr>
                        <m:t>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oMath>
                  </m:oMathPara>
                </a14:m>
                <a:r>
                  <a:rPr lang="en-GB"/>
                  <a:t> er defineret som</a:t>
                </a:r>
                <a:br>
                  <a:rPr lang="en-GB"/>
                </a:br>
                <a:r>
                  <a:rPr lang="en-GB"/>
                  <a:t> 	</a:t>
                </a:r>
                <a14:m>
                  <m:oMathPara>
                    <m:oMathParaPr>
                      <m:jc/>
                    </m:oMathParaPr>
                    <m:oMath>
                      <m:r>
                        <a:rPr lang="el-GR" i="1">
                          <a:latin typeface="Cambria Math" panose="02040503050406030204" pitchFamily="18" charset="0"/>
                          <a:ea typeface="Cambria Math" panose="02040503050406030204" pitchFamily="18" charset="0"/>
                        </a:rPr>
                        <m:t>𝛤</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m:t>
                      </m:r>
                      <m:nary>
                        <m:naryPr>
                          <m:chr/>
                          <m:grow m:val="off"/>
                          <m:subHide m:val="off"/>
                          <m:supHide m:val="off"/>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up>
                          </m:sSup>
                        </m:e>
                      </m:nary>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𝑑𝑥</m:t>
                      </m:r>
                      <m:r>
                        <a:rPr lang="en-US" b="0" i="1" smtClean="0">
                          <a:latin typeface="Cambria Math" panose="02040503050406030204" pitchFamily="18" charset="0"/>
                          <a:ea typeface="Cambria Math" panose="02040503050406030204" pitchFamily="18" charset="0"/>
                        </a:rPr>
                        <m:t>=</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oMath>
                  </m:oMathPara>
                </a14:m>
                <a:r>
                  <a:rPr lang="en-GB"/>
                  <a:t> 	(kan man vise)</a:t>
                </a:r>
              </a:p>
              <a:p>
                <a:r>
                  <a:rPr lang="en-US"/>
                  <a:t>Gammafordelingen har:</a:t>
                </a:r>
              </a:p>
              <a:p>
                <a:pPr lvl="1"/>
                <a:r>
                  <a:rPr lang="en-GB">
                    <a:ea typeface="Cambria Math" panose="02040503050406030204" pitchFamily="18" charset="0"/>
                  </a:rPr>
                  <a:t>Middelværdi 	</a:t>
                </a:r>
                <a14:m>
                  <m:oMathPara>
                    <m:oMathParaPr>
                      <m:jc/>
                    </m:oMathParaPr>
                    <m:o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oMath>
                  </m:oMathPara>
                </a14:m>
                <a:endParaRPr lang="en-GB"/>
              </a:p>
              <a:p>
                <a:pPr lvl="1"/>
                <a:r>
                  <a:rPr lang="en-GB"/>
                  <a:t>Varians 		</a:t>
                </a:r>
                <a14:m>
                  <m:oMathPara>
                    <m:oMathParaPr>
                      <m:jc/>
                    </m:oMathParaPr>
                    <m:o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2</m:t>
                          </m:r>
                        </m:sup>
                      </m:sSup>
                    </m:oMath>
                  </m:oMathPara>
                </a14:m>
                <a:endParaRPr lang="en-GB"/>
              </a:p>
              <a:p>
                <a:r>
                  <a:rPr lang="en-US" b="1"/>
                  <a:t>Eksponentialfordelingen</a:t>
                </a:r>
                <a:r>
                  <a:rPr lang="en-US"/>
                  <a:t> er Gammaford. med </a:t>
                </a:r>
                <a14:m>
                  <m:oMathPara>
                    <m:oMathParaPr>
                      <m:jc/>
                    </m:oMathParaPr>
                    <m:o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oMath>
                  </m:oMathPara>
                </a14:m>
                <a:r>
                  <a:rPr lang="en-GB"/>
                  <a:t> (og </a:t>
                </a:r>
                <a14:m>
                  <m:oMathPara>
                    <m:oMathParaPr>
                      <m:jc/>
                    </m:oMathParaPr>
                    <m:o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den>
                      </m:f>
                    </m:oMath>
                  </m:oMathPara>
                </a14:m>
                <a:r>
                  <a:rPr lang="en-GB"/>
                  <a:t>):</a:t>
                </a:r>
              </a:p>
              <a:p>
                <a:pPr marL="357187" lvl="1" indent="0">
                  <a:spcBef>
                    <a:spcPct val="0"/>
                  </a:spcBef>
                  <a:buNone/>
                </a:pPr>
                <a:r>
                  <a:rPr lang="en-US"/>
                  <a:t>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begChr m:val="{"/>
                          <m:sepChr m:val="|"/>
                          <m:endChr/>
                          <m:grow m:val="on"/>
                          <m:shp m:val="centered"/>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 </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𝛽</m:t>
                                    </m:r>
                                  </m:den>
                                </m:f>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up>
                                </m:sSup>
                                <m:r>
                                  <a:rPr lang="en-US" b="0" i="1" smtClean="0">
                                    <a:latin typeface="Cambria Math" panose="02040503050406030204" pitchFamily="18" charset="0"/>
                                    <a:ea typeface="Cambria Math" panose="02040503050406030204" pitchFamily="18" charset="0"/>
                                  </a:rPr>
                                  <m:t>          </m:t>
                                </m:r>
                              </m:e>
                              <m:e>
                                <m:r>
                                  <m:rPr>
                                    <m:sty m:val="p"/>
                                  </m:rPr>
                                  <a:rPr lang="en-US">
                                    <a:latin typeface="Cambria Math" panose="02040503050406030204" pitchFamily="18" charset="0"/>
                                  </a:rPr>
                                  <m:t>  </m:t>
                                </m:r>
                                <m:r>
                                  <m:rPr>
                                    <m:sty m:val="p"/>
                                  </m:rPr>
                                  <a:rPr lang="en-US">
                                    <a:latin typeface="Cambria Math" panose="02040503050406030204" pitchFamily="18" charset="0"/>
                                  </a:rPr>
                                  <m:t>for</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&gt;0, </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&gt;0</m:t>
                                </m:r>
                              </m:e>
                            </m:mr>
                            <m:mr>
                              <m:e>
                                <m:r>
                                  <a:rPr lang="en-US" i="1">
                                    <a:latin typeface="Cambria Math" panose="02040503050406030204" pitchFamily="18" charset="0"/>
                                  </a:rPr>
                                  <m:t> 0                        </m:t>
                                </m:r>
                              </m:e>
                              <m:e>
                                <m:r>
                                  <m:rPr>
                                    <m:sty m:val="p"/>
                                  </m:rPr>
                                  <a:rPr lang="en-US">
                                    <a:latin typeface="Cambria Math" panose="02040503050406030204" pitchFamily="18" charset="0"/>
                                  </a:rPr>
                                  <m:t>ellers</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   </m:t>
                                </m:r>
                              </m:e>
                            </m:mr>
                          </m:m>
                        </m:e>
                      </m:d>
                    </m:oMath>
                  </m:oMathPara>
                </a14:m>
                <a:r>
                  <a:rPr lang="en-GB"/>
                  <a:t> </a:t>
                </a:r>
              </a:p>
              <a:p>
                <a:r>
                  <a:rPr lang="en-US"/>
                  <a:t>Eksempel 5.1 fra tidligere er eksponentialfordelt med </a:t>
                </a:r>
                <a14:m>
                  <m:oMathPara>
                    <m:oMathParaPr>
                      <m:jc/>
                    </m:oMathParaPr>
                    <m:o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m:oMathPara>
                </a14:m>
                <a:r>
                  <a:rPr lang="en-GB"/>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809" b="-27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169</a:t>
            </a:fld>
            <a:endParaRPr lang="da-DK">
              <a:solidFill>
                <a:prstClr val="black">
                  <a:tint val="75000"/>
                </a:prstClr>
              </a:solidFill>
            </a:endParaRPr>
          </a:p>
        </p:txBody>
      </p:sp>
    </p:spTree>
    <p:extLst>
      <p:ext uri="{BB962C8B-B14F-4D97-AF65-F5344CB8AC3E}">
        <p14:creationId xmlns:p14="http://schemas.microsoft.com/office/powerpoint/2010/main" val="2315806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Sammenhænge i data</a:t>
            </a:r>
          </a:p>
        </p:txBody>
      </p:sp>
      <p:sp>
        <p:nvSpPr>
          <p:cNvPr id="3" name="Content Placeholder 2"/>
          <p:cNvSpPr>
            <a:spLocks noGrp="1"/>
          </p:cNvSpPr>
          <p:nvPr>
            <p:ph idx="1"/>
          </p:nvPr>
        </p:nvSpPr>
        <p:spPr>
          <a:xfrm>
            <a:off x="467544" y="1196752"/>
            <a:ext cx="8424936" cy="5544616"/>
          </a:xfrm>
        </p:spPr>
        <p:txBody>
          <a:bodyPr>
            <a:noAutofit/>
          </a:bodyPr>
          <a:lstStyle/>
          <a:p>
            <a:r>
              <a:rPr lang="da-DK" sz="2000"/>
              <a:t>Der er forskel på </a:t>
            </a:r>
            <a:r>
              <a:rPr lang="da-DK" sz="2000" u="sng"/>
              <a:t>statistisk sammenhæng</a:t>
            </a:r>
            <a:r>
              <a:rPr lang="da-DK" sz="2000"/>
              <a:t> og </a:t>
            </a:r>
            <a:r>
              <a:rPr lang="da-DK" sz="2000" u="sng"/>
              <a:t>årsagssammenhæng</a:t>
            </a:r>
          </a:p>
          <a:p>
            <a:r>
              <a:rPr lang="da-DK" sz="2000"/>
              <a:t>Eksempel: </a:t>
            </a:r>
            <a:br>
              <a:rPr lang="da-DK" sz="2000"/>
            </a:br>
            <a:r>
              <a:rPr lang="da-DK" sz="2000"/>
              <a:t>Spørgeundersøgelse i et gymnasium i 2005 om holdning til ny EU-forfatning</a:t>
            </a:r>
            <a:br>
              <a:rPr lang="da-DK" sz="2000"/>
            </a:br>
            <a:br>
              <a:rPr lang="da-DK" sz="2000"/>
            </a:br>
            <a:br>
              <a:rPr lang="da-DK" sz="2000"/>
            </a:br>
            <a:br>
              <a:rPr lang="da-DK" sz="2000"/>
            </a:br>
            <a:br>
              <a:rPr lang="da-DK" sz="2000"/>
            </a:br>
            <a:br>
              <a:rPr lang="da-DK" sz="2000"/>
            </a:br>
            <a:r>
              <a:rPr lang="da-DK" sz="2000"/>
              <a:t>Konklusion: Matematikere er mere positive overfor EU</a:t>
            </a:r>
          </a:p>
          <a:p>
            <a:r>
              <a:rPr lang="da-DK" sz="2000" b="1">
                <a:solidFill>
                  <a:srgbClr val="FF0000"/>
                </a:solidFill>
              </a:rPr>
              <a:t>Forkert! </a:t>
            </a:r>
            <a:br>
              <a:rPr lang="da-DK" sz="2000"/>
            </a:br>
            <a:br>
              <a:rPr lang="da-DK" sz="2000"/>
            </a:br>
            <a:br>
              <a:rPr lang="da-DK" sz="2000"/>
            </a:br>
            <a:br>
              <a:rPr lang="da-DK" sz="2000"/>
            </a:br>
            <a:br>
              <a:rPr lang="da-DK" sz="2000"/>
            </a:br>
            <a:br>
              <a:rPr lang="da-DK" sz="1200"/>
            </a:br>
            <a:br>
              <a:rPr lang="da-DK" sz="2000"/>
            </a:br>
            <a:br>
              <a:rPr lang="da-DK" sz="2000"/>
            </a:br>
            <a:r>
              <a:rPr lang="da-DK" sz="2000"/>
              <a:t>Det er </a:t>
            </a:r>
            <a:r>
              <a:rPr lang="da-DK" sz="2000" i="1"/>
              <a:t>drenge</a:t>
            </a:r>
            <a:r>
              <a:rPr lang="da-DK" sz="2000"/>
              <a:t>, der er mere positive overfor EU. Køn var en </a:t>
            </a:r>
            <a:r>
              <a:rPr lang="da-DK" sz="2000" i="1"/>
              <a:t>skjult variabel</a:t>
            </a:r>
            <a:r>
              <a:rPr lang="da-DK" sz="2000"/>
              <a:t>.</a:t>
            </a:r>
            <a:br>
              <a:rPr lang="da-DK" sz="2000"/>
            </a:br>
            <a:br>
              <a:rPr lang="da-DK" sz="2000"/>
            </a:br>
            <a:br>
              <a:rPr lang="da-DK" sz="2000"/>
            </a:br>
            <a:r>
              <a:rPr lang="da-DK" sz="2000"/>
              <a:t>Det er drenge, der er mere positive overfor EU</a:t>
            </a:r>
            <a:br>
              <a:rPr lang="da-DK" sz="2000"/>
            </a:b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17</a:t>
            </a:fld>
            <a:endParaRPr lang="da-DK"/>
          </a:p>
        </p:txBody>
      </p:sp>
      <p:graphicFrame>
        <p:nvGraphicFramePr>
          <p:cNvPr id="5" name="Table 4"/>
          <p:cNvGraphicFramePr>
            <a:graphicFrameLocks noGrp="1"/>
          </p:cNvGraphicFramePr>
          <p:nvPr/>
        </p:nvGraphicFramePr>
        <p:xfrm>
          <a:off x="899592" y="2460496"/>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vert="horz" wrap="square"/>
                    <a:lstStyle/>
                    <a:p>
                      <a:r>
                        <a:rPr lang="da-DK"/>
                        <a:t>Linje</a:t>
                      </a:r>
                    </a:p>
                  </a:txBody>
                  <a:tcPr/>
                </a:tc>
                <a:tc>
                  <a:txBody>
                    <a:bodyPr vert="horz" wrap="square"/>
                    <a:lstStyle/>
                    <a:p>
                      <a:r>
                        <a:rPr lang="da-DK" err="1"/>
                        <a:t>Ja-sigere</a:t>
                      </a:r>
                      <a:endParaRPr lang="da-DK"/>
                    </a:p>
                  </a:txBody>
                  <a:tcPr/>
                </a:tc>
                <a:tc>
                  <a:txBody>
                    <a:bodyPr vert="horz" wrap="square"/>
                    <a:lstStyle/>
                    <a:p>
                      <a:r>
                        <a:rPr lang="da-DK" err="1"/>
                        <a:t>Nej-sigere</a:t>
                      </a:r>
                      <a:endParaRPr lang="da-DK"/>
                    </a:p>
                  </a:txBody>
                  <a:tcPr/>
                </a:tc>
                <a:tc>
                  <a:txBody>
                    <a:bodyPr vert="horz" wrap="square"/>
                    <a:lstStyle/>
                    <a:p>
                      <a:r>
                        <a:rPr lang="da-DK"/>
                        <a:t>Ja-pct</a:t>
                      </a:r>
                      <a:endParaRPr lang="da-DK"/>
                    </a:p>
                  </a:txBody>
                  <a:tcPr/>
                </a:tc>
                <a:extLst>
                  <a:ext uri="{0D108BD9-81ED-4DB2-BD59-A6C34878D82A}">
                    <a16:rowId xmlns:a16="http://schemas.microsoft.com/office/drawing/2014/main" val="10000"/>
                  </a:ext>
                </a:extLst>
              </a:tr>
              <a:tr h="370840">
                <a:tc>
                  <a:txBody>
                    <a:bodyPr vert="horz" wrap="square"/>
                    <a:lstStyle/>
                    <a:p>
                      <a:r>
                        <a:rPr lang="da-DK"/>
                        <a:t>Sproglige</a:t>
                      </a:r>
                    </a:p>
                  </a:txBody>
                  <a:tcPr/>
                </a:tc>
                <a:tc>
                  <a:txBody>
                    <a:bodyPr vert="horz" wrap="square"/>
                    <a:lstStyle/>
                    <a:p>
                      <a:r>
                        <a:rPr lang="da-DK"/>
                        <a:t>49</a:t>
                      </a:r>
                    </a:p>
                  </a:txBody>
                  <a:tcPr/>
                </a:tc>
                <a:tc>
                  <a:txBody>
                    <a:bodyPr vert="horz" wrap="square"/>
                    <a:lstStyle/>
                    <a:p>
                      <a:r>
                        <a:rPr lang="da-DK"/>
                        <a:t>82</a:t>
                      </a:r>
                    </a:p>
                  </a:txBody>
                  <a:tcPr/>
                </a:tc>
                <a:tc>
                  <a:txBody>
                    <a:bodyPr vert="horz" wrap="square"/>
                    <a:lstStyle/>
                    <a:p>
                      <a:r>
                        <a:rPr lang="da-DK"/>
                        <a:t>37 %</a:t>
                      </a:r>
                    </a:p>
                  </a:txBody>
                  <a:tcPr/>
                </a:tc>
                <a:extLst>
                  <a:ext uri="{0D108BD9-81ED-4DB2-BD59-A6C34878D82A}">
                    <a16:rowId xmlns:a16="http://schemas.microsoft.com/office/drawing/2014/main" val="10001"/>
                  </a:ext>
                </a:extLst>
              </a:tr>
              <a:tr h="370840">
                <a:tc>
                  <a:txBody>
                    <a:bodyPr vert="horz" wrap="square"/>
                    <a:lstStyle/>
                    <a:p>
                      <a:r>
                        <a:rPr lang="da-DK"/>
                        <a:t>Matematikere</a:t>
                      </a:r>
                    </a:p>
                  </a:txBody>
                  <a:tcPr/>
                </a:tc>
                <a:tc>
                  <a:txBody>
                    <a:bodyPr vert="horz" wrap="square"/>
                    <a:lstStyle/>
                    <a:p>
                      <a:r>
                        <a:rPr lang="da-DK"/>
                        <a:t>88</a:t>
                      </a:r>
                    </a:p>
                  </a:txBody>
                  <a:tcPr/>
                </a:tc>
                <a:tc>
                  <a:txBody>
                    <a:bodyPr vert="horz" wrap="square"/>
                    <a:lstStyle/>
                    <a:p>
                      <a:r>
                        <a:rPr lang="da-DK"/>
                        <a:t>88</a:t>
                      </a:r>
                    </a:p>
                  </a:txBody>
                  <a:tcPr/>
                </a:tc>
                <a:tc>
                  <a:txBody>
                    <a:bodyPr vert="horz" wrap="square"/>
                    <a:lstStyle/>
                    <a:p>
                      <a:r>
                        <a:rPr lang="da-DK"/>
                        <a:t>50 %</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899592" y="4527128"/>
          <a:ext cx="7008441" cy="1854200"/>
        </p:xfrm>
        <a:graphic>
          <a:graphicData uri="http://schemas.openxmlformats.org/drawingml/2006/table">
            <a:tbl>
              <a:tblPr firstRow="1" bandRow="1">
                <a:tableStyleId>{5C22544A-7EE6-4342-B048-85BDC9FD1C3A}</a:tableStyleId>
              </a:tblPr>
              <a:tblGrid>
                <a:gridCol w="1401688">
                  <a:extLst>
                    <a:ext uri="{9D8B030D-6E8A-4147-A177-3AD203B41FA5}">
                      <a16:colId xmlns:a16="http://schemas.microsoft.com/office/drawing/2014/main" val="20000"/>
                    </a:ext>
                  </a:extLst>
                </a:gridCol>
                <a:gridCol w="1790328">
                  <a:extLst>
                    <a:ext uri="{9D8B030D-6E8A-4147-A177-3AD203B41FA5}">
                      <a16:colId xmlns:a16="http://schemas.microsoft.com/office/drawing/2014/main" val="20001"/>
                    </a:ext>
                  </a:extLst>
                </a:gridCol>
                <a:gridCol w="1416496">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1103785">
                  <a:extLst>
                    <a:ext uri="{9D8B030D-6E8A-4147-A177-3AD203B41FA5}">
                      <a16:colId xmlns:a16="http://schemas.microsoft.com/office/drawing/2014/main" val="20004"/>
                    </a:ext>
                  </a:extLst>
                </a:gridCol>
              </a:tblGrid>
              <a:tr h="370840">
                <a:tc>
                  <a:txBody>
                    <a:bodyPr vert="horz" wrap="square"/>
                    <a:lstStyle/>
                    <a:p>
                      <a:r>
                        <a:rPr lang="da-DK"/>
                        <a:t>Køn</a:t>
                      </a:r>
                    </a:p>
                  </a:txBody>
                  <a:tcPr/>
                </a:tc>
                <a:tc>
                  <a:txBody>
                    <a:bodyPr vert="horz" wrap="square"/>
                    <a:lstStyle/>
                    <a:p>
                      <a:r>
                        <a:rPr lang="da-DK"/>
                        <a:t>Linje</a:t>
                      </a:r>
                    </a:p>
                  </a:txBody>
                  <a:tcPr/>
                </a:tc>
                <a:tc>
                  <a:txBody>
                    <a:bodyPr vert="horz" wrap="square"/>
                    <a:lstStyle/>
                    <a:p>
                      <a:r>
                        <a:rPr lang="da-DK" err="1"/>
                        <a:t>Ja-sigere</a:t>
                      </a:r>
                      <a:endParaRPr lang="da-DK"/>
                    </a:p>
                  </a:txBody>
                  <a:tcPr/>
                </a:tc>
                <a:tc>
                  <a:txBody>
                    <a:bodyPr vert="horz" wrap="square"/>
                    <a:lstStyle/>
                    <a:p>
                      <a:r>
                        <a:rPr lang="da-DK" err="1"/>
                        <a:t>Nej-sigere</a:t>
                      </a:r>
                      <a:endParaRPr lang="da-DK"/>
                    </a:p>
                  </a:txBody>
                  <a:tcPr/>
                </a:tc>
                <a:tc>
                  <a:txBody>
                    <a:bodyPr vert="horz" wrap="square"/>
                    <a:lstStyle/>
                    <a:p>
                      <a:r>
                        <a:rPr lang="da-DK"/>
                        <a:t>Ja-pct</a:t>
                      </a:r>
                      <a:endParaRPr lang="da-DK"/>
                    </a:p>
                  </a:txBody>
                  <a:tcPr/>
                </a:tc>
                <a:extLst>
                  <a:ext uri="{0D108BD9-81ED-4DB2-BD59-A6C34878D82A}">
                    <a16:rowId xmlns:a16="http://schemas.microsoft.com/office/drawing/2014/main" val="10000"/>
                  </a:ext>
                </a:extLst>
              </a:tr>
              <a:tr h="370840">
                <a:tc>
                  <a:txBody>
                    <a:bodyPr vert="horz" wrap="square"/>
                    <a:lstStyle/>
                    <a:p>
                      <a:r>
                        <a:rPr lang="da-DK"/>
                        <a:t>Piger</a:t>
                      </a:r>
                    </a:p>
                  </a:txBody>
                  <a:tcPr/>
                </a:tc>
                <a:tc>
                  <a:txBody>
                    <a:bodyPr vert="horz" wrap="square"/>
                    <a:lstStyle/>
                    <a:p>
                      <a:r>
                        <a:rPr lang="da-DK"/>
                        <a:t>Sproglige</a:t>
                      </a:r>
                    </a:p>
                  </a:txBody>
                  <a:tcPr/>
                </a:tc>
                <a:tc>
                  <a:txBody>
                    <a:bodyPr vert="horz" wrap="square"/>
                    <a:lstStyle/>
                    <a:p>
                      <a:r>
                        <a:rPr lang="da-DK"/>
                        <a:t>34</a:t>
                      </a:r>
                    </a:p>
                  </a:txBody>
                  <a:tcPr/>
                </a:tc>
                <a:tc>
                  <a:txBody>
                    <a:bodyPr vert="horz" wrap="square"/>
                    <a:lstStyle/>
                    <a:p>
                      <a:r>
                        <a:rPr lang="da-DK"/>
                        <a:t>74</a:t>
                      </a:r>
                    </a:p>
                  </a:txBody>
                  <a:tcPr/>
                </a:tc>
                <a:tc>
                  <a:txBody>
                    <a:bodyPr vert="horz" wrap="square"/>
                    <a:lstStyle/>
                    <a:p>
                      <a:r>
                        <a:rPr lang="da-DK"/>
                        <a:t>31 %</a:t>
                      </a:r>
                    </a:p>
                  </a:txBody>
                  <a:tcPr/>
                </a:tc>
                <a:extLst>
                  <a:ext uri="{0D108BD9-81ED-4DB2-BD59-A6C34878D82A}">
                    <a16:rowId xmlns:a16="http://schemas.microsoft.com/office/drawing/2014/main" val="10001"/>
                  </a:ext>
                </a:extLst>
              </a:tr>
              <a:tr h="370840">
                <a:tc>
                  <a:txBody>
                    <a:bodyPr vert="horz" wrap="square"/>
                    <a:lstStyle/>
                    <a:p>
                      <a:r>
                        <a:rPr lang="da-DK"/>
                        <a:t>Piger</a:t>
                      </a:r>
                    </a:p>
                  </a:txBody>
                  <a:tcPr/>
                </a:tc>
                <a:tc>
                  <a:txBody>
                    <a:bodyPr vert="horz" wrap="square"/>
                    <a:lstStyle/>
                    <a:p>
                      <a:r>
                        <a:rPr lang="da-DK"/>
                        <a:t>Matematikere</a:t>
                      </a:r>
                    </a:p>
                  </a:txBody>
                  <a:tcPr/>
                </a:tc>
                <a:tc>
                  <a:txBody>
                    <a:bodyPr vert="horz" wrap="square"/>
                    <a:lstStyle/>
                    <a:p>
                      <a:r>
                        <a:rPr lang="da-DK"/>
                        <a:t>30</a:t>
                      </a:r>
                    </a:p>
                  </a:txBody>
                  <a:tcPr/>
                </a:tc>
                <a:tc>
                  <a:txBody>
                    <a:bodyPr vert="horz" wrap="square"/>
                    <a:lstStyle/>
                    <a:p>
                      <a:r>
                        <a:rPr lang="da-DK"/>
                        <a:t>60</a:t>
                      </a:r>
                    </a:p>
                  </a:txBody>
                  <a:tcPr/>
                </a:tc>
                <a:tc>
                  <a:txBody>
                    <a:bodyPr vert="horz" wrap="square"/>
                    <a:lstStyle/>
                    <a:p>
                      <a:r>
                        <a:rPr lang="da-DK"/>
                        <a:t>33 %</a:t>
                      </a:r>
                    </a:p>
                  </a:txBody>
                  <a:tcPr/>
                </a:tc>
                <a:extLst>
                  <a:ext uri="{0D108BD9-81ED-4DB2-BD59-A6C34878D82A}">
                    <a16:rowId xmlns:a16="http://schemas.microsoft.com/office/drawing/2014/main" val="10002"/>
                  </a:ext>
                </a:extLst>
              </a:tr>
              <a:tr h="370840">
                <a:tc>
                  <a:txBody>
                    <a:bodyPr vert="horz" wrap="square"/>
                    <a:lstStyle/>
                    <a:p>
                      <a:r>
                        <a:rPr lang="da-DK"/>
                        <a:t>Drenge</a:t>
                      </a:r>
                    </a:p>
                  </a:txBody>
                  <a:tcPr/>
                </a:tc>
                <a:tc>
                  <a:txBody>
                    <a:bodyPr vert="horz" wrap="square"/>
                    <a:lstStyle/>
                    <a:p>
                      <a:r>
                        <a:rPr lang="da-DK"/>
                        <a:t>Sproglige</a:t>
                      </a:r>
                    </a:p>
                  </a:txBody>
                  <a:tcPr/>
                </a:tc>
                <a:tc>
                  <a:txBody>
                    <a:bodyPr vert="horz" wrap="square"/>
                    <a:lstStyle/>
                    <a:p>
                      <a:r>
                        <a:rPr lang="da-DK"/>
                        <a:t>15</a:t>
                      </a:r>
                    </a:p>
                  </a:txBody>
                  <a:tcPr/>
                </a:tc>
                <a:tc>
                  <a:txBody>
                    <a:bodyPr vert="horz" wrap="square"/>
                    <a:lstStyle/>
                    <a:p>
                      <a:r>
                        <a:rPr lang="da-DK"/>
                        <a:t>  8</a:t>
                      </a:r>
                    </a:p>
                  </a:txBody>
                  <a:tcPr/>
                </a:tc>
                <a:tc>
                  <a:txBody>
                    <a:bodyPr vert="horz" wrap="square"/>
                    <a:lstStyle/>
                    <a:p>
                      <a:r>
                        <a:rPr lang="da-DK"/>
                        <a:t>65 %</a:t>
                      </a:r>
                    </a:p>
                  </a:txBody>
                  <a:tcPr/>
                </a:tc>
                <a:extLst>
                  <a:ext uri="{0D108BD9-81ED-4DB2-BD59-A6C34878D82A}">
                    <a16:rowId xmlns:a16="http://schemas.microsoft.com/office/drawing/2014/main" val="10003"/>
                  </a:ext>
                </a:extLst>
              </a:tr>
              <a:tr h="370840">
                <a:tc>
                  <a:txBody>
                    <a:bodyPr vert="horz" wrap="square"/>
                    <a:lstStyle/>
                    <a:p>
                      <a:r>
                        <a:rPr lang="da-DK"/>
                        <a:t>Drenge</a:t>
                      </a:r>
                    </a:p>
                  </a:txBody>
                  <a:tcPr/>
                </a:tc>
                <a:tc>
                  <a:txBody>
                    <a:bodyPr vert="horz" wrap="square"/>
                    <a:lstStyle/>
                    <a:p>
                      <a:r>
                        <a:rPr lang="da-DK"/>
                        <a:t>Matematikere</a:t>
                      </a:r>
                    </a:p>
                  </a:txBody>
                  <a:tcPr/>
                </a:tc>
                <a:tc>
                  <a:txBody>
                    <a:bodyPr vert="horz" wrap="square"/>
                    <a:lstStyle/>
                    <a:p>
                      <a:r>
                        <a:rPr lang="da-DK"/>
                        <a:t>58</a:t>
                      </a:r>
                    </a:p>
                  </a:txBody>
                  <a:tcPr/>
                </a:tc>
                <a:tc>
                  <a:txBody>
                    <a:bodyPr vert="horz" wrap="square"/>
                    <a:lstStyle/>
                    <a:p>
                      <a:r>
                        <a:rPr lang="da-DK"/>
                        <a:t>28</a:t>
                      </a:r>
                    </a:p>
                  </a:txBody>
                  <a:tcPr/>
                </a:tc>
                <a:tc>
                  <a:txBody>
                    <a:bodyPr vert="horz" wrap="square"/>
                    <a:lstStyle/>
                    <a:p>
                      <a:r>
                        <a:rPr lang="da-DK"/>
                        <a:t>67 %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6924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Eksponentialfordelingen</a:t>
            </a:r>
            <a:endParaRPr lang="da-DK"/>
          </a:p>
        </p:txBody>
      </p:sp>
      <mc:AlternateContent>
        <mc:Choice Requires="a14">
          <p:sp>
            <p:nvSpPr>
              <p:cNvPr id="3" name="Content Placeholder 2"/>
              <p:cNvSpPr>
                <a:spLocks noGrp="1"/>
              </p:cNvSpPr>
              <p:nvPr>
                <p:ph idx="1"/>
              </p:nvPr>
            </p:nvSpPr>
            <p:spPr>
              <a:xfrm>
                <a:off x="467544" y="1196752"/>
                <a:ext cx="8496944" cy="5544616"/>
              </a:xfrm>
            </p:spPr>
            <p:txBody>
              <a:bodyPr/>
              <a:lstStyle/>
              <a:p>
                <a:r>
                  <a:rPr lang="da-DK">
                    <a:solidFill>
                      <a:schemeClr val="tx2"/>
                    </a:solidFill>
                  </a:rPr>
                  <a:t>Eksponentialfordelingen (</a:t>
                </a:r>
                <a:r>
                  <a:rPr lang="da-DK" i="1" err="1">
                    <a:solidFill>
                      <a:schemeClr val="tx2"/>
                    </a:solidFill>
                  </a:rPr>
                  <a:t>exponential distribution</a:t>
                </a:r>
                <a:r>
                  <a:rPr lang="da-DK">
                    <a:solidFill>
                      <a:schemeClr val="tx2"/>
                    </a:solidFill>
                  </a:rPr>
                  <a:t>) </a:t>
                </a:r>
                <a:r>
                  <a:rPr lang="da-DK"/>
                  <a:t>beskriver f.eks. tiden imellem begivenheder, der indtræffer tilfældigt, så som ulykker, orkaner, epidemier, maskiners levetid eller radioaktivt henfald</a:t>
                </a:r>
              </a:p>
              <a:p>
                <a:r>
                  <a:rPr lang="da-DK" err="1"/>
                  <a:t>Eksponentialfordelingen kan opfattes som en kontinuert version af Poisson-fordelingen. Poisson: Sands. for 7 fejl på 1 dag (diskret). </a:t>
                </a:r>
                <a:br>
                  <a:rPr lang="da-DK" err="1"/>
                </a:br>
                <a:r>
                  <a:rPr lang="da-DK" err="1"/>
                  <a:t>Eksponential: Sands. for mere end 10 timer før næste fejl (kontinuert)</a:t>
                </a:r>
                <a:endParaRPr lang="da-DK"/>
              </a:p>
              <a:p>
                <a:r>
                  <a:rPr lang="da-DK">
                    <a:solidFill>
                      <a:schemeClr val="tx2"/>
                    </a:solidFill>
                  </a:rPr>
                  <a:t>Tæthedsfunktion pdf</a:t>
                </a:r>
                <a:r>
                  <a:rPr lang="da-DK"/>
                  <a:t>: </a:t>
                </a:r>
                <a:br>
                  <a:rPr lang="da-DK"/>
                </a:br>
                <a:r>
                  <a:rPr lang="da-DK" sz="1400"/>
                  <a:t> </a:t>
                </a:r>
                <a:br>
                  <a:rPr lang="da-DK"/>
                </a:br>
                <a:r>
                  <a:rPr lang="da-DK"/>
                  <a:t> 	</a:t>
                </a:r>
                <a14:m>
                  <m:oMathPara>
                    <m:oMathParaPr>
                      <m:jc/>
                    </m:oMathParaPr>
                    <m:oMath>
                      <m:d>
                        <m:dPr>
                          <m:begChr/>
                          <m:sepChr m:val="|"/>
                          <m:endChr m:val=")"/>
                          <m:grow m:val="on"/>
                          <m:shp m:val="centered"/>
                          <m:ctrlPr>
                            <a:rPr lang="da-DK" i="1">
                              <a:latin typeface="Cambria Math" panose="02040503050406030204" pitchFamily="18" charset="0"/>
                            </a:rPr>
                          </m:ctrlPr>
                        </m:dPr>
                        <m:e>
                          <m:r>
                            <a:rPr lang="da-DK" b="0" i="1" smtClean="0">
                              <a:latin typeface="Cambria Math"/>
                            </a:rPr>
                            <m:t>𝑓</m:t>
                          </m:r>
                          <m:r>
                            <a:rPr lang="da-DK" b="0" i="1" smtClean="0">
                              <a:latin typeface="Cambria Math"/>
                            </a:rPr>
                            <m:t>(</m:t>
                          </m:r>
                          <m:r>
                            <a:rPr lang="en-US" b="0" i="1" smtClean="0">
                              <a:latin typeface="Cambria Math" panose="02040503050406030204" pitchFamily="18" charset="0"/>
                            </a:rPr>
                            <m:t>𝑥</m:t>
                          </m:r>
                        </m:e>
                      </m:d>
                      <m:r>
                        <a:rPr lang="da-DK" i="1" smtClean="0">
                          <a:latin typeface="Cambria Math"/>
                        </a:rPr>
                        <m:t>=</m:t>
                      </m:r>
                      <m:d>
                        <m:dPr>
                          <m:begChr m:val="{"/>
                          <m:sepChr m:val="|"/>
                          <m:endChr/>
                          <m:grow m:val="on"/>
                          <m:shp m:val="centered"/>
                          <m:ctrlPr>
                            <a:rPr lang="da-DK" i="1">
                              <a:latin typeface="Cambria Math" panose="02040503050406030204" pitchFamily="18" charset="0"/>
                            </a:rPr>
                          </m:ctrlPr>
                        </m:dPr>
                        <m:e>
                          <m:m>
                            <m:mPr>
                              <m:mcs>
                                <m:mc>
                                  <m:mcPr>
                                    <m:count m:val="2"/>
                                    <m:mcJc m:val="center"/>
                                  </m:mcPr>
                                </m:mc>
                              </m:mcs>
                              <m:ctrlPr>
                                <a:rPr lang="da-DK" i="1">
                                  <a:latin typeface="Cambria Math" panose="02040503050406030204" pitchFamily="18" charset="0"/>
                                </a:rPr>
                              </m:ctrlPr>
                            </m:mPr>
                            <m:mr>
                              <m:e>
                                <m:r>
                                  <a:rPr lang="da-DK" i="1">
                                    <a:latin typeface="Cambria Math"/>
                                    <a:ea typeface="Cambria Math"/>
                                  </a:rPr>
                                  <m:t>𝜆</m:t>
                                </m:r>
                                <m:sSup>
                                  <m:sSupPr>
                                    <m:ctrlPr>
                                      <a:rPr lang="da-DK" i="1">
                                        <a:latin typeface="Cambria Math" panose="02040503050406030204" pitchFamily="18" charset="0"/>
                                      </a:rPr>
                                    </m:ctrlPr>
                                  </m:sSupPr>
                                  <m:e>
                                    <m:r>
                                      <a:rPr lang="da-DK" i="1">
                                        <a:latin typeface="Cambria Math"/>
                                      </a:rPr>
                                      <m:t>𝑒</m:t>
                                    </m:r>
                                  </m:e>
                                  <m:sup>
                                    <m:r>
                                      <a:rPr lang="da-DK" i="1">
                                        <a:latin typeface="Cambria Math"/>
                                      </a:rPr>
                                      <m:t>−</m:t>
                                    </m:r>
                                    <m:r>
                                      <a:rPr lang="da-DK" i="1">
                                        <a:latin typeface="Cambria Math"/>
                                        <a:ea typeface="Cambria Math"/>
                                      </a:rPr>
                                      <m:t>𝜆</m:t>
                                    </m:r>
                                    <m:r>
                                      <a:rPr lang="en-US" b="0" i="1" smtClean="0">
                                        <a:latin typeface="Cambria Math" panose="02040503050406030204" pitchFamily="18" charset="0"/>
                                        <a:ea typeface="Cambria Math"/>
                                      </a:rPr>
                                      <m:t>𝑥</m:t>
                                    </m:r>
                                  </m:sup>
                                </m:sSup>
                              </m:e>
                              <m:e>
                                <m:r>
                                  <m:rPr>
                                    <m:sty m:val="p"/>
                                  </m:rPr>
                                  <a:rPr lang="da-DK">
                                    <a:latin typeface="Cambria Math"/>
                                  </a:rPr>
                                  <m:t>for</m:t>
                                </m:r>
                                <m:r>
                                  <a:rPr lang="da-DK" i="1">
                                    <a:latin typeface="Cambria Math"/>
                                  </a:rPr>
                                  <m:t> </m:t>
                                </m:r>
                                <m:r>
                                  <a:rPr lang="en-US" b="0" i="1" smtClean="0">
                                    <a:latin typeface="Cambria Math" panose="02040503050406030204" pitchFamily="18" charset="0"/>
                                  </a:rPr>
                                  <m:t>𝑥</m:t>
                                </m:r>
                                <m:r>
                                  <a:rPr lang="da-DK" b="0" i="1" smtClean="0">
                                    <a:latin typeface="Cambria Math"/>
                                  </a:rPr>
                                  <m:t>&gt;</m:t>
                                </m:r>
                                <m:r>
                                  <a:rPr lang="da-DK" i="1">
                                    <a:latin typeface="Cambria Math"/>
                                  </a:rPr>
                                  <m:t>0</m:t>
                                </m:r>
                                <m:r>
                                  <m:rPr>
                                    <m:sty m:val="p"/>
                                  </m:rPr>
                                  <a:rPr lang="da-DK">
                                    <a:latin typeface="Cambria Math"/>
                                  </a:rPr>
                                  <m:t> </m:t>
                                </m:r>
                                <m:r>
                                  <m:rPr>
                                    <m:sty m:val="p"/>
                                  </m:rPr>
                                  <a:rPr lang="da-DK">
                                    <a:latin typeface="Cambria Math"/>
                                  </a:rPr>
                                  <m:t>og</m:t>
                                </m:r>
                                <m:r>
                                  <a:rPr lang="da-DK" i="1">
                                    <a:latin typeface="Cambria Math"/>
                                  </a:rPr>
                                  <m:t>  </m:t>
                                </m:r>
                                <m:r>
                                  <a:rPr lang="da-DK" i="1">
                                    <a:latin typeface="Cambria Math"/>
                                    <a:ea typeface="Cambria Math"/>
                                  </a:rPr>
                                  <m:t>𝜆</m:t>
                                </m:r>
                                <m:r>
                                  <a:rPr lang="da-DK" i="1">
                                    <a:latin typeface="Cambria Math"/>
                                    <a:ea typeface="Cambria Math"/>
                                  </a:rPr>
                                  <m:t>&gt;0</m:t>
                                </m:r>
                              </m:e>
                            </m:mr>
                            <m:mr>
                              <m:e>
                                <m:r>
                                  <a:rPr lang="da-DK" i="1">
                                    <a:latin typeface="Cambria Math"/>
                                  </a:rPr>
                                  <m:t> 0         </m:t>
                                </m:r>
                              </m:e>
                              <m:e>
                                <m:r>
                                  <m:rPr>
                                    <m:sty m:val="p"/>
                                  </m:rPr>
                                  <a:rPr lang="da-DK">
                                    <a:latin typeface="Cambria Math"/>
                                  </a:rPr>
                                  <m:t>ellers</m:t>
                                </m:r>
                                <m:r>
                                  <m:rPr>
                                    <m:sty m:val="p"/>
                                  </m:rPr>
                                  <a:rPr lang="da-DK">
                                    <a:latin typeface="Cambria Math"/>
                                  </a:rPr>
                                  <m:t>                        </m:t>
                                </m:r>
                                <m:r>
                                  <a:rPr lang="da-DK" i="1">
                                    <a:latin typeface="Cambria Math"/>
                                  </a:rPr>
                                  <m:t> </m:t>
                                </m:r>
                              </m:e>
                            </m:mr>
                          </m:m>
                        </m:e>
                      </m:d>
                    </m:oMath>
                  </m:oMathPara>
                </a14:m>
                <a:br>
                  <a:rPr lang="da-DK"/>
                </a:br>
                <a:endParaRPr lang="da-DK"/>
              </a:p>
              <a:p>
                <a14:m>
                  <m:oMathPara>
                    <m:oMathParaPr>
                      <m:jc/>
                    </m:oMathParaPr>
                    <m:oMath>
                      <m:r>
                        <a:rPr lang="el-GR" i="1" smtClean="0">
                          <a:latin typeface="Cambria Math"/>
                        </a:rPr>
                        <m:t>𝜆</m:t>
                      </m:r>
                    </m:oMath>
                  </m:oMathPara>
                </a14:m>
                <a:r>
                  <a:rPr lang="da-DK"/>
                  <a:t> er gennemsnitlig antal hændelser per tidsenhed (f.eks. antal orkaner per år, antal maskinnedbrud per dag, antal pandemier pr 100 år)</a:t>
                </a:r>
                <a:endParaRPr lang="da-DK"/>
              </a:p>
              <a:p>
                <a14:m>
                  <m:oMathPara>
                    <m:oMathParaPr>
                      <m:jc/>
                    </m:oMathParaPr>
                    <m:oMath>
                      <m:r>
                        <a:rPr lang="da-DK" i="1" smtClean="0">
                          <a:latin typeface="Cambria Math"/>
                          <a:ea typeface="Cambria Math"/>
                        </a:rPr>
                        <m:t>𝜇</m:t>
                      </m:r>
                      <m:r>
                        <a:rPr lang="da-DK" b="0" i="1" smtClean="0">
                          <a:latin typeface="Cambria Math"/>
                          <a:ea typeface="Cambria Math"/>
                        </a:rPr>
                        <m:t>=1/</m:t>
                      </m:r>
                      <m:r>
                        <a:rPr lang="el-GR" i="1">
                          <a:latin typeface="Cambria Math"/>
                        </a:rPr>
                        <m:t>𝜆</m:t>
                      </m:r>
                    </m:oMath>
                  </m:oMathPara>
                </a14:m>
                <a:r>
                  <a:rPr lang="da-DK"/>
                  <a:t> er gennemsnitlig tid imellem hændelserne.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3"/>
                <a:stretch>
                  <a:fillRect l="-861" t="-659" r="-136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170</a:t>
            </a:fld>
            <a:endParaRPr lang="da-DK"/>
          </a:p>
        </p:txBody>
      </p:sp>
    </p:spTree>
    <p:extLst>
      <p:ext uri="{BB962C8B-B14F-4D97-AF65-F5344CB8AC3E}">
        <p14:creationId xmlns:p14="http://schemas.microsoft.com/office/powerpoint/2010/main" val="18527287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Eksponentialfordelingen</a:t>
            </a:r>
            <a:endParaRPr lang="da-DK"/>
          </a:p>
        </p:txBody>
      </p:sp>
      <mc:AlternateContent>
        <mc:Choice Requires="a14">
          <p:sp>
            <p:nvSpPr>
              <p:cNvPr id="3" name="Content Placeholder 2"/>
              <p:cNvSpPr>
                <a:spLocks noGrp="1"/>
              </p:cNvSpPr>
              <p:nvPr>
                <p:ph idx="1"/>
              </p:nvPr>
            </p:nvSpPr>
            <p:spPr/>
            <p:txBody>
              <a:bodyPr/>
              <a:lstStyle/>
              <a:p>
                <a:pPr>
                  <a:lnSpc>
                    <a:spcPct val="120000"/>
                  </a:lnSpc>
                </a:pPr>
                <a:r>
                  <a:rPr lang="da-DK">
                    <a:solidFill>
                      <a:schemeClr val="tx2"/>
                    </a:solidFill>
                  </a:rPr>
                  <a:t>Den kumulerede fordelingsfunktion cdf</a:t>
                </a:r>
                <a:r>
                  <a:rPr lang="da-DK"/>
                  <a:t>:</a:t>
                </a:r>
                <a:br>
                  <a:rPr lang="da-DK"/>
                </a:br>
                <a:r>
                  <a:rPr lang="da-DK" sz="600"/>
                  <a:t> </a:t>
                </a:r>
                <a:br>
                  <a:rPr lang="da-DK"/>
                </a:br>
                <a:r>
                  <a:rPr lang="da-DK"/>
                  <a:t>	 </a:t>
                </a:r>
                <a14:m>
                  <m:oMathPara>
                    <m:oMathParaPr>
                      <m:jc/>
                    </m:oMathParaPr>
                    <m:oMath>
                      <m:r>
                        <a:rPr lang="da-DK" b="0" i="1" smtClean="0">
                          <a:latin typeface="Cambria Math"/>
                        </a:rPr>
                        <m:t>𝐹</m:t>
                      </m:r>
                      <m:d>
                        <m:dPr>
                          <m:begChr m:val="("/>
                          <m:sepChr m:val="|"/>
                          <m:endChr m:val=")"/>
                          <m:grow m:val="on"/>
                          <m:shp m:val="centered"/>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0</m:t>
                              </m:r>
                            </m:sub>
                          </m:sSub>
                        </m:e>
                      </m:d>
                      <m:r>
                        <a:rPr lang="da-DK" b="0" i="1" smtClean="0">
                          <a:latin typeface="Cambria Math"/>
                        </a:rPr>
                        <m:t>=</m:t>
                      </m:r>
                      <m:r>
                        <a:rPr lang="da-DK" b="0" i="1" smtClean="0">
                          <a:latin typeface="Cambria Math"/>
                        </a:rPr>
                        <m:t>𝑃</m:t>
                      </m:r>
                      <m:r>
                        <a:rPr lang="da-DK" b="0" i="1" smtClean="0">
                          <a:latin typeface="Cambria Math"/>
                        </a:rPr>
                        <m:t>(</m:t>
                      </m:r>
                      <m:r>
                        <a:rPr lang="en-US" b="0" i="1" smtClean="0">
                          <a:latin typeface="Cambria Math" panose="02040503050406030204" pitchFamily="18" charset="0"/>
                        </a:rPr>
                        <m:t>𝑋</m:t>
                      </m:r>
                      <m:r>
                        <a:rPr lang="da-DK" b="0" i="1" smtClean="0">
                          <a:latin typeface="Cambria Math"/>
                          <a:ea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oMath>
                  </m:oMathPara>
                </a14:m>
                <a:r>
                  <a:rPr lang="da-DK"/>
                  <a:t>)</a:t>
                </a:r>
                <a:br>
                  <a:rPr lang="da-DK"/>
                </a:br>
                <a:r>
                  <a:rPr lang="da-DK"/>
                  <a:t> 		</a:t>
                </a:r>
                <a14:m>
                  <m:oMathPara>
                    <m:oMathParaPr>
                      <m:jc/>
                    </m:oMathParaPr>
                    <m:oMath>
                      <m:r>
                        <a:rPr lang="da-DK" b="0" i="1" smtClean="0">
                          <a:latin typeface="Cambria Math"/>
                        </a:rPr>
                        <m:t>=</m:t>
                      </m:r>
                      <m:nary>
                        <m:naryPr>
                          <m:chr/>
                          <m:grow m:val="off"/>
                          <m:subHide m:val="off"/>
                          <m:supHide m:val="off"/>
                          <m:ctrlPr>
                            <a:rPr lang="da-DK" b="0" i="1" smtClean="0">
                              <a:latin typeface="Cambria Math" panose="02040503050406030204" pitchFamily="18" charset="0"/>
                            </a:rPr>
                          </m:ctrlPr>
                        </m:naryPr>
                        <m:sub>
                          <m:r>
                            <a:rPr lang="da-DK" b="0" i="1" smtClean="0">
                              <a:latin typeface="Cambria Math"/>
                            </a:rPr>
                            <m:t>−</m:t>
                          </m:r>
                          <m:r>
                            <a:rPr lang="da-DK" b="0" i="1" smtClean="0">
                              <a:latin typeface="Cambria Math"/>
                              <a:ea typeface="Cambria Math"/>
                            </a:rPr>
                            <m:t>∞</m:t>
                          </m:r>
                        </m:sub>
                        <m:sup>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e>
                          <m:r>
                            <a:rPr lang="da-DK" b="0" i="1" smtClean="0">
                              <a:latin typeface="Cambria Math"/>
                            </a:rPr>
                            <m:t>𝑓</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𝑥</m:t>
                              </m:r>
                            </m:e>
                          </m:d>
                          <m:r>
                            <a:rPr lang="da-DK" b="0" i="1" smtClean="0">
                              <a:latin typeface="Cambria Math"/>
                            </a:rPr>
                            <m:t>𝑑</m:t>
                          </m:r>
                          <m:r>
                            <a:rPr lang="en-US" b="0" i="1" smtClean="0">
                              <a:latin typeface="Cambria Math" panose="02040503050406030204" pitchFamily="18" charset="0"/>
                            </a:rPr>
                            <m:t>𝑥</m:t>
                          </m:r>
                        </m:e>
                      </m:nary>
                    </m:oMath>
                  </m:oMathPara>
                </a14:m>
                <a:br>
                  <a:rPr lang="da-DK"/>
                </a:br>
                <a:r>
                  <a:rPr lang="da-DK"/>
                  <a:t> 		</a:t>
                </a:r>
                <a14:m>
                  <m:oMathPara>
                    <m:oMathParaPr>
                      <m:jc/>
                    </m:oMathParaPr>
                    <m:oMath>
                      <m:r>
                        <a:rPr lang="da-DK" i="1">
                          <a:latin typeface="Cambria Math"/>
                        </a:rPr>
                        <m:t>=</m:t>
                      </m:r>
                      <m:nary>
                        <m:naryPr>
                          <m:chr/>
                          <m:grow m:val="off"/>
                          <m:subHide m:val="off"/>
                          <m:supHide m:val="off"/>
                          <m:ctrlPr>
                            <a:rPr lang="da-DK" i="1">
                              <a:latin typeface="Cambria Math" panose="02040503050406030204" pitchFamily="18" charset="0"/>
                            </a:rPr>
                          </m:ctrlPr>
                        </m:naryPr>
                        <m:sub>
                          <m:r>
                            <a:rPr lang="da-DK" b="0" i="1" smtClean="0">
                              <a:latin typeface="Cambria Math"/>
                            </a:rPr>
                            <m:t>0</m:t>
                          </m:r>
                        </m:sub>
                        <m:sup>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e>
                          <m:r>
                            <a:rPr lang="da-DK" i="1" smtClean="0">
                              <a:solidFill>
                                <a:prstClr val="black"/>
                              </a:solidFill>
                              <a:latin typeface="Cambria Math"/>
                              <a:ea typeface="Cambria Math"/>
                            </a:rPr>
                            <m:t>𝜆</m:t>
                          </m:r>
                          <m:sSup>
                            <m:sSupPr>
                              <m:ctrlPr>
                                <a:rPr lang="da-DK" i="1" smtClean="0">
                                  <a:solidFill>
                                    <a:prstClr val="black"/>
                                  </a:solidFill>
                                  <a:latin typeface="Cambria Math" panose="02040503050406030204" pitchFamily="18" charset="0"/>
                                  <a:ea typeface="Cambria Math"/>
                                </a:rPr>
                              </m:ctrlPr>
                            </m:sSupPr>
                            <m:e>
                              <m:r>
                                <a:rPr lang="da-DK" b="0" i="1" smtClean="0">
                                  <a:solidFill>
                                    <a:prstClr val="black"/>
                                  </a:solidFill>
                                  <a:latin typeface="Cambria Math"/>
                                  <a:ea typeface="Cambria Math"/>
                                </a:rPr>
                                <m:t>𝑒</m:t>
                              </m:r>
                            </m:e>
                            <m:sup>
                              <m:r>
                                <a:rPr lang="da-DK" b="0" i="1" smtClean="0">
                                  <a:solidFill>
                                    <a:prstClr val="black"/>
                                  </a:solidFill>
                                  <a:latin typeface="Cambria Math"/>
                                  <a:ea typeface="Cambria Math"/>
                                </a:rPr>
                                <m:t>−</m:t>
                              </m:r>
                              <m:r>
                                <a:rPr lang="da-DK" b="0" i="1" smtClean="0">
                                  <a:solidFill>
                                    <a:prstClr val="black"/>
                                  </a:solidFill>
                                  <a:latin typeface="Cambria Math"/>
                                  <a:ea typeface="Cambria Math"/>
                                </a:rPr>
                                <m:t>𝜆</m:t>
                              </m:r>
                              <m:r>
                                <a:rPr lang="en-US" b="0" i="1" smtClean="0">
                                  <a:solidFill>
                                    <a:prstClr val="black"/>
                                  </a:solidFill>
                                  <a:latin typeface="Cambria Math" panose="02040503050406030204" pitchFamily="18" charset="0"/>
                                  <a:ea typeface="Cambria Math"/>
                                </a:rPr>
                                <m:t>𝑥</m:t>
                              </m:r>
                            </m:sup>
                          </m:sSup>
                          <m:r>
                            <a:rPr lang="da-DK" i="1">
                              <a:latin typeface="Cambria Math"/>
                            </a:rPr>
                            <m:t>𝑑</m:t>
                          </m:r>
                          <m:r>
                            <a:rPr lang="en-US" b="0" i="1" smtClean="0">
                              <a:latin typeface="Cambria Math" panose="02040503050406030204" pitchFamily="18" charset="0"/>
                            </a:rPr>
                            <m:t>𝑥</m:t>
                          </m:r>
                        </m:e>
                      </m:nary>
                    </m:oMath>
                  </m:oMathPara>
                </a14:m>
                <a:r>
                  <a:rPr lang="da-DK"/>
                  <a:t> </a:t>
                </a:r>
                <a:br>
                  <a:rPr lang="da-DK"/>
                </a:br>
                <a:r>
                  <a:rPr lang="da-DK"/>
                  <a:t> 		</a:t>
                </a:r>
                <a14:m>
                  <m:oMathPara>
                    <m:oMathParaPr>
                      <m:jc/>
                    </m:oMathParaPr>
                    <m:oMath>
                      <m:r>
                        <m:rPr>
                          <m:sty m:val="p"/>
                        </m:rPr>
                        <a:rPr lang="da-DK" b="0" i="0" smtClean="0">
                          <a:latin typeface="Cambria Math"/>
                        </a:rPr>
                        <m:t>=</m:t>
                      </m:r>
                      <m:d>
                        <m:dPr>
                          <m:begChr m:val="["/>
                          <m:sepChr m:val="|"/>
                          <m:endChr m:val="]"/>
                          <m:grow m:val="on"/>
                          <m:shp m:val="centered"/>
                          <m:ctrlPr>
                            <a:rPr lang="da-DK" i="1" smtClean="0">
                              <a:latin typeface="Cambria Math" panose="02040503050406030204" pitchFamily="18" charset="0"/>
                            </a:rPr>
                          </m:ctrlPr>
                        </m:dPr>
                        <m:e>
                          <m:r>
                            <a:rPr lang="da-DK" b="0" i="1" smtClean="0">
                              <a:latin typeface="Cambria Math"/>
                            </a:rPr>
                            <m:t>−</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r>
                                <a:rPr lang="en-US" b="0" i="1" smtClean="0">
                                  <a:solidFill>
                                    <a:prstClr val="black"/>
                                  </a:solidFill>
                                  <a:latin typeface="Cambria Math" panose="02040503050406030204" pitchFamily="18" charset="0"/>
                                  <a:ea typeface="Cambria Math"/>
                                </a:rPr>
                                <m:t>𝑥</m:t>
                              </m:r>
                            </m:sup>
                          </m:sSup>
                        </m:e>
                      </m:d>
                      <m:m>
                        <m:mPr>
                          <m:mcs>
                            <m:mc>
                              <m:mcPr>
                                <m:count m:val="1"/>
                                <m:mcJc m:val="center"/>
                              </m:mcPr>
                            </m:mc>
                          </m:mcs>
                          <m:ctrlPr>
                            <a:rPr lang="da-DK" i="1" smtClean="0">
                              <a:latin typeface="Cambria Math" panose="02040503050406030204" pitchFamily="18" charset="0"/>
                            </a:rPr>
                          </m:ctrlPr>
                        </m:mPr>
                        <m:m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mr>
                        <m:mr>
                          <m:e>
                            <m:r>
                              <a:rPr lang="da-DK" b="0" i="1" smtClean="0">
                                <a:latin typeface="Cambria Math"/>
                              </a:rPr>
                              <m:t>0</m:t>
                            </m:r>
                          </m:e>
                        </m:mr>
                      </m:m>
                    </m:oMath>
                  </m:oMathPara>
                </a14:m>
                <a:br>
                  <a:rPr lang="da-DK"/>
                </a:br>
                <a:r>
                  <a:rPr lang="da-DK"/>
                  <a:t> 		</a:t>
                </a:r>
                <a14:m>
                  <m:oMathPara>
                    <m:oMathParaPr>
                      <m:jc/>
                    </m:oMathParaPr>
                    <m:oMath>
                      <m:r>
                        <m:rPr>
                          <m:sty m:val="p"/>
                        </m:rPr>
                        <a:rPr lang="da-DK" b="0" i="0" smtClean="0">
                          <a:latin typeface="Cambria Math"/>
                        </a:rPr>
                        <m:t>=</m:t>
                      </m:r>
                      <m:r>
                        <a:rPr lang="da-DK" i="1">
                          <a:latin typeface="Cambria Math"/>
                        </a:rPr>
                        <m:t>−</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sSup>
                      <m:r>
                        <m:rPr>
                          <m:sty m:val="p"/>
                        </m:rPr>
                        <a:rPr lang="da-DK">
                          <a:solidFill>
                            <a:prstClr val="black"/>
                          </a:solidFill>
                          <a:latin typeface="Cambria Math"/>
                          <a:ea typeface="Cambria Math"/>
                        </a:rPr>
                        <m:t>−</m:t>
                      </m:r>
                      <m:d>
                        <m:dPr>
                          <m:begChr m:val="("/>
                          <m:sepChr m:val="|"/>
                          <m:endChr m:val=")"/>
                          <m:grow m:val="on"/>
                          <m:shp m:val="centered"/>
                          <m:ctrlPr>
                            <a:rPr lang="da-DK" i="1">
                              <a:solidFill>
                                <a:prstClr val="black"/>
                              </a:solidFill>
                              <a:latin typeface="Cambria Math" panose="02040503050406030204" pitchFamily="18" charset="0"/>
                              <a:ea typeface="Cambria Math"/>
                            </a:rPr>
                          </m:ctrlPr>
                        </m:dPr>
                        <m:e>
                          <m:r>
                            <a:rPr lang="da-DK" i="1">
                              <a:latin typeface="Cambria Math"/>
                            </a:rPr>
                            <m:t>−</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r>
                                <a:rPr lang="da-DK" i="1">
                                  <a:solidFill>
                                    <a:prstClr val="black"/>
                                  </a:solidFill>
                                  <a:latin typeface="Cambria Math"/>
                                  <a:ea typeface="Cambria Math"/>
                                </a:rPr>
                                <m:t>∙0</m:t>
                              </m:r>
                            </m:sup>
                          </m:sSup>
                        </m:e>
                      </m:d>
                    </m:oMath>
                  </m:oMathPara>
                </a14:m>
                <a:r>
                  <a:rPr lang="da-DK"/>
                  <a:t> </a:t>
                </a:r>
                <a:br>
                  <a:rPr lang="da-DK"/>
                </a:br>
                <a:r>
                  <a:rPr lang="da-DK"/>
                  <a:t> 		</a:t>
                </a:r>
                <a14:m>
                  <m:oMathPara>
                    <m:oMathParaPr>
                      <m:jc/>
                    </m:oMathParaPr>
                    <m:oMath>
                      <m:r>
                        <a:rPr lang="da-DK" i="1">
                          <a:latin typeface="Cambria Math"/>
                        </a:rPr>
                        <m:t>=1−</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sSup>
                    </m:oMath>
                  </m:oMathPara>
                </a14:m>
                <a:endParaRPr lang="da-DK"/>
              </a:p>
              <a:p>
                <a:pPr>
                  <a:lnSpc>
                    <a:spcPct val="120000"/>
                  </a:lnSpc>
                </a:pPr>
                <a:r>
                  <a:rPr lang="da-DK"/>
                  <a:t>Middelværdi og standardafvigelse:</a:t>
                </a:r>
              </a:p>
              <a:p>
                <a:pPr lvl="1">
                  <a:spcBef>
                    <a:spcPct val="0"/>
                  </a:spcBef>
                </a:pPr>
                <a14:m>
                  <m:oMathPara>
                    <m:oMathParaPr>
                      <m:jc/>
                    </m:oMathParaPr>
                    <m:oMath>
                      <m:r>
                        <a:rPr lang="da-DK" i="1">
                          <a:latin typeface="Cambria Math"/>
                          <a:ea typeface="Cambria Math"/>
                        </a:rPr>
                        <m:t>𝜇</m:t>
                      </m:r>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𝜆</m:t>
                          </m:r>
                        </m:den>
                      </m:f>
                    </m:oMath>
                  </m:oMathPara>
                </a14:m>
                <a:endParaRPr lang="da-DK"/>
              </a:p>
              <a:p>
                <a:pPr lvl="1">
                  <a:spcBef>
                    <a:spcPct val="0"/>
                  </a:spcBef>
                </a:pPr>
                <a14:m>
                  <m:oMathPara>
                    <m:oMathParaPr>
                      <m:jc/>
                    </m:oMathParaPr>
                    <m:oMath>
                      <m:r>
                        <a:rPr lang="el-GR" i="1">
                          <a:latin typeface="Cambria Math"/>
                          <a:ea typeface="Cambria Math"/>
                        </a:rPr>
                        <m:t>𝜎</m:t>
                      </m:r>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𝜆</m:t>
                          </m:r>
                        </m:den>
                      </m:f>
                    </m:oMath>
                  </m:oMathPara>
                </a14:m>
                <a:r>
                  <a:rPr lang="da-DK"/>
                  <a:t> .</a:t>
                </a:r>
                <a:br>
                  <a:rPr lang="da-DK"/>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171</a:t>
            </a:fld>
            <a:endParaRPr lang="da-DK"/>
          </a:p>
        </p:txBody>
      </p:sp>
    </p:spTree>
    <p:extLst>
      <p:ext uri="{BB962C8B-B14F-4D97-AF65-F5344CB8AC3E}">
        <p14:creationId xmlns:p14="http://schemas.microsoft.com/office/powerpoint/2010/main" val="38415789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 tid mellem arbejdsulykker</a:t>
            </a:r>
            <a:endParaRPr lang="en-GB"/>
          </a:p>
        </p:txBody>
      </p:sp>
      <p:sp>
        <p:nvSpPr>
          <p:cNvPr id="3" name="Content Placeholder 2"/>
          <p:cNvSpPr>
            <a:spLocks noGrp="1"/>
          </p:cNvSpPr>
          <p:nvPr>
            <p:ph idx="1"/>
          </p:nvPr>
        </p:nvSpPr>
        <p:spPr/>
        <p:txBody>
          <a:bodyPr/>
          <a:lstStyle/>
          <a:p>
            <a:r>
              <a:rPr lang="en-US"/>
              <a:t>En virksomhed registrerer 180 </a:t>
            </a:r>
            <a:br>
              <a:rPr lang="en-US"/>
            </a:br>
            <a:r>
              <a:rPr lang="en-US"/>
              <a:t>arbejdsulykker over ca. 10.5 år</a:t>
            </a:r>
          </a:p>
          <a:p>
            <a:r>
              <a:rPr lang="en-US"/>
              <a:t>I snit går der 21.3 dage mellem to </a:t>
            </a:r>
            <a:br>
              <a:rPr lang="en-US"/>
            </a:br>
            <a:r>
              <a:rPr lang="en-US"/>
              <a:t>ulykker</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172</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4932040" y="1191667"/>
            <a:ext cx="3960440" cy="2808547"/>
          </a:xfrm>
          <a:prstGeom prst="rect">
            <a:avLst/>
          </a:prstGeom>
        </p:spPr>
      </p:pic>
      <p:pic>
        <p:nvPicPr>
          <p:cNvPr id="7" name="Picture 6"/>
          <p:cNvPicPr>
            <a:picLocks noChangeAspect="1"/>
          </p:cNvPicPr>
          <p:nvPr/>
        </p:nvPicPr>
        <p:blipFill>
          <a:blip r:embed="rId3"/>
          <a:stretch>
            <a:fillRect/>
          </a:stretch>
        </p:blipFill>
        <p:spPr>
          <a:xfrm>
            <a:off x="385931" y="2690564"/>
            <a:ext cx="5086350" cy="20574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2252270" y="3515372"/>
            <a:ext cx="4536866" cy="321661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3563888" y="1700807"/>
            <a:ext cx="5179742" cy="3672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18497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 tid mellem arbejdsulykker</a:t>
            </a:r>
            <a:endParaRPr lang="en-GB"/>
          </a:p>
        </p:txBody>
      </p:sp>
      <mc:AlternateContent>
        <mc:Choice Requires="a14">
          <p:sp>
            <p:nvSpPr>
              <p:cNvPr id="3" name="Content Placeholder 2"/>
              <p:cNvSpPr>
                <a:spLocks noGrp="1"/>
              </p:cNvSpPr>
              <p:nvPr>
                <p:ph idx="1"/>
              </p:nvPr>
            </p:nvSpPr>
            <p:spPr/>
            <p:txBody>
              <a:bodyPr/>
              <a:lstStyle/>
              <a:p>
                <a:r>
                  <a:rPr lang="da-DK"/>
                  <a:t>Dette kan modelleres med eksponentialfordelingen. </a:t>
                </a:r>
                <a:br>
                  <a:rPr lang="da-DK" i="1">
                    <a:latin typeface="Cambria Math"/>
                    <a:ea typeface="Cambria Math"/>
                  </a:rPr>
                </a:br>
                <a14:m>
                  <m:oMathPara>
                    <m:oMathParaPr>
                      <m:jc/>
                    </m:oMathParaPr>
                    <m:oMath>
                      <m:r>
                        <a:rPr lang="da-DK" i="1">
                          <a:latin typeface="Cambria Math"/>
                          <a:ea typeface="Cambria Math"/>
                        </a:rPr>
                        <m:t>𝜇</m:t>
                      </m:r>
                      <m:r>
                        <a:rPr lang="da-DK" i="1">
                          <a:latin typeface="Cambria Math"/>
                          <a:ea typeface="Cambria Math"/>
                        </a:rPr>
                        <m:t>=21.3</m:t>
                      </m:r>
                    </m:oMath>
                  </m:oMathPara>
                </a14:m>
                <a:r>
                  <a:rPr lang="da-DK"/>
                  <a:t> dage pr. ulykke, så </a:t>
                </a:r>
                <a:br>
                  <a:rPr lang="da-DK" i="1">
                    <a:latin typeface="Cambria Math"/>
                  </a:rPr>
                </a:br>
                <a14:m>
                  <m:oMathPara>
                    <m:oMathParaPr>
                      <m:jc/>
                    </m:oMathParaPr>
                    <m:oMath>
                      <m:r>
                        <a:rPr lang="el-GR" i="1">
                          <a:latin typeface="Cambria Math"/>
                        </a:rPr>
                        <m:t>𝜆</m:t>
                      </m:r>
                      <m:r>
                        <a:rPr lang="da-DK" i="1">
                          <a:latin typeface="Cambria Math"/>
                        </a:rPr>
                        <m:t>=</m:t>
                      </m:r>
                      <m:f>
                        <m:fPr>
                          <m:type m:val="lin"/>
                          <m:ctrlPr>
                            <a:rPr lang="da-DK" i="1">
                              <a:latin typeface="Cambria Math" panose="02040503050406030204" pitchFamily="18" charset="0"/>
                            </a:rPr>
                          </m:ctrlPr>
                        </m:fPr>
                        <m:num>
                          <m:r>
                            <a:rPr lang="da-DK" i="1">
                              <a:latin typeface="Cambria Math"/>
                            </a:rPr>
                            <m:t>1</m:t>
                          </m:r>
                        </m:num>
                        <m:den>
                          <m:r>
                            <a:rPr lang="da-DK" i="1">
                              <a:latin typeface="Cambria Math"/>
                              <a:ea typeface="Cambria Math"/>
                            </a:rPr>
                            <m:t>𝜇</m:t>
                          </m:r>
                        </m:den>
                      </m:f>
                      <m:r>
                        <a:rPr lang="da-DK" i="1">
                          <a:latin typeface="Cambria Math"/>
                          <a:ea typeface="Cambria Math"/>
                        </a:rPr>
                        <m:t>=</m:t>
                      </m:r>
                      <m:f>
                        <m:fPr>
                          <m:type m:val="lin"/>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2</m:t>
                          </m:r>
                          <m:r>
                            <a:rPr lang="en-US" b="0" i="1" smtClean="0">
                              <a:latin typeface="Cambria Math" panose="02040503050406030204" pitchFamily="18" charset="0"/>
                              <a:ea typeface="Cambria Math"/>
                            </a:rPr>
                            <m:t>1.3</m:t>
                          </m:r>
                        </m:den>
                      </m:f>
                      <m:r>
                        <a:rPr lang="da-DK" i="1">
                          <a:latin typeface="Cambria Math"/>
                          <a:ea typeface="Cambria Math"/>
                        </a:rPr>
                        <m:t>=0.0</m:t>
                      </m:r>
                      <m:r>
                        <a:rPr lang="en-US" b="0" i="1" smtClean="0">
                          <a:latin typeface="Cambria Math" panose="02040503050406030204" pitchFamily="18" charset="0"/>
                          <a:ea typeface="Cambria Math"/>
                        </a:rPr>
                        <m:t>47</m:t>
                      </m:r>
                    </m:oMath>
                  </m:oMathPara>
                </a14:m>
                <a:r>
                  <a:rPr lang="da-DK"/>
                  <a:t>  ulykker pr. dag. Derfor:</a:t>
                </a:r>
                <a:br>
                  <a:rPr lang="da-DK"/>
                </a:br>
                <a:r>
                  <a:rPr lang="da-DK" sz="1200"/>
                  <a:t> </a:t>
                </a:r>
                <a:br>
                  <a:rPr lang="da-DK"/>
                </a:br>
                <a14:m>
                  <m:oMathPara>
                    <m:oMathParaPr>
                      <m:jc/>
                    </m:oMathParaPr>
                    <m:oMath>
                      <m:r>
                        <a:rPr lang="da-DK" i="1">
                          <a:latin typeface="Cambria Math"/>
                        </a:rPr>
                        <m:t>𝐹</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=1−</m:t>
                      </m:r>
                      <m:sSup>
                        <m:sSupPr>
                          <m:ctrlPr>
                            <a:rPr lang="da-DK" i="1">
                              <a:latin typeface="Cambria Math" panose="02040503050406030204" pitchFamily="18" charset="0"/>
                            </a:rPr>
                          </m:ctrlPr>
                        </m:sSupPr>
                        <m:e>
                          <m:r>
                            <a:rPr lang="da-DK" i="1">
                              <a:latin typeface="Cambria Math"/>
                            </a:rPr>
                            <m:t>𝑒</m:t>
                          </m:r>
                        </m:e>
                        <m:sup>
                          <m:r>
                            <a:rPr lang="da-DK" i="1">
                              <a:latin typeface="Cambria Math"/>
                            </a:rPr>
                            <m:t>−</m:t>
                          </m:r>
                          <m:r>
                            <a:rPr lang="da-DK" i="1">
                              <a:latin typeface="Cambria Math"/>
                              <a:ea typeface="Cambria Math"/>
                            </a:rPr>
                            <m:t>𝜆</m:t>
                          </m:r>
                          <m:r>
                            <a:rPr lang="en-US" b="0" i="1" smtClean="0">
                              <a:latin typeface="Cambria Math" panose="02040503050406030204" pitchFamily="18" charset="0"/>
                              <a:ea typeface="Cambria Math"/>
                            </a:rPr>
                            <m:t>𝑥</m:t>
                          </m:r>
                        </m:sup>
                      </m:sSup>
                      <m:r>
                        <a:rPr lang="da-DK" i="1">
                          <a:latin typeface="Cambria Math"/>
                        </a:rPr>
                        <m:t>=1−</m:t>
                      </m:r>
                      <m:sSup>
                        <m:sSupPr>
                          <m:ctrlPr>
                            <a:rPr lang="da-DK" i="1">
                              <a:latin typeface="Cambria Math" panose="02040503050406030204" pitchFamily="18" charset="0"/>
                            </a:rPr>
                          </m:ctrlPr>
                        </m:sSupPr>
                        <m:e>
                          <m:r>
                            <a:rPr lang="da-DK" i="1">
                              <a:latin typeface="Cambria Math"/>
                            </a:rPr>
                            <m:t>𝑒</m:t>
                          </m:r>
                        </m:e>
                        <m:sup>
                          <m:r>
                            <a:rPr lang="da-DK" i="1">
                              <a:latin typeface="Cambria Math"/>
                            </a:rPr>
                            <m:t>−0.0</m:t>
                          </m:r>
                          <m:r>
                            <a:rPr lang="en-US" b="0" i="1" smtClean="0">
                              <a:latin typeface="Cambria Math" panose="02040503050406030204" pitchFamily="18" charset="0"/>
                            </a:rPr>
                            <m:t>47</m:t>
                          </m:r>
                          <m:r>
                            <a:rPr lang="en-US" b="0" i="1" smtClean="0">
                              <a:latin typeface="Cambria Math" panose="02040503050406030204" pitchFamily="18" charset="0"/>
                            </a:rPr>
                            <m:t>𝑥</m:t>
                          </m:r>
                        </m:sup>
                      </m:sSup>
                    </m:oMath>
                  </m:oMathPara>
                </a14:m>
                <a:r>
                  <a:rPr lang="da-DK"/>
                  <a:t> </a:t>
                </a:r>
                <a:br>
                  <a:rPr lang="da-DK"/>
                </a:br>
                <a:endParaRPr lang="da-DK"/>
              </a:p>
              <a:p>
                <a:r>
                  <a:rPr lang="da-DK"/>
                  <a:t>Tæthedsfunktionen for </a:t>
                </a:r>
                <a:br>
                  <a:rPr lang="da-DK"/>
                </a:br>
                <a:r>
                  <a:rPr lang="da-DK"/>
                  <a:t>eksponentialfordelingen </a:t>
                </a:r>
                <a:br>
                  <a:rPr lang="da-DK"/>
                </a:br>
                <a:r>
                  <a:rPr lang="da-DK"/>
                  <a:t>med </a:t>
                </a:r>
                <a:r>
                  <a:rPr lang="el-GR" i="1"/>
                  <a:t>λ</a:t>
                </a:r>
                <a:r>
                  <a:rPr lang="da-DK"/>
                  <a:t> = 0.047</a:t>
                </a:r>
                <a:br>
                  <a:rPr lang="da-DK"/>
                </a:br>
                <a:br>
                  <a:rPr lang="da-DK"/>
                </a:br>
                <a:endParaRPr lang="da-DK"/>
              </a:p>
              <a:p>
                <a:r>
                  <a:rPr lang="da-DK"/>
                  <a:t>Sammenligning mellem</a:t>
                </a:r>
                <a:br>
                  <a:rPr lang="da-DK"/>
                </a:br>
                <a:r>
                  <a:rPr lang="da-DK"/>
                  <a:t>de målte data og den</a:t>
                </a:r>
                <a:br>
                  <a:rPr lang="da-DK"/>
                </a:br>
                <a:r>
                  <a:rPr lang="da-DK"/>
                  <a:t>teoretiske fordeling. </a:t>
                </a:r>
                <a:br>
                  <a:rPr lang="da-DK"/>
                </a:br>
                <a:endParaRPr lang="da-DK"/>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173</a:t>
            </a:fld>
            <a:endParaRPr lang="da-DK">
              <a:solidFill>
                <a:prstClr val="black">
                  <a:tint val="75000"/>
                </a:prstClr>
              </a:solidFill>
            </a:endParaRPr>
          </a:p>
        </p:txBody>
      </p:sp>
      <p:pic>
        <p:nvPicPr>
          <p:cNvPr id="5" name="Picture 4"/>
          <p:cNvPicPr>
            <a:picLocks noChangeAspect="1"/>
          </p:cNvPicPr>
          <p:nvPr/>
        </p:nvPicPr>
        <p:blipFill>
          <a:blip r:embed="rId3"/>
          <a:srcRect t="14224" r="4434"/>
          <a:stretch>
            <a:fillRect/>
          </a:stretch>
        </p:blipFill>
        <p:spPr>
          <a:xfrm>
            <a:off x="4644008" y="2708920"/>
            <a:ext cx="3096344" cy="1970388"/>
          </a:xfrm>
          <a:prstGeom prst="rect">
            <a:avLst/>
          </a:prstGeom>
        </p:spPr>
      </p:pic>
      <p:pic>
        <p:nvPicPr>
          <p:cNvPr id="8" name="Picture 7"/>
          <p:cNvPicPr>
            <a:picLocks noChangeAspect="1"/>
          </p:cNvPicPr>
          <p:nvPr/>
        </p:nvPicPr>
        <p:blipFill>
          <a:blip r:embed="rId4"/>
          <a:srcRect t="9094"/>
          <a:stretch>
            <a:fillRect/>
          </a:stretch>
        </p:blipFill>
        <p:spPr>
          <a:xfrm>
            <a:off x="4644008" y="4725144"/>
            <a:ext cx="3240000" cy="2088232"/>
          </a:xfrm>
          <a:prstGeom prst="rect">
            <a:avLst/>
          </a:prstGeom>
        </p:spPr>
      </p:pic>
    </p:spTree>
    <p:extLst>
      <p:ext uri="{BB962C8B-B14F-4D97-AF65-F5344CB8AC3E}">
        <p14:creationId xmlns:p14="http://schemas.microsoft.com/office/powerpoint/2010/main" val="27117852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Eksponentialfordelingen i R </a:t>
            </a:r>
            <a:endParaRPr lang="da-DK"/>
          </a:p>
        </p:txBody>
      </p:sp>
      <p:sp>
        <p:nvSpPr>
          <p:cNvPr id="3" name="Content Placeholder 2"/>
          <p:cNvSpPr>
            <a:spLocks noGrp="1"/>
          </p:cNvSpPr>
          <p:nvPr>
            <p:ph idx="1"/>
          </p:nvPr>
        </p:nvSpPr>
        <p:spPr/>
        <p:txBody>
          <a:bodyPr/>
          <a:lstStyle/>
          <a:p>
            <a:r>
              <a:rPr lang="da-DK">
                <a:solidFill>
                  <a:schemeClr val="tx2"/>
                </a:solidFill>
              </a:rPr>
              <a:t>dexp(x, lambda)</a:t>
            </a:r>
            <a:br>
              <a:rPr lang="da-DK"/>
            </a:br>
            <a:r>
              <a:rPr lang="da-DK"/>
              <a:t>Tæthedsfunktionen (kan bruges til at tegne fordelingen)</a:t>
            </a:r>
          </a:p>
          <a:p>
            <a:r>
              <a:rPr lang="da-DK">
                <a:solidFill>
                  <a:schemeClr val="tx2"/>
                </a:solidFill>
              </a:rPr>
              <a:t>pexp(x, lambda)</a:t>
            </a:r>
            <a:br>
              <a:rPr lang="da-DK"/>
            </a:br>
            <a:r>
              <a:rPr lang="da-DK"/>
              <a:t>Kumuleret fordelingsfunktion (bruges til at beregne sandsynligheder)</a:t>
            </a:r>
            <a:br>
              <a:rPr lang="da-DK"/>
            </a:br>
            <a:r>
              <a:rPr lang="da-DK"/>
              <a:t>F.eks. pexp(20, 0.047) = 0.609 giver sandsynligheden for, at der går mindre end 20 dage til næste arbejdsulykke</a:t>
            </a:r>
            <a:endParaRPr lang="da-DK"/>
          </a:p>
          <a:p>
            <a:r>
              <a:rPr lang="da-DK">
                <a:solidFill>
                  <a:schemeClr val="tx2"/>
                </a:solidFill>
              </a:rPr>
              <a:t>qexp(p, lambda)</a:t>
            </a:r>
            <a:br>
              <a:rPr lang="da-DK"/>
            </a:br>
            <a:r>
              <a:rPr lang="da-DK"/>
              <a:t>Den inverse funktion til fordelingsfunktionen (bruges til at beregne den værdi, der svarer til en given sandsynlighed)</a:t>
            </a:r>
            <a:br>
              <a:rPr lang="da-DK"/>
            </a:br>
            <a:r>
              <a:rPr lang="da-DK"/>
              <a:t>F.eks. qexp(0.95, 0.047) = 63.7 giver at 95 % af ulykker sker med mellemrum under 63.7 dage</a:t>
            </a:r>
            <a:endParaRPr lang="da-DK"/>
          </a:p>
          <a:p>
            <a:r>
              <a:rPr lang="da-DK">
                <a:solidFill>
                  <a:schemeClr val="tx2"/>
                </a:solidFill>
              </a:rPr>
              <a:t>rexp(n, lambda)</a:t>
            </a:r>
            <a:br>
              <a:rPr lang="da-DK"/>
            </a:br>
            <a:r>
              <a:rPr lang="da-DK"/>
              <a:t>Funktion til generering af n tilfældige tal fra eksponentialfordelingen (bruges til at simulere en tilfældig stikprøvetagning, f.eks. ulykker). </a:t>
            </a:r>
            <a:br>
              <a:rPr lang="da-DK"/>
            </a:b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174</a:t>
            </a:fld>
            <a:endParaRPr lang="da-DK"/>
          </a:p>
        </p:txBody>
      </p:sp>
    </p:spTree>
    <p:extLst>
      <p:ext uri="{BB962C8B-B14F-4D97-AF65-F5344CB8AC3E}">
        <p14:creationId xmlns:p14="http://schemas.microsoft.com/office/powerpoint/2010/main" val="2586410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Simultane fordelinger (</a:t>
            </a:r>
            <a:r>
              <a:rPr lang="en-US" i="1"/>
              <a:t>joint</a:t>
            </a:r>
            <a:r>
              <a:rPr lang="en-US"/>
              <a:t> </a:t>
            </a:r>
            <a:r>
              <a:rPr lang="en-US" i="1"/>
              <a:t>distributions</a:t>
            </a:r>
            <a:r>
              <a:rPr lang="en-US"/>
              <a:t>)</a:t>
            </a:r>
            <a:endParaRPr lang="en-GB"/>
          </a:p>
        </p:txBody>
      </p:sp>
      <mc:AlternateContent>
        <mc:Choice Requires="a14">
          <p:sp>
            <p:nvSpPr>
              <p:cNvPr id="3" name="Content Placeholder 2"/>
              <p:cNvSpPr>
                <a:spLocks noGrp="1"/>
              </p:cNvSpPr>
              <p:nvPr>
                <p:ph idx="1"/>
              </p:nvPr>
            </p:nvSpPr>
            <p:spPr/>
            <p:txBody>
              <a:bodyPr/>
              <a:lstStyle/>
              <a:p>
                <a:r>
                  <a:rPr lang="en-US"/>
                  <a:t>Ofte ser man på problemstillinger, hvor der er flere stokastiske variable samtidig</a:t>
                </a:r>
              </a:p>
              <a:p>
                <a:r>
                  <a:rPr lang="en-US"/>
                  <a:t>Vi ser først på </a:t>
                </a:r>
                <a:r>
                  <a:rPr lang="en-US" i="1"/>
                  <a:t>diskrete</a:t>
                </a:r>
                <a:r>
                  <a:rPr lang="en-US"/>
                  <a:t> stokastiske variable</a:t>
                </a:r>
              </a:p>
              <a:p>
                <a:r>
                  <a:rPr lang="en-US"/>
                  <a:t>For eksempel fra kap. 3:</a:t>
                </a:r>
              </a:p>
              <a:p>
                <a:pPr lvl="1"/>
                <a:r>
                  <a:rPr lang="en-US"/>
                  <a:t>Terning 1: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(1,6)</m:t>
                      </m:r>
                    </m:oMath>
                  </m:oMathPara>
                </a14:m>
                <a:r>
                  <a:rPr lang="en-US"/>
                  <a:t> </a:t>
                </a:r>
              </a:p>
              <a:p>
                <a:pPr lvl="1"/>
                <a:r>
                  <a:rPr lang="en-US"/>
                  <a:t>Terning 2: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(1,6)</m:t>
                      </m:r>
                    </m:oMath>
                  </m:oMathPara>
                </a14:m>
                <a:r>
                  <a:rPr lang="en-US"/>
                  <a:t> </a:t>
                </a:r>
              </a:p>
              <a:p>
                <a:pPr lvl="1"/>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e>
                      </m:d>
                    </m:oMath>
                  </m:oMathPara>
                </a14:m>
                <a:br>
                  <a:rPr lang="en-US" i="1">
                    <a:latin typeface="Cambria Math" panose="02040503050406030204" pitchFamily="18" charset="0"/>
                  </a:rPr>
                </a:b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oMath>
                  </m:oMathPara>
                </a14:m>
                <a:r>
                  <a:rPr lang="en-US" b="0" i="1">
                    <a:latin typeface="Cambria Math" panose="02040503050406030204" pitchFamily="18" charset="0"/>
                  </a:rPr>
                  <a:t> </a:t>
                </a:r>
                <a:br>
                  <a:rPr lang="en-US" b="0" i="1">
                    <a:latin typeface="Cambria Math" panose="02040503050406030204" pitchFamily="18" charset="0"/>
                  </a:rPr>
                </a:b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i="1">
                    <a:latin typeface="Cambria Math" panose="02040503050406030204" pitchFamily="18" charset="0"/>
                  </a:rPr>
                  <a:t> </a:t>
                </a:r>
                <a:br>
                  <a:rPr lang="en-US" i="1">
                    <a:latin typeface="Cambria Math" panose="02040503050406030204" pitchFamily="18" charset="0"/>
                  </a:rPr>
                </a:br>
                <a:r>
                  <a:rPr lang="en-US"/>
                  <a:t>     </a:t>
                </a:r>
                <a14:m>
                  <m:oMathPara>
                    <m:oMathParaPr>
                      <m:jc/>
                    </m:oMathParaPr>
                    <m:oMath>
                      <m:r>
                        <a:rPr lang="en-US" i="1">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36</m:t>
                          </m:r>
                        </m:den>
                      </m:f>
                    </m:oMath>
                  </m:oMathPara>
                </a14:m>
                <a:r>
                  <a:rPr lang="en-US"/>
                  <a:t> </a:t>
                </a:r>
                <a:br>
                  <a:rPr lang="en-US"/>
                </a:br>
                <a:r>
                  <a:rPr lang="en-US"/>
                  <a:t>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=1,…,6</m:t>
                      </m:r>
                    </m:oMath>
                  </m:oMathPara>
                </a14:m>
                <a:endParaRPr lang="en-GB"/>
              </a:p>
              <a:p>
                <a:pPr lvl="1"/>
                <a:r>
                  <a:rPr lang="en-US" b="0"/>
                  <a:t>Vi kalder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b="0"/>
                  <a:t> for den simultane fordeling </a:t>
                </a:r>
                <a:r>
                  <a:rPr lang="en-GB"/>
                  <a:t>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en-US" b="0"/>
              </a:p>
              <a:p>
                <a:pPr lvl="1"/>
                <a:r>
                  <a:rPr lang="en-US" b="0"/>
                  <a:t>Ud fra den simultane fordeling kan vi beregne f.eks. </a:t>
                </a:r>
                <a:br>
                  <a:rPr lang="en-US" b="0"/>
                </a:br>
                <a:r>
                  <a:rPr lang="en-US" b="0"/>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r>
                            <a:rPr lang="en-US" b="0" i="1" smtClean="0">
                              <a:latin typeface="Cambria Math" panose="02040503050406030204" pitchFamily="18" charset="0"/>
                            </a:rPr>
                            <m:t>5</m:t>
                          </m:r>
                        </m:e>
                      </m:d>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36</m:t>
                          </m:r>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9</m:t>
                          </m:r>
                        </m:den>
                      </m:f>
                    </m:oMath>
                  </m:oMathPara>
                </a14:m>
                <a:r>
                  <a:rPr lang="en-US"/>
                  <a:t> .</a:t>
                </a: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175</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355976" y="2415141"/>
            <a:ext cx="4474666" cy="2726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712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Simultane fordelinger (</a:t>
            </a:r>
            <a:r>
              <a:rPr lang="en-US" i="1"/>
              <a:t>joint</a:t>
            </a:r>
            <a:r>
              <a:rPr lang="en-US"/>
              <a:t> </a:t>
            </a:r>
            <a:r>
              <a:rPr lang="en-US" i="1"/>
              <a:t>distributions</a:t>
            </a:r>
            <a:r>
              <a:rPr lang="en-US"/>
              <a:t>)</a:t>
            </a:r>
            <a:endParaRPr lang="en-GB"/>
          </a:p>
        </p:txBody>
      </p:sp>
      <mc:AlternateContent>
        <mc:Choice Requires="a14">
          <p:sp>
            <p:nvSpPr>
              <p:cNvPr id="3" name="Content Placeholder 2"/>
              <p:cNvSpPr>
                <a:spLocks noGrp="1"/>
              </p:cNvSpPr>
              <p:nvPr>
                <p:ph idx="1"/>
              </p:nvPr>
            </p:nvSpPr>
            <p:spPr/>
            <p:txBody>
              <a:bodyPr/>
              <a:lstStyle/>
              <a:p>
                <a:r>
                  <a:rPr lang="en-US" err="1"/>
                  <a:t>Nyt spil med 2 terninger:</a:t>
                </a:r>
              </a:p>
              <a:p>
                <a:pPr lvl="1"/>
                <a:r>
                  <a:rPr lang="en-US" err="1"/>
                  <a:t>Terning 1: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(1,4)</m:t>
                      </m:r>
                    </m:oMath>
                  </m:oMathPara>
                </a14:m>
                <a:r>
                  <a:rPr lang="en-US"/>
                  <a:t> </a:t>
                </a:r>
              </a:p>
              <a:p>
                <a:pPr lvl="1"/>
                <a:r>
                  <a:rPr lang="en-US" err="1"/>
                  <a:t>Terning 2: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(1,6)</m:t>
                      </m:r>
                    </m:oMath>
                  </m:oMathPara>
                </a14:m>
                <a:r>
                  <a:rPr lang="en-US"/>
                  <a:t> </a:t>
                </a:r>
              </a:p>
              <a:p>
                <a:pPr lvl="1"/>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e>
                      </m:d>
                    </m:oMath>
                  </m:oMathPara>
                </a14:m>
                <a:br>
                  <a:rPr lang="en-US" i="1">
                    <a:latin typeface="Cambria Math" panose="02040503050406030204" pitchFamily="18" charset="0"/>
                  </a:rPr>
                </a:b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oMath>
                  </m:oMathPara>
                </a14:m>
                <a:r>
                  <a:rPr lang="en-US" b="0" i="1">
                    <a:latin typeface="Cambria Math" panose="02040503050406030204" pitchFamily="18" charset="0"/>
                  </a:rPr>
                  <a:t> </a:t>
                </a:r>
                <a:br>
                  <a:rPr lang="en-US" b="0" i="1">
                    <a:latin typeface="Cambria Math" panose="02040503050406030204" pitchFamily="18" charset="0"/>
                  </a:rPr>
                </a:b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i="1">
                    <a:latin typeface="Cambria Math" panose="02040503050406030204" pitchFamily="18" charset="0"/>
                  </a:rPr>
                  <a:t> </a:t>
                </a:r>
                <a14:m>
                  <m:oMathPara>
                    <m:oMathParaPr>
                      <m:jc/>
                    </m:oMathParaPr>
                    <m:oMath>
                      <m:r>
                        <a:rPr lang="en-US" i="1">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da-DK" b="0" i="1" smtClean="0">
                              <a:latin typeface="Cambria Math" panose="02040503050406030204" pitchFamily="18" charset="0"/>
                            </a:rPr>
                            <m:t>24</m:t>
                          </m:r>
                        </m:den>
                      </m:f>
                    </m:oMath>
                  </m:oMathPara>
                </a14:m>
                <a:r>
                  <a:rPr lang="en-US"/>
                  <a:t> </a:t>
                </a:r>
                <a:br>
                  <a:rPr lang="en-US"/>
                </a:br>
                <a:r>
                  <a:rPr lang="en-US"/>
                  <a:t>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da-DK" b="0" i="1" smtClean="0">
                          <a:latin typeface="Cambria Math" panose="02040503050406030204" pitchFamily="18" charset="0"/>
                        </a:rPr>
                        <m:t>=1,…, 4,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=1,…,6</m:t>
                      </m:r>
                    </m:oMath>
                  </m:oMathPara>
                </a14:m>
                <a:endParaRPr lang="en-GB"/>
              </a:p>
              <a:p>
                <a:pPr lvl="1"/>
                <a:r>
                  <a:rPr lang="da-DK"/>
                  <a:t>Vi ser stadig på summen af de to terningers øjne, men i</a:t>
                </a:r>
                <a:r>
                  <a:rPr lang="da-DK" b="0"/>
                  <a:t> dette spil tæller terning 1’s øjne dobbelt:</a:t>
                </a:r>
                <a:br>
                  <a:rPr lang="da-DK" b="0"/>
                </a:br>
                <a:r>
                  <a:rPr lang="da-DK" b="0"/>
                  <a:t> 		</a:t>
                </a:r>
                <a14:m>
                  <m:oMathPara>
                    <m:oMathParaPr>
                      <m:jc/>
                    </m:oMathParaPr>
                    <m:oMath>
                      <m:r>
                        <a:rPr lang="da-DK"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da-DK" b="0"/>
              </a:p>
              <a:p>
                <a:pPr lvl="1"/>
                <a:r>
                  <a:rPr lang="da-DK"/>
                  <a:t>Hvad er sandsynligheden for at </a:t>
                </a:r>
                <a:br>
                  <a:rPr lang="da-DK"/>
                </a:br>
                <a:r>
                  <a:rPr lang="da-DK"/>
                  <a:t>score over 10 i spillet?</a:t>
                </a:r>
                <a:endParaRPr lang="en-US" b="0"/>
              </a:p>
              <a:p>
                <a:pPr lvl="1"/>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da-DK"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da-DK" b="0" i="1" smtClean="0">
                              <a:latin typeface="Cambria Math" panose="02040503050406030204" pitchFamily="18" charset="0"/>
                            </a:rPr>
                            <m:t>&gt;10</m:t>
                          </m:r>
                        </m:e>
                      </m:d>
                      <m:r>
                        <a:rPr lang="en-US" i="1">
                          <a:latin typeface="Cambria Math" panose="02040503050406030204" pitchFamily="18" charset="0"/>
                        </a:rPr>
                        <m:t>=</m:t>
                      </m:r>
                      <m:f>
                        <m:fPr>
                          <m:type m:val="bar"/>
                          <m:ctrlPr>
                            <a:rPr lang="en-US" i="1">
                              <a:latin typeface="Cambria Math" panose="02040503050406030204" pitchFamily="18" charset="0"/>
                            </a:rPr>
                          </m:ctrlPr>
                        </m:fPr>
                        <m:num>
                          <m:r>
                            <a:rPr lang="da-DK" b="0" i="1" smtClean="0">
                              <a:latin typeface="Cambria Math" panose="02040503050406030204" pitchFamily="18" charset="0"/>
                            </a:rPr>
                            <m:t>6</m:t>
                          </m:r>
                        </m:num>
                        <m:den>
                          <m:r>
                            <a:rPr lang="da-DK" b="0" i="1" smtClean="0">
                              <a:latin typeface="Cambria Math" panose="02040503050406030204" pitchFamily="18" charset="0"/>
                            </a:rPr>
                            <m:t>24</m:t>
                          </m:r>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da-DK" b="0" i="1" smtClean="0">
                              <a:latin typeface="Cambria Math" panose="02040503050406030204" pitchFamily="18" charset="0"/>
                            </a:rPr>
                            <m:t>4</m:t>
                          </m:r>
                        </m:den>
                      </m:f>
                    </m:oMath>
                  </m:oMathPara>
                </a14:m>
                <a:r>
                  <a:rPr lang="en-US"/>
                  <a:t> .</a:t>
                </a: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176</a:t>
            </a:fld>
            <a:endParaRPr lang="da-DK">
              <a:solidFill>
                <a:prstClr val="black">
                  <a:tint val="75000"/>
                </a:prstClr>
              </a:solidFill>
            </a:endParaRPr>
          </a:p>
        </p:txBody>
      </p:sp>
      <p:pic>
        <p:nvPicPr>
          <p:cNvPr id="7" name="Picture 6">
            <a:extLst>
              <a:ext uri="{FF2B5EF4-FFF2-40B4-BE49-F238E27FC236}">
                <a16:creationId xmlns:a16="http://schemas.microsoft.com/office/drawing/2014/main" id="{EC462D25-60FD-45E9-9130-D217E2CB1D9B}"/>
              </a:ext>
            </a:extLst>
          </p:cNvPr>
          <p:cNvPicPr>
            <a:picLocks noChangeAspect="1"/>
          </p:cNvPicPr>
          <p:nvPr/>
        </p:nvPicPr>
        <p:blipFill>
          <a:blip r:embed="rId3"/>
          <a:srcRect l="30050" t="32066" r="29000" b="30196"/>
          <a:stretch>
            <a:fillRect/>
          </a:stretch>
        </p:blipFill>
        <p:spPr>
          <a:xfrm>
            <a:off x="4680012" y="1175518"/>
            <a:ext cx="2093595" cy="1929385"/>
          </a:xfrm>
          <a:prstGeom prst="rect">
            <a:avLst/>
          </a:prstGeom>
        </p:spPr>
      </p:pic>
      <p:pic>
        <p:nvPicPr>
          <p:cNvPr id="9" name="Picture 8">
            <a:extLst>
              <a:ext uri="{FF2B5EF4-FFF2-40B4-BE49-F238E27FC236}">
                <a16:creationId xmlns:a16="http://schemas.microsoft.com/office/drawing/2014/main" id="{DB11C395-01D4-49ED-B652-C3534DA7A81C}"/>
              </a:ext>
            </a:extLst>
          </p:cNvPr>
          <p:cNvPicPr>
            <a:picLocks noChangeAspect="1"/>
          </p:cNvPicPr>
          <p:nvPr/>
        </p:nvPicPr>
        <p:blipFill>
          <a:blip r:embed="rId4"/>
          <a:srcRect l="23750" t="23750" r="24801" b="20601"/>
          <a:stretch>
            <a:fillRect/>
          </a:stretch>
        </p:blipFill>
        <p:spPr>
          <a:xfrm>
            <a:off x="6881617" y="1175518"/>
            <a:ext cx="1817114" cy="1965450"/>
          </a:xfrm>
          <a:prstGeom prst="rect">
            <a:avLst/>
          </a:prstGeom>
        </p:spPr>
      </p:pic>
      <p:pic>
        <p:nvPicPr>
          <p:cNvPr id="15" name="Picture 14">
            <a:extLst>
              <a:ext uri="{FF2B5EF4-FFF2-40B4-BE49-F238E27FC236}">
                <a16:creationId xmlns:a16="http://schemas.microsoft.com/office/drawing/2014/main" id="{1F78D18C-F88F-48A2-BDDB-7A7B5EF7B2E2}"/>
              </a:ext>
            </a:extLst>
          </p:cNvPr>
          <p:cNvPicPr>
            <a:picLocks noChangeAspect="1"/>
          </p:cNvPicPr>
          <p:nvPr/>
        </p:nvPicPr>
        <p:blipFill>
          <a:blip r:embed="rId5"/>
          <a:stretch>
            <a:fillRect/>
          </a:stretch>
        </p:blipFill>
        <p:spPr>
          <a:xfrm>
            <a:off x="5194539" y="4288009"/>
            <a:ext cx="3452307" cy="2160000"/>
          </a:xfrm>
          <a:prstGeom prst="rect">
            <a:avLst/>
          </a:prstGeom>
        </p:spPr>
      </p:pic>
      <p:pic>
        <p:nvPicPr>
          <p:cNvPr id="17" name="Picture 16">
            <a:extLst>
              <a:ext uri="{FF2B5EF4-FFF2-40B4-BE49-F238E27FC236}">
                <a16:creationId xmlns:a16="http://schemas.microsoft.com/office/drawing/2014/main" id="{60166016-A0B3-4863-A9AF-9E0517845B67}"/>
              </a:ext>
            </a:extLst>
          </p:cNvPr>
          <p:cNvPicPr>
            <a:picLocks noChangeAspect="1"/>
          </p:cNvPicPr>
          <p:nvPr/>
        </p:nvPicPr>
        <p:blipFill>
          <a:blip r:embed="rId6"/>
          <a:stretch>
            <a:fillRect/>
          </a:stretch>
        </p:blipFill>
        <p:spPr>
          <a:xfrm>
            <a:off x="5194538" y="4288009"/>
            <a:ext cx="3452308" cy="2160000"/>
          </a:xfrm>
          <a:prstGeom prst="rect">
            <a:avLst/>
          </a:prstGeom>
        </p:spPr>
      </p:pic>
    </p:spTree>
    <p:extLst>
      <p:ext uri="{BB962C8B-B14F-4D97-AF65-F5344CB8AC3E}">
        <p14:creationId xmlns:p14="http://schemas.microsoft.com/office/powerpoint/2010/main" val="18832214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a:t>
            </a:r>
            <a:r>
              <a:rPr lang="en-US" u="sng"/>
              <a:t>diskrete</a:t>
            </a:r>
            <a:r>
              <a:rPr lang="en-US"/>
              <a:t> variable</a:t>
            </a:r>
            <a:endParaRPr lang="en-GB"/>
          </a:p>
        </p:txBody>
      </p:sp>
      <mc:AlternateContent>
        <mc:Choice Requires="a14">
          <p:sp>
            <p:nvSpPr>
              <p:cNvPr id="3" name="Content Placeholder 2"/>
              <p:cNvSpPr>
                <a:spLocks noGrp="1"/>
              </p:cNvSpPr>
              <p:nvPr>
                <p:ph idx="1"/>
              </p:nvPr>
            </p:nvSpPr>
            <p:spPr/>
            <p:txBody>
              <a:bodyPr/>
              <a:lstStyle/>
              <a:p>
                <a:r>
                  <a:rPr lang="en-US"/>
                  <a:t>To diskrete stokastiske variable,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a:p>
              <a:p>
                <a:r>
                  <a:rPr lang="en-US"/>
                  <a:t>Vi kalder funktionen </a:t>
                </a:r>
                <a14:m>
                  <m:oMathPara>
                    <m:oMathParaPr>
                      <m:jc/>
                    </m:oMathParaPr>
                    <m:oMath>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e>
                      </m:d>
                      <m:r>
                        <a:rPr lang="en-US" b="0" i="1" smtClean="0">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smtClean="0">
                          <a:latin typeface="Cambria Math" panose="02040503050406030204" pitchFamily="18" charset="0"/>
                        </a:rPr>
                        <m:t> </m:t>
                      </m:r>
                    </m:oMath>
                  </m:oMathPara>
                </a14:m>
                <a:r>
                  <a:rPr lang="en-GB"/>
                  <a:t>for den </a:t>
                </a:r>
                <a:r>
                  <a:rPr lang="en-GB" i="1">
                    <a:solidFill>
                      <a:schemeClr val="accent1">
                        <a:lumMod val="75000"/>
                      </a:schemeClr>
                    </a:solidFill>
                  </a:rPr>
                  <a:t>simultane fordeling</a:t>
                </a:r>
                <a:r>
                  <a:rPr lang="en-GB"/>
                  <a:t>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en-GB"/>
              </a:p>
              <a:p>
                <a:r>
                  <a:rPr lang="en-US" b="1"/>
                  <a:t>Eksempel 5.20. s. 162</a:t>
                </a:r>
                <a:r>
                  <a:rPr lang="en-US"/>
                  <a:t>: </a:t>
                </a:r>
              </a:p>
              <a:p>
                <a:pPr marL="814387" lvl="1" indent="-457200">
                  <a:buFont typeface="+mj-lt"/>
                  <a:buAutoNum type="alphaLcParenR"/>
                </a:pPr>
                <a:r>
                  <a:rPr lang="en-US"/>
                  <a:t>Find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&gt;1</m:t>
                          </m:r>
                        </m:e>
                      </m:d>
                    </m:oMath>
                  </m:oMathPara>
                </a14:m>
                <a:endParaRPr lang="en-US"/>
              </a:p>
              <a:p>
                <a:pPr marL="814387" lvl="1" indent="-457200">
                  <a:buFont typeface="+mj-lt"/>
                  <a:buAutoNum type="alphaLcParenR"/>
                </a:pPr>
                <a:r>
                  <a:rPr lang="en-US"/>
                  <a:t>Find tæthedsfunktionen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r>
                  <a:rPr lang="en-US"/>
                  <a:t>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a:t>
                </a:r>
                <a:br>
                  <a:rPr lang="en-US"/>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oMath>
                  </m:oMathPara>
                </a14:m>
                <a:r>
                  <a:rPr lang="en-US"/>
                  <a:t>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=0, 1, 2</m:t>
                      </m:r>
                    </m:oMath>
                  </m:oMathPara>
                </a14:m>
                <a:endParaRPr lang="en-US"/>
              </a:p>
              <a:p>
                <a:r>
                  <a:rPr lang="en-US" b="1"/>
                  <a:t>Svar</a:t>
                </a:r>
                <a:r>
                  <a:rPr lang="en-US"/>
                  <a:t>: </a:t>
                </a:r>
              </a:p>
              <a:p>
                <a:pPr marL="814387" lvl="1" indent="-457200">
                  <a:buFont typeface="+mj-lt"/>
                  <a:buAutoNum type="alphaLcParenR"/>
                </a:pP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&gt;1</m:t>
                      </m:r>
                    </m:oMath>
                  </m:oMathPara>
                </a14:m>
                <a:r>
                  <a:rPr lang="en-US"/>
                  <a:t> gælder for kombinationerne </a:t>
                </a:r>
                <a14:m>
                  <m:oMathPara>
                    <m:oMathParaPr>
                      <m:jc/>
                    </m:oMathParaPr>
                    <m:oMath>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(2,0)</m:t>
                      </m:r>
                    </m:oMath>
                  </m:oMathPara>
                </a14:m>
                <a:r>
                  <a:rPr lang="en-US"/>
                  <a:t> og </a:t>
                </a:r>
                <a14:m>
                  <m:oMathPara>
                    <m:oMathParaPr>
                      <m:jc/>
                    </m:oMathParaPr>
                    <m:oMath>
                      <m:d>
                        <m:dPr>
                          <m:begChr m:val="("/>
                          <m:sepChr m:val="|"/>
                          <m:endChr m:val=")"/>
                          <m:grow m:val="on"/>
                          <m:shp m:val="centered"/>
                          <m:ctrlPr>
                            <a:rPr lang="en-US" i="1" smtClean="0">
                              <a:latin typeface="Cambria Math" panose="02040503050406030204" pitchFamily="18" charset="0"/>
                            </a:rPr>
                          </m:ctrlPr>
                        </m:dPr>
                        <m:e>
                          <m:r>
                            <a:rPr lang="en-US" i="1" smtClean="0">
                              <a:latin typeface="Cambria Math" panose="02040503050406030204" pitchFamily="18" charset="0"/>
                            </a:rPr>
                            <m:t>2,1</m:t>
                          </m:r>
                        </m:e>
                      </m:d>
                    </m:oMath>
                  </m:oMathPara>
                </a14:m>
                <a:r>
                  <a:rPr lang="en-US"/>
                  <a:t>. </a:t>
                </a:r>
                <a:br>
                  <a:rPr lang="en-US"/>
                </a:br>
                <a:r>
                  <a:rPr lang="en-US"/>
                  <a:t>Ifølge den additive lov:</a:t>
                </a:r>
                <a:br>
                  <a:rPr lang="en-US"/>
                </a:b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b="0" i="1" smtClean="0">
                              <a:latin typeface="Cambria Math" panose="02040503050406030204" pitchFamily="18" charset="0"/>
                            </a:rPr>
                            <m:t>&gt;1</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2,0</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2,1</m:t>
                          </m:r>
                        </m:e>
                      </m:d>
                      <m:r>
                        <a:rPr lang="en-US" b="0" i="1" smtClean="0">
                          <a:latin typeface="Cambria Math" panose="02040503050406030204" pitchFamily="18" charset="0"/>
                        </a:rPr>
                        <m:t>=0.2+0.1+0=</m:t>
                      </m:r>
                      <m:r>
                        <m:rPr>
                          <m:sty m:val="bi"/>
                        </m:rPr>
                        <a:rPr lang="en-US" b="1" i="1" smtClean="0">
                          <a:latin typeface="Cambria Math" panose="02040503050406030204" pitchFamily="18" charset="0"/>
                        </a:rPr>
                        <m:t>𝟎</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𝟑</m:t>
                      </m:r>
                    </m:oMath>
                  </m:oMathPara>
                </a14:m>
                <a:endParaRPr lang="en-US" b="1"/>
              </a:p>
              <a:p>
                <a:pPr marL="814387" lvl="1" indent="-457200">
                  <a:buFont typeface="+mj-lt"/>
                  <a:buAutoNum type="alphaLcParenR"/>
                </a:pPr>
                <a:r>
                  <a:rPr lang="en-US"/>
                  <a:t>Den </a:t>
                </a:r>
                <a:r>
                  <a:rPr lang="en-US" i="1">
                    <a:solidFill>
                      <a:schemeClr val="accent1">
                        <a:lumMod val="75000"/>
                      </a:schemeClr>
                    </a:solidFill>
                  </a:rPr>
                  <a:t>marginale</a:t>
                </a:r>
                <a:r>
                  <a:rPr lang="en-US"/>
                  <a:t> fordeling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br>
                  <a:rPr lang="en-US"/>
                </a:br>
                <a:r>
                  <a:rPr lang="en-US"/>
                  <a:t>findes ved at addere sandsynlig-</a:t>
                </a:r>
                <a:br>
                  <a:rPr lang="en-US"/>
                </a:br>
                <a:r>
                  <a:rPr lang="en-US"/>
                  <a:t>hederne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ud: </a:t>
                </a:r>
                <a:br>
                  <a:rPr lang="en-US"/>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nary>
                        <m:naryPr>
                          <m:chr m:val="∑"/>
                          <m:grow m:val="off"/>
                          <m:subHide m:val="off"/>
                          <m:supHide m:val="on"/>
                          <m:ctrlPr>
                            <a:rPr lang="en-US"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ub>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nary>
                    </m:oMath>
                  </m:oMathPara>
                </a14:m>
                <a:r>
                  <a:rPr lang="en-US"/>
                  <a:t> </a:t>
                </a:r>
                <a:br>
                  <a:rPr lang="en-US"/>
                </a:br>
                <a:br>
                  <a:rPr lang="en-US"/>
                </a:br>
                <a:br>
                  <a:rPr lang="en-US"/>
                </a:br>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b="-912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177</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724128" y="2360389"/>
            <a:ext cx="3024336" cy="1770935"/>
          </a:xfrm>
          <a:prstGeom prst="rect">
            <a:avLst/>
          </a:prstGeom>
        </p:spPr>
      </p:pic>
      <p:pic>
        <p:nvPicPr>
          <p:cNvPr id="8" name="Picture 7"/>
          <p:cNvPicPr>
            <a:picLocks noChangeAspect="1"/>
          </p:cNvPicPr>
          <p:nvPr/>
        </p:nvPicPr>
        <p:blipFill>
          <a:blip r:embed="rId4"/>
          <a:srcRect t="25550"/>
          <a:stretch>
            <a:fillRect/>
          </a:stretch>
        </p:blipFill>
        <p:spPr>
          <a:xfrm>
            <a:off x="4692074" y="5255834"/>
            <a:ext cx="4089603" cy="1402953"/>
          </a:xfrm>
          <a:prstGeom prst="rect">
            <a:avLst/>
          </a:prstGeom>
        </p:spPr>
      </p:pic>
    </p:spTree>
    <p:extLst>
      <p:ext uri="{BB962C8B-B14F-4D97-AF65-F5344CB8AC3E}">
        <p14:creationId xmlns:p14="http://schemas.microsoft.com/office/powerpoint/2010/main" val="37101341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diskrete variable</a:t>
            </a:r>
            <a:endParaRPr lang="en-GB"/>
          </a:p>
        </p:txBody>
      </p:sp>
      <mc:AlternateContent>
        <mc:Choice Requires="a14">
          <p:sp>
            <p:nvSpPr>
              <p:cNvPr id="3" name="Content Placeholder 2"/>
              <p:cNvSpPr>
                <a:spLocks noGrp="1"/>
              </p:cNvSpPr>
              <p:nvPr>
                <p:ph idx="1"/>
              </p:nvPr>
            </p:nvSpPr>
            <p:spPr/>
            <p:txBody>
              <a:bodyPr/>
              <a:lstStyle/>
              <a:p>
                <a:r>
                  <a:rPr lang="en-US" b="1">
                    <a:solidFill>
                      <a:schemeClr val="accent1">
                        <a:lumMod val="75000"/>
                      </a:schemeClr>
                    </a:solidFill>
                  </a:rPr>
                  <a:t>Betinget sandsynlighed</a:t>
                </a:r>
                <a:r>
                  <a:rPr lang="en-US"/>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den>
                      </m:f>
                    </m:oMath>
                  </m:oMathPara>
                </a14:m>
                <a:r>
                  <a:rPr lang="en-US"/>
                  <a:t>,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a:p>
              <a:p>
                <a:r>
                  <a:rPr lang="en-US"/>
                  <a:t>F.eks.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r>
                            <a:rPr lang="en-US" b="0" i="1" smtClean="0">
                              <a:latin typeface="Cambria Math" panose="02040503050406030204" pitchFamily="18" charset="0"/>
                            </a:rPr>
                            <m:t>0</m:t>
                          </m:r>
                        </m:e>
                      </m:d>
                    </m:oMath>
                  </m:oMathPara>
                </a14:m>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0</m:t>
                              </m:r>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0</m:t>
                              </m:r>
                            </m:e>
                          </m:d>
                        </m:den>
                      </m:f>
                    </m:oMath>
                  </m:oMathPara>
                </a14:m>
                <a:r>
                  <a:rPr lang="en-US" i="1">
                    <a:latin typeface="Cambria Math" panose="02040503050406030204" pitchFamily="18" charset="0"/>
                  </a:rPr>
                  <a:t> </a:t>
                </a:r>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0.4</m:t>
                          </m:r>
                        </m:num>
                        <m:den>
                          <m:r>
                            <a:rPr lang="en-US" b="0" i="1" smtClean="0">
                              <a:latin typeface="Cambria Math" panose="02040503050406030204" pitchFamily="18" charset="0"/>
                            </a:rPr>
                            <m:t>0.6</m:t>
                          </m:r>
                        </m:den>
                      </m:f>
                      <m:r>
                        <a:rPr lang="en-US" b="0" i="1" smtClean="0">
                          <a:latin typeface="Cambria Math" panose="02040503050406030204" pitchFamily="18" charset="0"/>
                        </a:rPr>
                        <m:t>=</m:t>
                      </m:r>
                      <m:f>
                        <m:fPr>
                          <m:type m:val="bar"/>
                          <m:ctrlPr>
                            <a:rPr lang="en-US" b="1" i="1" smtClean="0">
                              <a:latin typeface="Cambria Math" panose="02040503050406030204" pitchFamily="18" charset="0"/>
                            </a:rPr>
                          </m:ctrlPr>
                        </m:fPr>
                        <m:num>
                          <m:r>
                            <m:rPr>
                              <m:sty m:val="bi"/>
                            </m:rPr>
                            <a:rPr lang="en-US" b="1" i="1" smtClean="0">
                              <a:latin typeface="Cambria Math" panose="02040503050406030204" pitchFamily="18" charset="0"/>
                            </a:rPr>
                            <m:t>𝟐</m:t>
                          </m:r>
                        </m:num>
                        <m:den>
                          <m:r>
                            <m:rPr>
                              <m:sty m:val="bi"/>
                            </m:rPr>
                            <a:rPr lang="en-US" b="1" i="1" smtClean="0">
                              <a:latin typeface="Cambria Math" panose="02040503050406030204" pitchFamily="18" charset="0"/>
                            </a:rPr>
                            <m:t>𝟑</m:t>
                          </m:r>
                        </m:den>
                      </m:f>
                    </m:oMath>
                  </m:oMathPara>
                </a14:m>
                <a:r>
                  <a:rPr lang="en-US"/>
                  <a:t> </a:t>
                </a:r>
              </a:p>
              <a:p>
                <a:r>
                  <a:rPr lang="en-US" b="1">
                    <a:solidFill>
                      <a:schemeClr val="accent1">
                        <a:lumMod val="75000"/>
                      </a:schemeClr>
                    </a:solidFill>
                  </a:rPr>
                  <a:t>Uafhængighed</a:t>
                </a:r>
                <a:r>
                  <a:rPr lang="en-US"/>
                  <a:t>:</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er uafhængige </a:t>
                </a:r>
                <a:br>
                  <a:rPr lang="en-US"/>
                </a:br>
                <a:r>
                  <a:rPr lang="en-US"/>
                  <a:t> 	</a:t>
                </a:r>
                <a14:m>
                  <m:oMathPara>
                    <m:oMathParaPr>
                      <m:jc/>
                    </m:oMathParaPr>
                    <m:oMath>
                      <m:groupChr>
                        <m:groupChrPr>
                          <m:chr m:val="⇔"/>
                          <m:pos m:val="bot"/>
                          <m:vertJc m:val="bot"/>
                          <m:ctrlPr>
                            <a:rPr lang="en-US" i="1" smtClean="0">
                              <a:latin typeface="Cambria Math" panose="02040503050406030204" pitchFamily="18" charset="0"/>
                            </a:rPr>
                          </m:ctrlPr>
                        </m:groupChrPr>
                        <m:e>
                          <m:r>
                            <a:rPr lang="en-US" b="0" i="1" smtClean="0">
                              <a:latin typeface="Cambria Math" panose="02040503050406030204" pitchFamily="18" charset="0"/>
                            </a:rPr>
                            <m:t> </m:t>
                          </m:r>
                        </m:e>
                      </m:groupCh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oMath>
                  </m:oMathPara>
                </a14:m>
                <a:r>
                  <a:rPr lang="en-US"/>
                  <a:t> for alle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br>
                  <a:rPr lang="en-US"/>
                </a:br>
                <a:r>
                  <a:rPr lang="en-US"/>
                  <a:t> 	</a:t>
                </a:r>
                <a14:m>
                  <m:oMathPara>
                    <m:oMathParaPr>
                      <m:jc/>
                    </m:oMathParaPr>
                    <m:oMath>
                      <m:groupChr>
                        <m:groupChrPr>
                          <m:chr m:val="⇔"/>
                          <m:pos m:val="bot"/>
                          <m:vertJc m:val="bot"/>
                          <m:ctrlPr>
                            <a:rPr lang="en-US" i="1">
                              <a:latin typeface="Cambria Math" panose="02040503050406030204" pitchFamily="18" charset="0"/>
                            </a:rPr>
                          </m:ctrlPr>
                        </m:groupChrPr>
                        <m:e>
                          <m:r>
                            <a:rPr lang="en-US" i="1">
                              <a:latin typeface="Cambria Math" panose="02040503050406030204" pitchFamily="18" charset="0"/>
                            </a:rPr>
                            <m:t> </m:t>
                          </m:r>
                        </m:e>
                      </m:groupChr>
                      <m:r>
                        <a:rPr lang="en-US" i="1">
                          <a:latin typeface="Cambria Math" panose="02040503050406030204" pitchFamily="18" charset="0"/>
                        </a:rPr>
                        <m:t> </m:t>
                      </m:r>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oMath>
                  </m:oMathPara>
                </a14:m>
                <a:r>
                  <a:rPr lang="en-US"/>
                  <a:t>  for alle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a:p>
              <a:p>
                <a:r>
                  <a:rPr lang="en-US"/>
                  <a:t>Eksempel 5.20: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er </a:t>
                </a:r>
                <a:r>
                  <a:rPr lang="en-US" i="1"/>
                  <a:t>ikke</a:t>
                </a:r>
                <a:r>
                  <a:rPr lang="en-US"/>
                  <a:t> uafhængige, for (f.eks.):</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0</m:t>
                          </m:r>
                        </m:e>
                      </m:d>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a:latin typeface="Cambria Math" panose="02040503050406030204" pitchFamily="18" charset="0"/>
                            </a:rPr>
                            <m:t>2</m:t>
                          </m:r>
                        </m:num>
                        <m:den>
                          <m:r>
                            <a:rPr lang="en-US" b="0" i="1">
                              <a:latin typeface="Cambria Math" panose="02040503050406030204" pitchFamily="18" charset="0"/>
                            </a:rPr>
                            <m:t>3</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0.6=</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1</m:t>
                          </m:r>
                        </m:e>
                      </m:d>
                    </m:oMath>
                  </m:oMathPara>
                </a14:m>
                <a:r>
                  <a:rPr lang="en-US"/>
                  <a:t> </a:t>
                </a:r>
                <a:br>
                  <a:rPr lang="en-US"/>
                </a:br>
                <a:r>
                  <a:rPr lang="en-US"/>
                  <a:t>Tilsvarende: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=0.4</m:t>
                      </m:r>
                      <m:r>
                        <a:rPr lang="en-US" b="0" i="1" smtClean="0">
                          <a:latin typeface="Cambria Math" panose="02040503050406030204" pitchFamily="18" charset="0"/>
                          <a:ea typeface="Cambria Math" panose="02040503050406030204" pitchFamily="18" charset="0"/>
                        </a:rPr>
                        <m:t>≠0.36=(0.6)∙(0.6)=</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0</m:t>
                          </m:r>
                        </m:e>
                      </m:d>
                    </m:oMath>
                  </m:oMathPara>
                </a14:m>
                <a:r>
                  <a:rPr lang="en-US"/>
                  <a:t>.</a:t>
                </a:r>
                <a:br>
                  <a:rPr lang="en-US"/>
                </a:br>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178</a:t>
            </a:fld>
            <a:endParaRPr lang="da-DK">
              <a:solidFill>
                <a:prstClr val="black">
                  <a:tint val="75000"/>
                </a:prstClr>
              </a:solidFill>
            </a:endParaRPr>
          </a:p>
        </p:txBody>
      </p:sp>
      <p:pic>
        <p:nvPicPr>
          <p:cNvPr id="9" name="Picture 8"/>
          <p:cNvPicPr>
            <a:picLocks noChangeAspect="1"/>
          </p:cNvPicPr>
          <p:nvPr/>
        </p:nvPicPr>
        <p:blipFill>
          <a:blip r:embed="rId3"/>
          <a:srcRect t="24264"/>
          <a:stretch>
            <a:fillRect/>
          </a:stretch>
        </p:blipFill>
        <p:spPr>
          <a:xfrm>
            <a:off x="4598388" y="2276872"/>
            <a:ext cx="4157907" cy="1451021"/>
          </a:xfrm>
          <a:prstGeom prst="rect">
            <a:avLst/>
          </a:prstGeom>
        </p:spPr>
      </p:pic>
    </p:spTree>
    <p:extLst>
      <p:ext uri="{BB962C8B-B14F-4D97-AF65-F5344CB8AC3E}">
        <p14:creationId xmlns:p14="http://schemas.microsoft.com/office/powerpoint/2010/main" val="15528205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a:t>
            </a:r>
            <a:r>
              <a:rPr lang="en-US" u="sng"/>
              <a:t>kontinuerte</a:t>
            </a:r>
            <a:r>
              <a:rPr lang="en-US"/>
              <a:t> variable</a:t>
            </a:r>
            <a:endParaRPr lang="en-GB"/>
          </a:p>
        </p:txBody>
      </p:sp>
      <mc:AlternateContent>
        <mc:Choice Requires="a14">
          <p:sp>
            <p:nvSpPr>
              <p:cNvPr id="3" name="Content Placeholder 2"/>
              <p:cNvSpPr>
                <a:spLocks noGrp="1"/>
              </p:cNvSpPr>
              <p:nvPr>
                <p:ph idx="1"/>
              </p:nvPr>
            </p:nvSpPr>
            <p:spPr/>
            <p:txBody>
              <a:bodyPr/>
              <a:lstStyle/>
              <a:p>
                <a:r>
                  <a:rPr lang="en-US"/>
                  <a:t>To kontinuerte stokastiske variable,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br>
                  <a:rPr lang="en-US"/>
                </a:br>
                <a:r>
                  <a:rPr lang="en-US"/>
                  <a:t>Den simultane tæthedsfunktion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bruges til at beregne sandsynligheder:</a:t>
                </a:r>
                <a:br>
                  <a:rPr lang="en-US"/>
                </a:br>
                <a:r>
                  <a:rPr lang="en-US"/>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nary>
                        <m:naryPr>
                          <m:chr/>
                          <m:grow m:val="off"/>
                          <m:subHide m:val="off"/>
                          <m:supHide m:val="off"/>
                          <m:ctrlPr>
                            <a:rPr lang="en-US" b="0"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up>
                        <m:e>
                          <m:nary>
                            <m:naryPr>
                              <m:chr/>
                              <m:grow m:val="off"/>
                              <m:subHide m:val="off"/>
                              <m:supHide m:val="off"/>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nary>
                        </m:e>
                      </m:nary>
                    </m:oMath>
                  </m:oMathPara>
                </a14:m>
                <a:endParaRPr lang="en-US"/>
              </a:p>
              <a:p>
                <a:r>
                  <a:rPr lang="en-US"/>
                  <a:t>Illustration fra SlideShare (med lidt anderledes notation):</a:t>
                </a:r>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179</a:t>
            </a:fld>
            <a:endParaRPr lang="da-DK">
              <a:solidFill>
                <a:prstClr val="black">
                  <a:tint val="75000"/>
                </a:prstClr>
              </a:solidFill>
            </a:endParaRPr>
          </a:p>
        </p:txBody>
      </p:sp>
      <p:pic>
        <p:nvPicPr>
          <p:cNvPr id="5" name="Picture 4"/>
          <p:cNvPicPr>
            <a:picLocks noChangeAspect="1"/>
          </p:cNvPicPr>
          <p:nvPr/>
        </p:nvPicPr>
        <p:blipFill>
          <a:blip r:embed="rId3"/>
          <a:srcRect l="13776" t="13639" r="12988" b="25956"/>
          <a:stretch>
            <a:fillRect/>
          </a:stretch>
        </p:blipFill>
        <p:spPr>
          <a:xfrm>
            <a:off x="1403647" y="3284983"/>
            <a:ext cx="6818183" cy="3163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2201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79512" y="274638"/>
            <a:ext cx="8712968" cy="922114"/>
          </a:xfrm>
        </p:spPr>
        <p:txBody>
          <a:bodyPr>
            <a:normAutofit/>
          </a:bodyPr>
          <a:lstStyle/>
          <a:p>
            <a:r>
              <a:rPr lang="da-DK"/>
              <a:t>Intimbarberede udsatte for kønssygdomme</a:t>
            </a:r>
          </a:p>
        </p:txBody>
      </p:sp>
      <p:sp>
        <p:nvSpPr>
          <p:cNvPr id="3" name="Content Placeholder 2"/>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18</a:t>
            </a:fld>
            <a:endParaRPr lang="da-DK"/>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3528" y="1344885"/>
            <a:ext cx="8496300" cy="5324475"/>
          </a:xfrm>
          <a:prstGeom prst="rect">
            <a:avLst/>
          </a:prstGeom>
          <a:ln w="9525">
            <a:solidFill>
              <a:schemeClr val="tx1"/>
            </a:solidFill>
            <a:miter lim="800000"/>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Speech Bubble: Rectangle with Corners Rounded 4">
            <a:extLst>
              <a:ext uri="{FF2B5EF4-FFF2-40B4-BE49-F238E27FC236}">
                <a16:creationId xmlns:a16="http://schemas.microsoft.com/office/drawing/2014/main" id="{71061378-6071-4F68-9E94-68D82E077B64}"/>
              </a:ext>
            </a:extLst>
          </p:cNvPr>
          <p:cNvSpPr/>
          <p:nvPr/>
        </p:nvSpPr>
        <p:spPr>
          <a:xfrm>
            <a:off x="5940152" y="1053826"/>
            <a:ext cx="1800200" cy="571948"/>
          </a:xfrm>
          <a:prstGeom prst="wedgeRoundRectCallout">
            <a:avLst>
              <a:gd name="adj1" fmla="val 51398"/>
              <a:gd name="adj2" fmla="val 73435"/>
              <a:gd name="adj3" fmla="val 16667"/>
            </a:avLst>
          </a:prstGeom>
          <a:solidFill>
            <a:srgbClr val="FFFFCC"/>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a:solidFill>
                  <a:schemeClr val="tx1"/>
                </a:solidFill>
              </a:rPr>
              <a:t>STI: Sexually Trans-mitted Infections</a:t>
            </a:r>
            <a:endParaRPr lang="da-DK" sz="1400">
              <a:solidFill>
                <a:schemeClr val="tx1"/>
              </a:solidFill>
            </a:endParaRPr>
          </a:p>
        </p:txBody>
      </p:sp>
    </p:spTree>
    <p:extLst>
      <p:ext uri="{BB962C8B-B14F-4D97-AF65-F5344CB8AC3E}">
        <p14:creationId xmlns:p14="http://schemas.microsoft.com/office/powerpoint/2010/main" val="3771644209"/>
      </p:ext>
    </p:extLst>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a:t>
            </a:r>
            <a:r>
              <a:rPr lang="en-US" u="sng"/>
              <a:t>kontinuerte</a:t>
            </a:r>
            <a:r>
              <a:rPr lang="en-US"/>
              <a:t> variable</a:t>
            </a:r>
            <a:endParaRPr lang="en-GB"/>
          </a:p>
        </p:txBody>
      </p:sp>
      <mc:AlternateContent>
        <mc:Choice Requires="a14">
          <p:sp>
            <p:nvSpPr>
              <p:cNvPr id="3" name="Content Placeholder 2"/>
              <p:cNvSpPr>
                <a:spLocks noGrp="1"/>
              </p:cNvSpPr>
              <p:nvPr>
                <p:ph idx="1"/>
              </p:nvPr>
            </p:nvSpPr>
            <p:spPr/>
            <p:txBody>
              <a:bodyPr/>
              <a:lstStyle/>
              <a:p>
                <a:r>
                  <a:rPr lang="en-US"/>
                  <a:t>To kontinuerte stokastiske variable,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br>
                  <a:rPr lang="en-US"/>
                </a:br>
                <a:r>
                  <a:rPr lang="en-US"/>
                  <a:t>Den simultane tæthedsfunktion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bruges til at beregne sandsynligheder:</a:t>
                </a:r>
                <a:br>
                  <a:rPr lang="en-US"/>
                </a:br>
                <a:r>
                  <a:rPr lang="en-US"/>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nary>
                        <m:naryPr>
                          <m:chr/>
                          <m:grow m:val="off"/>
                          <m:subHide m:val="off"/>
                          <m:supHide m:val="off"/>
                          <m:ctrlPr>
                            <a:rPr lang="en-US" b="0"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up>
                        <m:e>
                          <m:nary>
                            <m:naryPr>
                              <m:chr/>
                              <m:grow m:val="off"/>
                              <m:subHide m:val="off"/>
                              <m:supHide m:val="off"/>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nary>
                        </m:e>
                      </m:nary>
                    </m:oMath>
                  </m:oMathPara>
                </a14:m>
                <a:endParaRPr lang="en-US"/>
              </a:p>
              <a:p>
                <a:r>
                  <a:rPr lang="en-US"/>
                  <a:t>For at være en simultan tæthedsfunktion skal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opfylde:</a:t>
                </a:r>
              </a:p>
              <a:p>
                <a:pPr lvl="1">
                  <a:buFont typeface="Arial" pitchFamily="34" charset="0"/>
                  <a:buChar char="•"/>
                </a:pP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b="0">
                  <a:ea typeface="Cambria Math" panose="02040503050406030204" pitchFamily="18" charset="0"/>
                </a:endParaRPr>
              </a:p>
              <a:p>
                <a:pPr lvl="1">
                  <a:buFont typeface="Arial" pitchFamily="34" charset="0"/>
                  <a:buChar char="•"/>
                </a:pPr>
                <a14:m>
                  <m:oMathPara>
                    <m:oMathParaPr>
                      <m:jc/>
                    </m:oMathParaPr>
                    <m:oMath>
                      <m:nary>
                        <m:naryPr>
                          <m:chr/>
                          <m:grow m:val="off"/>
                          <m:subHide m:val="off"/>
                          <m:supHide m:val="off"/>
                          <m:ctrlPr>
                            <a:rPr lang="en-US" i="1">
                              <a:latin typeface="Cambria Math" panose="02040503050406030204" pitchFamily="18" charset="0"/>
                            </a:rPr>
                          </m:ctrlPr>
                        </m:naryPr>
                        <m: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=1</m:t>
                              </m:r>
                            </m:e>
                          </m:nary>
                        </m:e>
                      </m:nary>
                    </m:oMath>
                  </m:oMathPara>
                </a14:m>
                <a:endParaRPr lang="en-US"/>
              </a:p>
              <a:p>
                <a:r>
                  <a:rPr lang="en-US"/>
                  <a:t>Den </a:t>
                </a:r>
                <a:r>
                  <a:rPr lang="en-US">
                    <a:solidFill>
                      <a:schemeClr val="accent1">
                        <a:lumMod val="75000"/>
                      </a:schemeClr>
                    </a:solidFill>
                  </a:rPr>
                  <a:t>simultane, kumulative fordelingsfunktion</a:t>
                </a:r>
                <a:r>
                  <a:rPr lang="en-US"/>
                  <a:t>:</a:t>
                </a:r>
                <a:br>
                  <a:rPr lang="en-US"/>
                </a:br>
                <a:r>
                  <a:rPr lang="en-US"/>
                  <a:t> 	</a:t>
                </a:r>
                <a14:m>
                  <m:oMathPara>
                    <m:oMathParaPr>
                      <m:jc/>
                    </m:oMathParaPr>
                    <m:oMath>
                      <m:r>
                        <a:rPr lang="en-US" b="0" i="1" smtClean="0">
                          <a:latin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m:rPr>
                          <m:sty m:val="p"/>
                        </m:rPr>
                        <a:rPr lang="en-US" b="0" i="0" smtClean="0">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up>
                        <m:e>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nary>
                        </m:e>
                      </m:nary>
                    </m:oMath>
                  </m:oMathPara>
                </a14:m>
                <a:endParaRPr lang="en-US"/>
              </a:p>
              <a:p>
                <a:r>
                  <a:rPr lang="en-US"/>
                  <a:t>De </a:t>
                </a:r>
                <a:r>
                  <a:rPr lang="en-US">
                    <a:solidFill>
                      <a:schemeClr val="accent1">
                        <a:lumMod val="75000"/>
                      </a:schemeClr>
                    </a:solidFill>
                  </a:rPr>
                  <a:t>marginale tæthedsfunktioner</a:t>
                </a:r>
                <a:r>
                  <a:rPr lang="en-US"/>
                  <a:t>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r>
                  <a:rPr lang="en-US"/>
                  <a:t>:</a:t>
                </a:r>
                <a:br>
                  <a:rPr lang="en-US"/>
                </a:br>
                <a:r>
                  <a:rPr lang="en-US"/>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nary>
                    </m:oMath>
                  </m:oMathPara>
                </a14:m>
                <a:br>
                  <a:rPr lang="en-US"/>
                </a:br>
                <a:r>
                  <a:rPr lang="en-US"/>
                  <a:t> 	</a:t>
                </a:r>
                <a14:m>
                  <m:oMathPara>
                    <m:oMathParaPr>
                      <m:jc/>
                    </m:oMathParaPr>
                    <m:oMath>
                      <m:r>
                        <m:rPr>
                          <m:sty m:val="p"/>
                        </m:rPr>
                        <a:rPr lang="en-US"/>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r>
                        <a:rPr lang="en-US" i="1">
                          <a:latin typeface="Cambria Math" panose="02040503050406030204" pitchFamily="18" charset="0"/>
                        </a:rPr>
                        <m:t>=</m:t>
                      </m:r>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nary>
                    </m:oMath>
                  </m:oMathPara>
                </a14:m>
                <a:r>
                  <a:rPr lang="en-US"/>
                  <a:t> .</a:t>
                </a:r>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180</a:t>
            </a:fld>
            <a:endParaRPr lang="da-DK">
              <a:solidFill>
                <a:prstClr val="black">
                  <a:tint val="75000"/>
                </a:prstClr>
              </a:solidFill>
            </a:endParaRPr>
          </a:p>
        </p:txBody>
      </p:sp>
    </p:spTree>
    <p:extLst>
      <p:ext uri="{BB962C8B-B14F-4D97-AF65-F5344CB8AC3E}">
        <p14:creationId xmlns:p14="http://schemas.microsoft.com/office/powerpoint/2010/main" val="14219139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kontinuerte variable</a:t>
            </a:r>
            <a:endParaRPr lang="en-GB"/>
          </a:p>
        </p:txBody>
      </p:sp>
      <mc:AlternateContent>
        <mc:Choice Requires="a14">
          <p:sp>
            <p:nvSpPr>
              <p:cNvPr id="3" name="Content Placeholder 2"/>
              <p:cNvSpPr>
                <a:spLocks noGrp="1"/>
              </p:cNvSpPr>
              <p:nvPr>
                <p:ph idx="1"/>
              </p:nvPr>
            </p:nvSpPr>
            <p:spPr/>
            <p:txBody>
              <a:bodyPr/>
              <a:lstStyle/>
              <a:p>
                <a:r>
                  <a:rPr lang="en-US" b="1">
                    <a:solidFill>
                      <a:schemeClr val="accent1">
                        <a:lumMod val="75000"/>
                      </a:schemeClr>
                    </a:solidFill>
                  </a:rPr>
                  <a:t>Uafhængighed</a:t>
                </a:r>
                <a:r>
                  <a:rPr lang="en-US"/>
                  <a:t>:</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er uafhængige </a:t>
                </a:r>
                <a:br>
                  <a:rPr lang="en-US"/>
                </a:br>
                <a:r>
                  <a:rPr lang="en-US"/>
                  <a:t> 	</a:t>
                </a:r>
                <a14:m>
                  <m:oMathPara>
                    <m:oMathParaPr>
                      <m:jc/>
                    </m:oMathParaPr>
                    <m:oMath>
                      <m:groupChr>
                        <m:groupChrPr>
                          <m:chr m:val="⇔"/>
                          <m:pos m:val="bot"/>
                          <m:vertJc m:val="bot"/>
                          <m:ctrlPr>
                            <a:rPr lang="en-US" i="1">
                              <a:latin typeface="Cambria Math" panose="02040503050406030204" pitchFamily="18" charset="0"/>
                            </a:rPr>
                          </m:ctrlPr>
                        </m:groupChrPr>
                        <m:e>
                          <m:r>
                            <a:rPr lang="en-US" i="1">
                              <a:latin typeface="Cambria Math" panose="02040503050406030204" pitchFamily="18" charset="0"/>
                            </a:rPr>
                            <m:t> </m:t>
                          </m:r>
                        </m:e>
                      </m:groupChr>
                      <m:r>
                        <a:rPr lang="en-US" i="1">
                          <a:latin typeface="Cambria Math" panose="02040503050406030204" pitchFamily="18" charset="0"/>
                        </a:rPr>
                        <m:t> </m:t>
                      </m:r>
                      <m:r>
                        <a:rPr lang="en-US" i="1">
                          <a:latin typeface="Cambria Math" panose="02040503050406030204" pitchFamily="18" charset="0"/>
                        </a:rPr>
                        <m:t>𝐹</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for alle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a:p>
              <a:p>
                <a:pPr marL="0" indent="0">
                  <a:buNone/>
                </a:pPr>
                <a:r>
                  <a:rPr lang="en-US"/>
                  <a:t> 	</a:t>
                </a:r>
                <a14:m>
                  <m:oMathPara>
                    <m:oMathParaPr>
                      <m:jc/>
                    </m:oMathParaPr>
                    <m:oMath>
                      <m:groupChr>
                        <m:groupChrPr>
                          <m:chr m:val="⇔"/>
                          <m:pos m:val="bot"/>
                          <m:vertJc m:val="bot"/>
                          <m:ctrlPr>
                            <a:rPr lang="en-US" i="1">
                              <a:latin typeface="Cambria Math" panose="02040503050406030204" pitchFamily="18" charset="0"/>
                            </a:rPr>
                          </m:ctrlPr>
                        </m:groupChrPr>
                        <m:e>
                          <m:r>
                            <a:rPr lang="en-US" i="1">
                              <a:latin typeface="Cambria Math" panose="02040503050406030204" pitchFamily="18" charset="0"/>
                            </a:rPr>
                            <m:t> </m:t>
                          </m:r>
                        </m:e>
                      </m:groupChr>
                      <m:r>
                        <a:rPr lang="en-US" i="1">
                          <a:latin typeface="Cambria Math" panose="02040503050406030204" pitchFamily="18" charset="0"/>
                        </a:rPr>
                        <m:t> </m:t>
                      </m:r>
                      <m:r>
                        <a:rPr lang="en-US" b="0" i="1" smtClean="0">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for alle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r>
                  <a:rPr lang="en-US"/>
                  <a:t> (kan man vise)</a:t>
                </a:r>
              </a:p>
              <a:p>
                <a:r>
                  <a:rPr lang="en-US" b="1">
                    <a:solidFill>
                      <a:schemeClr val="accent1">
                        <a:lumMod val="75000"/>
                      </a:schemeClr>
                    </a:solidFill>
                  </a:rPr>
                  <a:t>Betinget sandsynlighed</a:t>
                </a:r>
                <a:r>
                  <a:rPr lang="en-US"/>
                  <a:t>: </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den>
                      </m:f>
                    </m:oMath>
                  </m:oMathPara>
                </a14:m>
                <a:r>
                  <a:rPr lang="en-US"/>
                  <a:t>,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≠0</m:t>
                      </m:r>
                    </m:oMath>
                  </m:oMathPara>
                </a14:m>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181</a:t>
            </a:fld>
            <a:endParaRPr lang="da-DK">
              <a:solidFill>
                <a:prstClr val="black">
                  <a:tint val="75000"/>
                </a:prstClr>
              </a:solidFill>
            </a:endParaRPr>
          </a:p>
        </p:txBody>
      </p:sp>
    </p:spTree>
    <p:extLst>
      <p:ext uri="{BB962C8B-B14F-4D97-AF65-F5344CB8AC3E}">
        <p14:creationId xmlns:p14="http://schemas.microsoft.com/office/powerpoint/2010/main" val="22975493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Linearkombination af stokastiske variable</a:t>
            </a:r>
            <a:endParaRPr lang="en-GB"/>
          </a:p>
        </p:txBody>
      </p:sp>
      <mc:AlternateContent>
        <mc:Choice Requires="a14">
          <p:sp>
            <p:nvSpPr>
              <p:cNvPr id="3" name="Content Placeholder 2"/>
              <p:cNvSpPr>
                <a:spLocks noGrp="1"/>
              </p:cNvSpPr>
              <p:nvPr>
                <p:ph idx="1"/>
              </p:nvPr>
            </p:nvSpPr>
            <p:spPr/>
            <p:txBody>
              <a:bodyPr/>
              <a:lstStyle/>
              <a:p>
                <a:r>
                  <a:rPr lang="en-US"/>
                  <a:t>Lad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være uafhængige stokastiske variable med middelværdi og varians hhv. </a:t>
                </a:r>
              </a:p>
              <a:p>
                <a:pPr lvl="1"/>
                <a:r>
                  <a:rPr lang="en-US"/>
                  <a:t> Middelværdi: 	</a:t>
                </a:r>
                <a14:m>
                  <m:oMathPara>
                    <m:oMathParaPr>
                      <m:jc/>
                    </m:oMathParaPr>
                    <m:oMath>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sub>
                      </m:sSub>
                    </m:oMath>
                  </m:oMathPara>
                </a14:m>
                <a:r>
                  <a:rPr lang="en-GB"/>
                  <a:t>  og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2</m:t>
                              </m:r>
                            </m:sub>
                          </m:sSub>
                        </m:sub>
                      </m:sSub>
                    </m:oMath>
                  </m:oMathPara>
                </a14:m>
                <a:endParaRPr lang="en-GB"/>
              </a:p>
              <a:p>
                <a:pPr lvl="1"/>
                <a:r>
                  <a:rPr lang="en-US"/>
                  <a:t> Varians: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ub>
                        <m:sup>
                          <m:r>
                            <a:rPr lang="en-US" i="1">
                              <a:latin typeface="Cambria Math" panose="02040503050406030204" pitchFamily="18" charset="0"/>
                            </a:rPr>
                            <m:t>2</m:t>
                          </m:r>
                        </m:sup>
                      </m:sSubSup>
                    </m:oMath>
                  </m:oMathPara>
                </a14:m>
                <a:r>
                  <a:rPr lang="en-GB"/>
                  <a:t>  og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r>
                        <a:rPr lang="en-US" i="1">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rPr>
                            <m:t>2</m:t>
                          </m:r>
                        </m:sup>
                      </m:sSubSup>
                    </m:oMath>
                  </m:oMathPara>
                </a14:m>
                <a:endParaRPr lang="en-GB"/>
              </a:p>
              <a:p>
                <a:r>
                  <a:rPr lang="en-US"/>
                  <a:t>Vi ser på den stokastiske variabel </a:t>
                </a:r>
                <a14:m>
                  <m:oMathPara>
                    <m:oMathParaPr>
                      <m:jc/>
                    </m:oMathParaPr>
                    <m:oMath>
                      <m:r>
                        <a:rPr lang="en-US" i="1" smtClean="0">
                          <a:latin typeface="Cambria Math" panose="02040503050406030204" pitchFamily="18" charset="0"/>
                        </a:rPr>
                        <m:t>𝑌</m:t>
                      </m:r>
                    </m:oMath>
                  </m:oMathPara>
                </a14:m>
                <a:r>
                  <a:rPr lang="en-US"/>
                  <a:t>, der er en linearkombination af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br>
                  <a:rPr lang="en-US"/>
                </a:br>
                <a:r>
                  <a:rPr lang="en-US"/>
                  <a:t> 	</a:t>
                </a:r>
                <a14:m>
                  <m:oMathPara>
                    <m:oMathParaPr>
                      <m:jc/>
                    </m:oMathParaPr>
                    <m:o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r>
                  <a:rPr lang="en-GB"/>
                  <a:t> 	for konstante værdier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oMath>
                  </m:oMathPara>
                </a14:m>
                <a:r>
                  <a:rPr lang="en-GB"/>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GB"/>
              </a:p>
              <a:p>
                <a14:m>
                  <m:oMathPara>
                    <m:oMathParaPr>
                      <m:jc/>
                    </m:oMathParaPr>
                    <m:oMath>
                      <m:r>
                        <a:rPr lang="en-US" i="1">
                          <a:latin typeface="Cambria Math" panose="02040503050406030204" pitchFamily="18" charset="0"/>
                        </a:rPr>
                        <m:t>𝑌</m:t>
                      </m:r>
                    </m:oMath>
                  </m:oMathPara>
                </a14:m>
                <a:r>
                  <a:rPr lang="en-GB"/>
                  <a:t> har middelværdi og varians:</a:t>
                </a:r>
              </a:p>
              <a:p>
                <a:pPr lvl="1"/>
                <a:r>
                  <a:rPr lang="en-US"/>
                  <a:t>Middelværdi: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𝑌</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𝑌</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oMath>
                  </m:oMathPara>
                </a14:m>
                <a:endParaRPr lang="en-GB"/>
              </a:p>
              <a:p>
                <a:pPr lvl="1"/>
                <a:r>
                  <a:rPr lang="en-US"/>
                  <a:t>Varians:		</a:t>
                </a:r>
                <a14:m>
                  <m:oMathPara>
                    <m:oMathParaPr>
                      <m:jc/>
                    </m:oMathParaPr>
                    <m:oMath>
                      <m:r>
                        <a:rPr lang="en-US" i="1" smtClean="0">
                          <a:latin typeface="Cambria Math" panose="02040503050406030204" pitchFamily="18" charset="0"/>
                        </a:rPr>
                        <m:t>𝑉𝑎𝑟</m:t>
                      </m:r>
                      <m:d>
                        <m:dPr>
                          <m:begChr m:val="("/>
                          <m:sepChr m:val="|"/>
                          <m:endChr m:val=")"/>
                          <m:grow m:val="on"/>
                          <m:shp m:val="centered"/>
                          <m:ctrlPr>
                            <a:rPr lang="en-US" i="1" smtClean="0">
                              <a:latin typeface="Cambria Math" panose="02040503050406030204" pitchFamily="18" charset="0"/>
                            </a:rPr>
                          </m:ctrlPr>
                        </m:dPr>
                        <m:e>
                          <m:r>
                            <a:rPr lang="en-US" i="1" smtClean="0">
                              <a:latin typeface="Cambria Math" panose="02040503050406030204" pitchFamily="18" charset="0"/>
                            </a:rPr>
                            <m:t>𝑌</m:t>
                          </m:r>
                        </m:e>
                      </m:d>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𝑉𝑎𝑟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oMath>
                  </m:oMathPara>
                </a14:m>
                <a:endParaRPr lang="en-GB"/>
              </a:p>
              <a:p>
                <a:r>
                  <a:rPr lang="en-US"/>
                  <a:t>Hvis vi har </a:t>
                </a:r>
                <a:endParaRPr lang="en-GB"/>
              </a:p>
              <a:p>
                <a:pPr marL="357187" lvl="1" indent="0">
                  <a:buNone/>
                </a:pPr>
                <a:r>
                  <a:rPr lang="en-US"/>
                  <a:t> 	</a:t>
                </a:r>
                <a14:m>
                  <m:oMathPara>
                    <m:oMathParaPr>
                      <m:jc/>
                    </m:oMathParaPr>
                    <m:oMath>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3</m:t>
                          </m:r>
                        </m:sub>
                      </m:sSub>
                    </m:oMath>
                  </m:oMathPara>
                </a14:m>
                <a:r>
                  <a:rPr lang="en-GB"/>
                  <a:t> 	for konstante værdier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oMath>
                  </m:oMathPara>
                </a14:m>
                <a:r>
                  <a:rPr lang="en-GB"/>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oMath>
                  </m:oMathPara>
                </a14:m>
                <a:br>
                  <a:rPr lang="en-US"/>
                </a:br>
                <a:r>
                  <a:rPr lang="en-US"/>
                  <a:t>så gælder:</a:t>
                </a:r>
                <a:endParaRPr lang="en-GB"/>
              </a:p>
              <a:p>
                <a:pPr lvl="1"/>
                <a:r>
                  <a:rPr lang="en-US"/>
                  <a:t>Middelværdi: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𝑌</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3</m:t>
                          </m:r>
                        </m:sub>
                      </m:sSub>
                    </m:oMath>
                  </m:oMathPara>
                </a14:m>
                <a:endParaRPr lang="en-GB"/>
              </a:p>
              <a:p>
                <a:pPr lvl="1"/>
                <a:r>
                  <a:rPr lang="en-US"/>
                  <a:t>Varians: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𝑉𝑎𝑟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oMath>
                  </m:oMathPara>
                </a14:m>
                <a:r>
                  <a:rPr lang="en-GB"/>
                  <a:t>.</a:t>
                </a:r>
              </a:p>
              <a:p>
                <a:pPr marL="357187" lvl="1"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796" b="-27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182</a:t>
            </a:fld>
            <a:endParaRPr lang="da-DK">
              <a:solidFill>
                <a:prstClr val="black">
                  <a:tint val="75000"/>
                </a:prstClr>
              </a:solidFill>
            </a:endParaRPr>
          </a:p>
        </p:txBody>
      </p:sp>
    </p:spTree>
    <p:extLst>
      <p:ext uri="{BB962C8B-B14F-4D97-AF65-F5344CB8AC3E}">
        <p14:creationId xmlns:p14="http://schemas.microsoft.com/office/powerpoint/2010/main" val="40334050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5.31 s. 171</a:t>
            </a:r>
            <a:endParaRPr lang="en-GB"/>
          </a:p>
        </p:txBody>
      </p:sp>
      <mc:AlternateContent>
        <mc:Choice Requires="a14">
          <p:sp>
            <p:nvSpPr>
              <p:cNvPr id="6" name="Content Placeholder 5"/>
              <p:cNvSpPr>
                <a:spLocks noGrp="1"/>
              </p:cNvSpPr>
              <p:nvPr>
                <p:ph idx="1"/>
              </p:nvPr>
            </p:nvSpPr>
            <p:spPr/>
            <p:txBody>
              <a:bodyPr/>
              <a:lstStyle/>
              <a:p>
                <a:pPr marL="0" indent="0">
                  <a:buNone/>
                </a:pPr>
                <a:r>
                  <a:rPr lang="en-US"/>
                  <a:t>Vi har to stokastiske variable:</a:t>
                </a:r>
              </a:p>
              <a:p>
                <a:r>
                  <a:rPr lang="en-US"/>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r>
                  <a:rPr lang="en-GB"/>
                  <a:t> har middelværdi </a:t>
                </a:r>
                <a14:m>
                  <m:oMathPara>
                    <m:oMathParaPr>
                      <m:jc/>
                    </m:oMathParaPr>
                    <m:oMath>
                      <m:r>
                        <a:rPr lang="en-GB" i="1" smtClean="0">
                          <a:latin typeface="Cambria Math" panose="02040503050406030204" pitchFamily="18" charset="0"/>
                        </a:rPr>
                        <m:t>4</m:t>
                      </m:r>
                    </m:oMath>
                  </m:oMathPara>
                </a14:m>
                <a:r>
                  <a:rPr lang="en-GB"/>
                  <a:t> og varians </a:t>
                </a:r>
                <a14:m>
                  <m:oMathPara>
                    <m:oMathParaPr>
                      <m:jc/>
                    </m:oMathParaPr>
                    <m:oMath>
                      <m:r>
                        <a:rPr lang="en-GB" i="1" smtClean="0">
                          <a:latin typeface="Cambria Math" panose="02040503050406030204" pitchFamily="18" charset="0"/>
                        </a:rPr>
                        <m:t>9</m:t>
                      </m:r>
                    </m:oMath>
                  </m:oMathPara>
                </a14:m>
                <a:endParaRPr lang="en-GB"/>
              </a:p>
              <a:p>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r>
                  <a:rPr lang="en-GB"/>
                  <a:t> har middelværdi </a:t>
                </a:r>
                <a14:m>
                  <m:oMathPara>
                    <m:oMathParaPr>
                      <m:jc/>
                    </m:oMathParaPr>
                    <m:oMath>
                      <m:r>
                        <m:rPr>
                          <m:sty m:val="p"/>
                        </m:rPr>
                        <a:rPr lang="en-US" b="0" i="0" smtClean="0">
                          <a:latin typeface="Cambria Math" panose="02040503050406030204" pitchFamily="18" charset="0"/>
                        </a:rPr>
                        <m:t>−2</m:t>
                      </m:r>
                    </m:oMath>
                  </m:oMathPara>
                </a14:m>
                <a:r>
                  <a:rPr lang="en-GB"/>
                  <a:t> og varians </a:t>
                </a:r>
                <a14:m>
                  <m:oMathPara>
                    <m:oMathParaPr>
                      <m:jc/>
                    </m:oMathParaPr>
                    <m:oMath>
                      <m:r>
                        <a:rPr lang="en-GB" i="1" smtClean="0">
                          <a:latin typeface="Cambria Math" panose="02040503050406030204" pitchFamily="18" charset="0"/>
                        </a:rPr>
                        <m:t>6</m:t>
                      </m:r>
                    </m:oMath>
                  </m:oMathPara>
                </a14:m>
                <a:endParaRPr lang="en-GB"/>
              </a:p>
              <a:p>
                <a:r>
                  <a:rPr lang="en-US"/>
                  <a:t> Bestem middelværdi og varians for </a:t>
                </a:r>
                <a14:m>
                  <m:oMathPara>
                    <m:oMathParaPr>
                      <m:jc/>
                    </m:oMathParaPr>
                    <m:oMath>
                      <m:r>
                        <a:rPr lang="en-US" b="0" i="1" smtClean="0">
                          <a:latin typeface="Cambria Math" panose="02040503050406030204" pitchFamily="18" charset="0"/>
                        </a:rPr>
                        <m:t>𝑌</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oMath>
                  </m:oMathPara>
                </a14:m>
                <a:br>
                  <a:rPr lang="en-US"/>
                </a:br>
                <a:endParaRPr lang="en-US"/>
              </a:p>
              <a:p>
                <a:pPr marL="0" indent="0">
                  <a:buNone/>
                </a:pPr>
                <a:r>
                  <a:rPr lang="en-US"/>
                  <a:t>Løsning:</a:t>
                </a:r>
              </a:p>
              <a:p>
                <a:r>
                  <a:rPr lang="en-US"/>
                  <a:t>  </a:t>
                </a:r>
                <a14:m>
                  <m:oMathPara>
                    <m:oMathParaPr>
                      <m:jc/>
                    </m:oMathParaPr>
                    <m:oMath>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=2</m:t>
                      </m:r>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m:rPr>
                          <m:sty m:val="p"/>
                        </m:rPr>
                        <a:rPr lang="en-US" b="0" i="0" smtClean="0">
                          <a:latin typeface="Cambria Math" panose="02040503050406030204" pitchFamily="18" charset="0"/>
                        </a:rPr>
                        <m:t>+</m:t>
                      </m:r>
                      <m:r>
                        <a:rPr lang="en-US" i="1">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−5</m:t>
                      </m:r>
                    </m:oMath>
                  </m:oMathPara>
                </a14:m>
                <a:r>
                  <a:rPr lang="en-GB"/>
                  <a:t> </a:t>
                </a:r>
                <a:br>
                  <a:rPr lang="en-GB"/>
                </a:br>
                <a:r>
                  <a:rPr lang="en-GB"/>
                  <a:t> 	</a:t>
                </a:r>
                <a14:m>
                  <m:oMathPara>
                    <m:oMathParaPr>
                      <m:jc/>
                    </m:oMathParaPr>
                    <m:o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∙4−2−5=1</m:t>
                      </m:r>
                    </m:oMath>
                  </m:oMathPara>
                </a14:m>
                <a:endParaRPr lang="en-GB"/>
              </a:p>
              <a:p>
                <a:r>
                  <a:rPr lang="en-US"/>
                  <a:t> </a:t>
                </a:r>
                <a14:m>
                  <m:oMathPara>
                    <m:oMathParaPr>
                      <m:jc/>
                    </m:oMathParaPr>
                    <m:oMath>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oMath>
                  </m:oMathPara>
                </a14:m>
                <a:br>
                  <a:rPr lang="en-US"/>
                </a:br>
                <a:r>
                  <a:rPr lang="en-US"/>
                  <a:t> 	</a:t>
                </a:r>
                <a14:m>
                  <m:oMathPara>
                    <m:oMathParaPr>
                      <m:jc/>
                    </m:oMathParaPr>
                    <m:oMath>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9+6=42</m:t>
                      </m:r>
                    </m:oMath>
                  </m:oMathPara>
                </a14:m>
                <a:r>
                  <a:rPr lang="en-GB"/>
                  <a:t>. </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183</a:t>
            </a:fld>
            <a:endParaRPr lang="da-DK">
              <a:solidFill>
                <a:prstClr val="black">
                  <a:tint val="75000"/>
                </a:prstClr>
              </a:solidFill>
            </a:endParaRPr>
          </a:p>
        </p:txBody>
      </p:sp>
    </p:spTree>
    <p:extLst>
      <p:ext uri="{BB962C8B-B14F-4D97-AF65-F5344CB8AC3E}">
        <p14:creationId xmlns:p14="http://schemas.microsoft.com/office/powerpoint/2010/main" val="15289765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5.28 s. 168</a:t>
            </a:r>
            <a:endParaRPr lang="en-GB"/>
          </a:p>
        </p:txBody>
      </p:sp>
      <mc:AlternateContent>
        <mc:Choice Requires="a14">
          <p:sp>
            <p:nvSpPr>
              <p:cNvPr id="6" name="Content Placeholder 5"/>
              <p:cNvSpPr>
                <a:spLocks noGrp="1"/>
              </p:cNvSpPr>
              <p:nvPr>
                <p:ph idx="1"/>
              </p:nvPr>
            </p:nvSpPr>
            <p:spPr>
              <a:xfrm>
                <a:off x="467544" y="1196752"/>
                <a:ext cx="8568952" cy="5544616"/>
              </a:xfrm>
            </p:spPr>
            <p:txBody>
              <a:bodyPr/>
              <a:lstStyle/>
              <a:p>
                <a:pPr marL="0" indent="0">
                  <a:buNone/>
                </a:pPr>
                <a:r>
                  <a:rPr lang="en-US"/>
                  <a:t>Vi har en stokastisk variabel </a:t>
                </a:r>
                <a14:m>
                  <m:oMathPara>
                    <m:oMathParaPr>
                      <m:jc/>
                    </m:oMathParaPr>
                    <m:oMath>
                      <m:r>
                        <a:rPr lang="en-US" i="1" smtClean="0">
                          <a:latin typeface="Cambria Math" panose="02040503050406030204" pitchFamily="18" charset="0"/>
                        </a:rPr>
                        <m:t>𝑋</m:t>
                      </m:r>
                    </m:oMath>
                  </m:oMathPara>
                </a14:m>
                <a:r>
                  <a:rPr lang="en-GB"/>
                  <a:t> med middelværdi </a:t>
                </a:r>
                <a14:m>
                  <m:oMathPara>
                    <m:oMathParaPr>
                      <m:jc/>
                    </m:oMathParaPr>
                    <m:oMath>
                      <m:r>
                        <a:rPr lang="en-GB" i="1" smtClean="0">
                          <a:latin typeface="Cambria Math" panose="02040503050406030204" pitchFamily="18" charset="0"/>
                          <a:ea typeface="Cambria Math" panose="02040503050406030204" pitchFamily="18" charset="0"/>
                        </a:rPr>
                        <m:t>𝜇</m:t>
                      </m:r>
                    </m:oMath>
                  </m:oMathPara>
                </a14:m>
                <a:r>
                  <a:rPr lang="en-GB"/>
                  <a:t> og standardafvigelse </a:t>
                </a:r>
                <a14:m>
                  <m:oMathPara>
                    <m:oMathParaPr>
                      <m:jc/>
                    </m:oMathParaPr>
                    <m:oMath>
                      <m:r>
                        <a:rPr lang="en-GB" i="1" smtClean="0">
                          <a:latin typeface="Cambria Math" panose="02040503050406030204" pitchFamily="18" charset="0"/>
                          <a:ea typeface="Cambria Math" panose="02040503050406030204" pitchFamily="18" charset="0"/>
                        </a:rPr>
                        <m:t>𝜎</m:t>
                      </m:r>
                    </m:oMath>
                  </m:oMathPara>
                </a14:m>
                <a:endParaRPr lang="en-GB"/>
              </a:p>
              <a:p>
                <a:r>
                  <a:rPr lang="en-US"/>
                  <a:t>Bestem middelværdi og standardafvigelse for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br>
                  <a:rPr lang="en-US"/>
                </a:br>
                <a:endParaRPr lang="en-US"/>
              </a:p>
              <a:p>
                <a:pPr marL="0" indent="0">
                  <a:buNone/>
                </a:pPr>
                <a:r>
                  <a:rPr lang="en-US"/>
                  <a:t>Løsning:</a:t>
                </a:r>
              </a:p>
              <a:p>
                <a14:m>
                  <m:oMathPara>
                    <m:oMathParaPr>
                      <m:jc/>
                    </m:oMathParaPr>
                    <m:oMath>
                      <m:r>
                        <a:rPr lang="en-US" i="1">
                          <a:latin typeface="Cambria Math" panose="02040503050406030204" pitchFamily="18" charset="0"/>
                        </a:rPr>
                        <m:t>𝑍</m:t>
                      </m:r>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m:t>
                      </m:r>
                      <m:f>
                        <m:fPr>
                          <m:type m:val="ba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f>
                        <m:fPr>
                          <m:type m:val="ba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r>
                  <a:rPr lang="en-US"/>
                  <a:t> , så  </a:t>
                </a:r>
                <a:br>
                  <a:rPr lang="en-US"/>
                </a:br>
                <a14:m>
                  <m:oMathPara>
                    <m:oMathParaPr>
                      <m:jc/>
                    </m:oMathParaPr>
                    <m:oMath>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r>
                            <a:rPr lang="en-US" i="1">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e>
                      </m:d>
                      <m:r>
                        <a:rPr lang="en-US" b="0" i="1" smtClean="0">
                          <a:latin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=0</m:t>
                      </m:r>
                    </m:oMath>
                  </m:oMathPara>
                </a14:m>
                <a:r>
                  <a:rPr lang="en-GB"/>
                  <a:t> </a:t>
                </a:r>
              </a:p>
              <a:p>
                <a14:m>
                  <m:oMathPara>
                    <m:oMathParaPr>
                      <m:jc/>
                    </m:oMathParaPr>
                    <m:oMath>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box>
                            <m:boxPr>
                              <m:noBreak m:val="off"/>
                              <m:ctrlPr>
                                <a:rPr lang="en-US" b="0" i="1" smtClean="0">
                                  <a:latin typeface="Cambria Math" panose="02040503050406030204" pitchFamily="18" charset="0"/>
                                </a:rPr>
                              </m:ctrlPr>
                            </m:boxPr>
                            <m:e>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den>
                              </m:f>
                            </m:e>
                          </m:box>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b="0" i="1" smtClean="0">
                          <a:latin typeface="Cambria Math" panose="02040503050406030204" pitchFamily="18" charset="0"/>
                        </a:rPr>
                        <m:t>=1</m:t>
                      </m:r>
                    </m:oMath>
                  </m:oMathPara>
                </a14:m>
                <a:endParaRPr lang="en-GB"/>
              </a:p>
              <a:p>
                <a:r>
                  <a:rPr lang="en-US"/>
                  <a:t>Dette gælder uanset fordelingen af X, men </a:t>
                </a:r>
                <a:br>
                  <a:rPr lang="en-US"/>
                </a:br>
                <a:r>
                  <a:rPr lang="en-US"/>
                  <a:t>hvis </a:t>
                </a:r>
                <a14:m>
                  <m:oMathPara>
                    <m:oMathParaPr>
                      <m:jc/>
                    </m:oMathParaPr>
                    <m:oMath>
                      <m:r>
                        <a:rPr lang="en-US" i="1">
                          <a:latin typeface="Cambria Math" panose="02040503050406030204" pitchFamily="18" charset="0"/>
                        </a:rPr>
                        <m:t>𝑋</m:t>
                      </m:r>
                    </m:oMath>
                  </m:oMathPara>
                </a14:m>
                <a:r>
                  <a:rPr lang="en-US"/>
                  <a:t> er </a:t>
                </a:r>
                <a:r>
                  <a:rPr lang="en-US">
                    <a:solidFill>
                      <a:schemeClr val="accent1">
                        <a:lumMod val="75000"/>
                      </a:schemeClr>
                    </a:solidFill>
                  </a:rPr>
                  <a:t>normalfordelt</a:t>
                </a:r>
                <a:r>
                  <a:rPr lang="en-US"/>
                  <a:t>, </a:t>
                </a:r>
                <a14:m>
                  <m:oMathPara>
                    <m:oMathParaPr>
                      <m:jc/>
                    </m:oMathParaPr>
                    <m:oMath>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r>
                  <a:rPr lang="en-GB"/>
                  <a:t>, så er </a:t>
                </a:r>
                <a14:m>
                  <m:oMathPara>
                    <m:oMathParaPr>
                      <m:jc/>
                    </m:oMathParaPr>
                    <m:oMath>
                      <m:r>
                        <a:rPr lang="en-US" i="1">
                          <a:latin typeface="Cambria Math" panose="02040503050406030204" pitchFamily="18" charset="0"/>
                        </a:rPr>
                        <m:t>𝑍</m:t>
                      </m:r>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oMath>
                  </m:oMathPara>
                </a14:m>
                <a:r>
                  <a:rPr lang="en-GB"/>
                  <a:t>  </a:t>
                </a:r>
                <a:r>
                  <a:rPr lang="en-GB">
                    <a:solidFill>
                      <a:schemeClr val="accent1">
                        <a:lumMod val="75000"/>
                      </a:schemeClr>
                    </a:solidFill>
                  </a:rPr>
                  <a:t>standard normalfordelt</a:t>
                </a:r>
                <a:r>
                  <a:rPr lang="en-GB"/>
                  <a:t>, </a:t>
                </a:r>
                <a14:m>
                  <m:oMathPara>
                    <m:oMathParaPr>
                      <m:jc/>
                    </m:oMathParaPr>
                    <m:oMath>
                      <m:r>
                        <a:rPr lang="en-US" b="0" i="1" smtClean="0">
                          <a:latin typeface="Cambria Math" panose="02040503050406030204" pitchFamily="18" charset="0"/>
                        </a:rPr>
                        <m:t>𝑍</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(0,1)</m:t>
                      </m:r>
                    </m:oMath>
                  </m:oMathPara>
                </a14:m>
                <a:r>
                  <a:rPr lang="en-GB"/>
                  <a:t>.</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25"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184</a:t>
            </a:fld>
            <a:endParaRPr lang="da-DK">
              <a:solidFill>
                <a:prstClr val="black">
                  <a:tint val="75000"/>
                </a:prstClr>
              </a:solidFill>
            </a:endParaRPr>
          </a:p>
        </p:txBody>
      </p:sp>
    </p:spTree>
    <p:extLst>
      <p:ext uri="{BB962C8B-B14F-4D97-AF65-F5344CB8AC3E}">
        <p14:creationId xmlns:p14="http://schemas.microsoft.com/office/powerpoint/2010/main" val="277026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Er data normalfordelte?</a:t>
            </a:r>
            <a:endParaRPr lang="en-GB"/>
          </a:p>
        </p:txBody>
      </p:sp>
      <p:sp>
        <p:nvSpPr>
          <p:cNvPr id="6" name="Content Placeholder 5"/>
          <p:cNvSpPr>
            <a:spLocks noGrp="1"/>
          </p:cNvSpPr>
          <p:nvPr>
            <p:ph idx="1"/>
          </p:nvPr>
        </p:nvSpPr>
        <p:spPr/>
        <p:txBody>
          <a:bodyPr/>
          <a:lstStyle/>
          <a:p>
            <a:r>
              <a:rPr lang="en-US"/>
              <a:t>Senere i kurset kommer vi til at antage, at data er normalfordelte, eller kommer fra en fordeling, der ligner normalfordelingen (en ‘pæn’ fordeling)</a:t>
            </a:r>
          </a:p>
          <a:p>
            <a:r>
              <a:rPr lang="en-US"/>
              <a:t>Vi kan teste antagelsen ved at lave et stem-and-leaf plot eller et histogram over data og se, om det ligner normalfordelingen</a:t>
            </a:r>
          </a:p>
          <a:p>
            <a:r>
              <a:rPr lang="en-US"/>
              <a:t>Vi kan desuden teste antagelsen med et </a:t>
            </a:r>
            <a:r>
              <a:rPr lang="en-US" b="1">
                <a:solidFill>
                  <a:schemeClr val="accent1">
                    <a:lumMod val="75000"/>
                  </a:schemeClr>
                </a:solidFill>
              </a:rPr>
              <a:t>normalfordelingsplot</a:t>
            </a:r>
            <a:r>
              <a:rPr lang="en-US"/>
              <a:t>. Hvis data er normalfordelte vil de ligge </a:t>
            </a:r>
            <a:r>
              <a:rPr lang="en-US" i="1"/>
              <a:t>nogenlunde</a:t>
            </a:r>
            <a:r>
              <a:rPr lang="en-US"/>
              <a:t> på en ret linje i normalfordelingsplottet</a:t>
            </a:r>
          </a:p>
          <a:p>
            <a:pPr marL="0" indent="0">
              <a:buNone/>
            </a:pPr>
            <a:endParaRPr lang="en-US"/>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185</a:t>
            </a:fld>
            <a:endParaRPr lang="da-DK">
              <a:solidFill>
                <a:prstClr val="black">
                  <a:tint val="75000"/>
                </a:prstClr>
              </a:solidFill>
            </a:endParaRPr>
          </a:p>
        </p:txBody>
      </p:sp>
      <p:grpSp>
        <p:nvGrpSpPr>
          <p:cNvPr id="2" name="Group 1"/>
          <p:cNvGrpSpPr/>
          <p:nvPr/>
        </p:nvGrpSpPr>
        <p:grpSpPr>
          <a:xfrm>
            <a:off x="1284391" y="4127917"/>
            <a:ext cx="2377751" cy="2591965"/>
            <a:chOff x="1284391" y="4127917"/>
            <a:chExt cx="2377751" cy="2591965"/>
          </a:xfrm>
        </p:grpSpPr>
        <p:pic>
          <p:nvPicPr>
            <p:cNvPr id="8" name="Picture 7"/>
            <p:cNvPicPr>
              <a:picLocks noChangeAspect="1"/>
            </p:cNvPicPr>
            <p:nvPr/>
          </p:nvPicPr>
          <p:blipFill>
            <a:blip r:embed="rId2"/>
            <a:stretch>
              <a:fillRect/>
            </a:stretch>
          </p:blipFill>
          <p:spPr>
            <a:xfrm>
              <a:off x="1284391" y="4127917"/>
              <a:ext cx="2377751" cy="2241580"/>
            </a:xfrm>
            <a:prstGeom prst="rect">
              <a:avLst/>
            </a:prstGeom>
          </p:spPr>
        </p:pic>
        <p:sp>
          <p:nvSpPr>
            <p:cNvPr id="9" name="TextBox 8"/>
            <p:cNvSpPr txBox="1"/>
            <p:nvPr/>
          </p:nvSpPr>
          <p:spPr>
            <a:xfrm>
              <a:off x="1608929" y="6381328"/>
              <a:ext cx="1882951"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Normalfordelte data</a:t>
              </a:r>
              <a:endParaRPr lang="en-GB" sz="1600"/>
            </a:p>
          </p:txBody>
        </p:sp>
      </p:grpSp>
      <p:grpSp>
        <p:nvGrpSpPr>
          <p:cNvPr id="3" name="Group 2"/>
          <p:cNvGrpSpPr/>
          <p:nvPr/>
        </p:nvGrpSpPr>
        <p:grpSpPr>
          <a:xfrm>
            <a:off x="5249334" y="3717032"/>
            <a:ext cx="2542314" cy="2986580"/>
            <a:chOff x="5249334" y="3717032"/>
            <a:chExt cx="2542314" cy="2986580"/>
          </a:xfrm>
        </p:grpSpPr>
        <p:pic>
          <p:nvPicPr>
            <p:cNvPr id="7" name="Picture 6"/>
            <p:cNvPicPr>
              <a:picLocks noChangeAspect="1"/>
            </p:cNvPicPr>
            <p:nvPr/>
          </p:nvPicPr>
          <p:blipFill>
            <a:blip r:embed="rId3"/>
            <a:stretch>
              <a:fillRect/>
            </a:stretch>
          </p:blipFill>
          <p:spPr>
            <a:xfrm>
              <a:off x="5249334" y="3717032"/>
              <a:ext cx="2419009" cy="2652465"/>
            </a:xfrm>
            <a:prstGeom prst="rect">
              <a:avLst/>
            </a:prstGeom>
          </p:spPr>
        </p:pic>
        <p:sp>
          <p:nvSpPr>
            <p:cNvPr id="10" name="TextBox 9"/>
            <p:cNvSpPr txBox="1"/>
            <p:nvPr/>
          </p:nvSpPr>
          <p:spPr>
            <a:xfrm>
              <a:off x="5503329" y="6365058"/>
              <a:ext cx="2288319"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Ikke normalfordelte data.</a:t>
              </a:r>
              <a:endParaRPr lang="en-GB" sz="1600"/>
            </a:p>
          </p:txBody>
        </p:sp>
      </p:grpSp>
    </p:spTree>
    <p:extLst>
      <p:ext uri="{BB962C8B-B14F-4D97-AF65-F5344CB8AC3E}">
        <p14:creationId xmlns:p14="http://schemas.microsoft.com/office/powerpoint/2010/main" val="3120534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Er data normalfordelte?</a:t>
            </a:r>
            <a:endParaRPr lang="en-GB"/>
          </a:p>
        </p:txBody>
      </p:sp>
      <mc:AlternateContent>
        <mc:Choice Requires="a14">
          <p:sp>
            <p:nvSpPr>
              <p:cNvPr id="6" name="Content Placeholder 5"/>
              <p:cNvSpPr>
                <a:spLocks noGrp="1"/>
              </p:cNvSpPr>
              <p:nvPr>
                <p:ph idx="1"/>
              </p:nvPr>
            </p:nvSpPr>
            <p:spPr/>
            <p:txBody>
              <a:bodyPr/>
              <a:lstStyle/>
              <a:p>
                <a:r>
                  <a:rPr lang="en-US"/>
                  <a:t>Et normalfordelingsplot er principielt sammenligneligt med logaritmepapir </a:t>
                </a:r>
              </a:p>
              <a:p>
                <a:r>
                  <a:rPr lang="en-US"/>
                  <a:t>På enkeltlogaritmisk papir er skalaen på </a:t>
                </a:r>
                <a14:m>
                  <m:oMathPara>
                    <m:oMathParaPr>
                      <m:jc/>
                    </m:oMathParaPr>
                    <m:oMath>
                      <m:r>
                        <a:rPr lang="en-US" i="1" smtClean="0">
                          <a:latin typeface="Cambria Math" panose="02040503050406030204" pitchFamily="18" charset="0"/>
                        </a:rPr>
                        <m:t>𝑦</m:t>
                      </m:r>
                    </m:oMath>
                  </m:oMathPara>
                </a14:m>
                <a:r>
                  <a:rPr lang="en-US"/>
                  <a:t>-aksen lavet, så den eksponentielle funktion </a:t>
                </a:r>
                <a14:m>
                  <m:oMathPara>
                    <m:oMathParaPr>
                      <m:jc/>
                    </m:oMathParaPr>
                    <m:o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𝑥</m:t>
                          </m:r>
                        </m:sup>
                      </m:sSup>
                    </m:oMath>
                  </m:oMathPara>
                </a14:m>
                <a:r>
                  <a:rPr lang="en-US"/>
                  <a:t> bliver vist lineært</a:t>
                </a:r>
                <a:br>
                  <a:rPr lang="en-US"/>
                </a:br>
                <a:br>
                  <a:rPr lang="en-US"/>
                </a:br>
                <a:br>
                  <a:rPr lang="en-US"/>
                </a:br>
                <a:br>
                  <a:rPr lang="en-US"/>
                </a:br>
                <a:br>
                  <a:rPr lang="en-US"/>
                </a:br>
                <a:br>
                  <a:rPr lang="en-US"/>
                </a:br>
                <a:br>
                  <a:rPr lang="en-US"/>
                </a:br>
                <a:br>
                  <a:rPr lang="en-US"/>
                </a:br>
                <a:endParaRPr lang="en-US"/>
              </a:p>
              <a:p>
                <a:r>
                  <a:rPr lang="en-US"/>
                  <a:t>I et normalfordelingsplot er skalaen lavet, så normalfordelte data bliver vist nogenlunde lineært (kun nogenlunde pga. tilfældig støj).</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186</a:t>
            </a:fld>
            <a:endParaRPr lang="da-DK">
              <a:solidFill>
                <a:prstClr val="black">
                  <a:tint val="75000"/>
                </a:prstClr>
              </a:solidFill>
            </a:endParaRPr>
          </a:p>
        </p:txBody>
      </p:sp>
      <p:pic>
        <p:nvPicPr>
          <p:cNvPr id="1026" name="Picture 2" descr="8.12.2 Det enkeltlogaritmiske koordinatsystem | MAT B htx"/>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87824" y="2780928"/>
            <a:ext cx="2664296" cy="244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010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Er data normalfordelte?</a:t>
            </a:r>
            <a:endParaRPr lang="en-GB"/>
          </a:p>
        </p:txBody>
      </p:sp>
      <p:pic>
        <p:nvPicPr>
          <p:cNvPr id="2" name="Picture 1"/>
          <p:cNvPicPr>
            <a:picLocks noChangeAspect="1"/>
          </p:cNvPicPr>
          <p:nvPr/>
        </p:nvPicPr>
        <p:blipFill>
          <a:blip r:embed="rId2"/>
          <a:stretch>
            <a:fillRect/>
          </a:stretch>
        </p:blipFill>
        <p:spPr>
          <a:xfrm>
            <a:off x="5508104" y="2420888"/>
            <a:ext cx="3617950" cy="1633478"/>
          </a:xfrm>
          <a:prstGeom prst="rect">
            <a:avLst/>
          </a:prstGeom>
        </p:spPr>
      </p:pic>
      <mc:AlternateContent>
        <mc:Choice Requires="a14">
          <p:sp>
            <p:nvSpPr>
              <p:cNvPr id="6" name="Content Placeholder 5"/>
              <p:cNvSpPr>
                <a:spLocks noGrp="1"/>
              </p:cNvSpPr>
              <p:nvPr>
                <p:ph idx="1"/>
              </p:nvPr>
            </p:nvSpPr>
            <p:spPr/>
            <p:txBody>
              <a:bodyPr/>
              <a:lstStyle/>
              <a:p>
                <a:r>
                  <a:rPr lang="en-US"/>
                  <a:t>Eksempel: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=4</m:t>
                      </m:r>
                    </m:oMath>
                  </m:oMathPara>
                </a14:m>
                <a:r>
                  <a:rPr lang="en-GB"/>
                  <a:t> observationer: </a:t>
                </a:r>
                <a14:m>
                  <m:oMathPara>
                    <m:oMathParaPr>
                      <m:jc/>
                    </m:oMathParaPr>
                    <m:oMath>
                      <m:r>
                        <a:rPr lang="en-US" b="0" i="1" smtClean="0">
                          <a:latin typeface="Cambria Math" panose="02040503050406030204" pitchFamily="18" charset="0"/>
                        </a:rPr>
                        <m:t>67, 48, 76, 81</m:t>
                      </m:r>
                    </m:oMath>
                  </m:oMathPara>
                </a14:m>
                <a:r>
                  <a:rPr lang="en-GB"/>
                  <a:t>. Kommer de fra en normalfordeling? (Obs. det er et </a:t>
                </a:r>
                <a:r>
                  <a:rPr lang="en-GB" i="1"/>
                  <a:t>forsimplet</a:t>
                </a:r>
                <a:r>
                  <a:rPr lang="en-GB"/>
                  <a:t> eksempel, normalt har vi brug for større antal observationer, mindst 15-20 observationer)</a:t>
                </a:r>
              </a:p>
              <a:p>
                <a:r>
                  <a:rPr lang="en-US"/>
                  <a:t>Bogens metode:</a:t>
                </a:r>
              </a:p>
              <a:p>
                <a:pPr marL="814387" lvl="1" indent="-457200">
                  <a:buFont typeface="+mj-lt"/>
                  <a:buAutoNum type="arabicPeriod"/>
                </a:pPr>
                <a:r>
                  <a:rPr lang="en-US"/>
                  <a:t>Sortér data efter størrelse: </a:t>
                </a:r>
                <a14:m>
                  <m:oMathPara>
                    <m:oMathParaPr>
                      <m:jc/>
                    </m:oMathParaPr>
                    <m:oMath>
                      <m:r>
                        <m:rPr>
                          <m:sty m:val="p"/>
                        </m:rPr>
                        <a:rPr lang="en-US" b="0" i="0" smtClean="0">
                          <a:latin typeface="Cambria Math" panose="02040503050406030204" pitchFamily="18" charset="0"/>
                        </a:rPr>
                        <m:t>48, </m:t>
                      </m:r>
                      <m:r>
                        <a:rPr lang="en-US" i="1">
                          <a:latin typeface="Cambria Math" panose="02040503050406030204" pitchFamily="18" charset="0"/>
                        </a:rPr>
                        <m:t>67, 76, 81</m:t>
                      </m:r>
                    </m:oMath>
                  </m:oMathPara>
                </a14:m>
                <a:endParaRPr lang="en-GB"/>
              </a:p>
              <a:p>
                <a:pPr marL="814387" lvl="1" indent="-457200">
                  <a:buFont typeface="+mj-lt"/>
                  <a:buAutoNum type="arabicPeriod"/>
                </a:pPr>
                <a:r>
                  <a:rPr lang="en-US"/>
                  <a:t>Beregn </a:t>
                </a:r>
                <a:r>
                  <a:rPr lang="en-US" i="1">
                    <a:solidFill>
                      <a:schemeClr val="accent1">
                        <a:lumMod val="75000"/>
                      </a:schemeClr>
                    </a:solidFill>
                  </a:rPr>
                  <a:t>normalscorer</a:t>
                </a:r>
                <a:r>
                  <a:rPr lang="en-US"/>
                  <a:t> for </a:t>
                </a:r>
                <a14:m>
                  <m:oMathPara>
                    <m:oMathParaPr>
                      <m:jc/>
                    </m:oMathParaPr>
                    <m:oMath>
                      <m:r>
                        <a:rPr lang="en-US" i="1">
                          <a:latin typeface="Cambria Math" panose="02040503050406030204" pitchFamily="18" charset="0"/>
                        </a:rPr>
                        <m:t>𝑛</m:t>
                      </m:r>
                      <m:r>
                        <a:rPr lang="en-US" i="1">
                          <a:latin typeface="Cambria Math" panose="02040503050406030204" pitchFamily="18" charset="0"/>
                        </a:rPr>
                        <m:t>=4</m:t>
                      </m:r>
                    </m:oMath>
                  </m:oMathPara>
                </a14:m>
                <a:r>
                  <a:rPr lang="en-GB"/>
                  <a:t>: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0.20</m:t>
                          </m:r>
                        </m:sub>
                      </m:sSub>
                      <m:r>
                        <a:rPr lang="en-US" i="1">
                          <a:latin typeface="Cambria Math" panose="02040503050406030204" pitchFamily="18" charset="0"/>
                        </a:rPr>
                        <m:t>=−0.84</m:t>
                      </m:r>
                    </m:oMath>
                  </m:oMathPara>
                </a14:m>
                <a:r>
                  <a:rPr lang="en-GB"/>
                  <a:t>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m:t>
                          </m:r>
                          <m:r>
                            <a:rPr lang="en-US" b="0" i="1" smtClean="0">
                              <a:latin typeface="Cambria Math" panose="02040503050406030204" pitchFamily="18" charset="0"/>
                            </a:rPr>
                            <m:t>4</m:t>
                          </m:r>
                          <m:r>
                            <a:rPr lang="en-US" i="1">
                              <a:latin typeface="Cambria Math" panose="02040503050406030204" pitchFamily="18" charset="0"/>
                            </a:rPr>
                            <m:t>0</m:t>
                          </m:r>
                        </m:sub>
                      </m:sSub>
                      <m:r>
                        <a:rPr lang="en-US" i="1">
                          <a:latin typeface="Cambria Math" panose="02040503050406030204" pitchFamily="18" charset="0"/>
                        </a:rPr>
                        <m:t>=−0.</m:t>
                      </m:r>
                      <m:r>
                        <a:rPr lang="en-US" b="0" i="1" smtClean="0">
                          <a:latin typeface="Cambria Math" panose="02040503050406030204" pitchFamily="18" charset="0"/>
                        </a:rPr>
                        <m:t>25</m:t>
                      </m:r>
                    </m:oMath>
                  </m:oMathPara>
                </a14:m>
                <a:r>
                  <a:rPr lang="en-GB"/>
                  <a:t>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r>
                            <a:rPr lang="en-US" b="0" i="1" smtClean="0">
                              <a:latin typeface="Cambria Math" panose="02040503050406030204" pitchFamily="18" charset="0"/>
                            </a:rPr>
                            <m:t>4</m:t>
                          </m:r>
                          <m:r>
                            <a:rPr lang="en-US" i="1">
                              <a:latin typeface="Cambria Math" panose="02040503050406030204" pitchFamily="18" charset="0"/>
                            </a:rPr>
                            <m:t>0</m:t>
                          </m:r>
                        </m:sub>
                      </m:sSub>
                      <m:r>
                        <a:rPr lang="en-US" i="1">
                          <a:latin typeface="Cambria Math" panose="02040503050406030204" pitchFamily="18" charset="0"/>
                        </a:rPr>
                        <m:t>=0.</m:t>
                      </m:r>
                      <m:r>
                        <a:rPr lang="en-US" b="0" i="1" smtClean="0">
                          <a:latin typeface="Cambria Math" panose="02040503050406030204" pitchFamily="18" charset="0"/>
                        </a:rPr>
                        <m:t>25</m:t>
                      </m:r>
                    </m:oMath>
                  </m:oMathPara>
                </a14:m>
                <a:r>
                  <a:rPr lang="en-GB"/>
                  <a:t>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0.20</m:t>
                          </m:r>
                        </m:sub>
                      </m:sSub>
                      <m:r>
                        <a:rPr lang="en-US" i="1">
                          <a:latin typeface="Cambria Math" panose="02040503050406030204" pitchFamily="18" charset="0"/>
                        </a:rPr>
                        <m:t>=0.84</m:t>
                      </m:r>
                    </m:oMath>
                  </m:oMathPara>
                </a14:m>
                <a:r>
                  <a:rPr lang="en-GB"/>
                  <a:t> </a:t>
                </a:r>
              </a:p>
              <a:p>
                <a:pPr marL="814387" lvl="1" indent="-457200">
                  <a:buFont typeface="+mj-lt"/>
                  <a:buAutoNum type="arabicPeriod"/>
                </a:pPr>
                <a:r>
                  <a:rPr lang="en-US"/>
                  <a:t>Plot den i-te observation mod </a:t>
                </a:r>
                <a:br>
                  <a:rPr lang="en-US"/>
                </a:br>
                <a:r>
                  <a:rPr lang="en-US"/>
                  <a:t>den i-te normalscore for </a:t>
                </a:r>
                <a14:m>
                  <m:oMathPara>
                    <m:oMathParaPr>
                      <m:jc/>
                    </m:oMathParaPr>
                    <m:o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m:oMathPara>
                </a14:m>
                <a:endParaRPr lang="en-GB"/>
              </a:p>
              <a:p>
                <a:r>
                  <a:rPr lang="en-US"/>
                  <a:t>Her ser data </a:t>
                </a:r>
                <a:r>
                  <a:rPr lang="en-US" u="sng"/>
                  <a:t>ikke</a:t>
                </a:r>
                <a:r>
                  <a:rPr lang="en-US"/>
                  <a:t> ud til at være normal-</a:t>
                </a:r>
                <a:br>
                  <a:rPr lang="en-US"/>
                </a:br>
                <a:r>
                  <a:rPr lang="en-US"/>
                  <a:t>fordelte, for de ligger ikke på en ret linje.</a:t>
                </a: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187</a:t>
            </a:fld>
            <a:endParaRPr lang="da-DK">
              <a:solidFill>
                <a:prstClr val="black">
                  <a:tint val="75000"/>
                </a:prstClr>
              </a:solidFill>
            </a:endParaRPr>
          </a:p>
        </p:txBody>
      </p:sp>
      <p:pic>
        <p:nvPicPr>
          <p:cNvPr id="3" name="Picture 2"/>
          <p:cNvPicPr>
            <a:picLocks noChangeAspect="1"/>
          </p:cNvPicPr>
          <p:nvPr/>
        </p:nvPicPr>
        <p:blipFill>
          <a:blip r:embed="rId4"/>
          <a:stretch>
            <a:fillRect/>
          </a:stretch>
        </p:blipFill>
        <p:spPr>
          <a:xfrm>
            <a:off x="5724128" y="3925567"/>
            <a:ext cx="3040546" cy="2869729"/>
          </a:xfrm>
          <a:prstGeom prst="rect">
            <a:avLst/>
          </a:prstGeom>
        </p:spPr>
      </p:pic>
    </p:spTree>
    <p:extLst>
      <p:ext uri="{BB962C8B-B14F-4D97-AF65-F5344CB8AC3E}">
        <p14:creationId xmlns:p14="http://schemas.microsoft.com/office/powerpoint/2010/main" val="2797928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Normalfordelingsplot i R</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188</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1224728" y="3959681"/>
            <a:ext cx="3518183" cy="2687113"/>
          </a:xfrm>
          <a:prstGeom prst="rect">
            <a:avLst/>
          </a:prstGeom>
        </p:spPr>
      </p:pic>
      <p:pic>
        <p:nvPicPr>
          <p:cNvPr id="9" name="Picture 8"/>
          <p:cNvPicPr>
            <a:picLocks noChangeAspect="1"/>
          </p:cNvPicPr>
          <p:nvPr/>
        </p:nvPicPr>
        <p:blipFill>
          <a:blip r:embed="rId3"/>
          <a:srcRect t="2132" r="2174" b="3719"/>
          <a:stretch>
            <a:fillRect/>
          </a:stretch>
        </p:blipFill>
        <p:spPr>
          <a:xfrm>
            <a:off x="5364088" y="3573016"/>
            <a:ext cx="3240360" cy="3168352"/>
          </a:xfrm>
          <a:prstGeom prst="rect">
            <a:avLst/>
          </a:prstGeom>
        </p:spPr>
      </p:pic>
      <p:sp>
        <p:nvSpPr>
          <p:cNvPr id="3" name="Content Placeholder 2"/>
          <p:cNvSpPr>
            <a:spLocks noGrp="1"/>
          </p:cNvSpPr>
          <p:nvPr>
            <p:ph idx="1"/>
          </p:nvPr>
        </p:nvSpPr>
        <p:spPr>
          <a:xfrm>
            <a:off x="467544" y="1196752"/>
            <a:ext cx="8566114" cy="5544616"/>
          </a:xfrm>
        </p:spPr>
        <p:txBody>
          <a:bodyPr/>
          <a:lstStyle/>
          <a:p>
            <a:r>
              <a:rPr lang="en-US"/>
              <a:t>De fleste statistikprogrammer har funktioner til at lave normalfordelingsplots, men de benytter ofte lidt forskellige metoder</a:t>
            </a:r>
          </a:p>
          <a:p>
            <a:r>
              <a:rPr lang="en-US"/>
              <a:t>I R findes funktionen qqnorm().</a:t>
            </a:r>
            <a:br>
              <a:rPr lang="en-US"/>
            </a:br>
            <a:r>
              <a:rPr lang="en-US"/>
              <a:t>(Normalfordelingsplot kaldes også ‘normal quantile-quantile plot’ eller</a:t>
            </a:r>
            <a:br>
              <a:rPr lang="en-US"/>
            </a:br>
            <a:r>
              <a:rPr lang="en-US"/>
              <a:t>‘normal Q-Q plot’ eller bare ‘QQ plot’.  NB: quantiles = fraktiler fra K2)</a:t>
            </a:r>
          </a:p>
          <a:p>
            <a:r>
              <a:rPr lang="en-US"/>
              <a:t>Bemærk at qqnorm ikke benytter normalscorer som bogen, så </a:t>
            </a:r>
            <a:br>
              <a:rPr lang="en-US"/>
            </a:br>
            <a:r>
              <a:rPr lang="en-US"/>
              <a:t>y-akserne er ens, men x-akserne er lidt forskellige.</a:t>
            </a:r>
            <a:endParaRPr lang="en-GB"/>
          </a:p>
        </p:txBody>
      </p:sp>
    </p:spTree>
    <p:extLst>
      <p:ext uri="{BB962C8B-B14F-4D97-AF65-F5344CB8AC3E}">
        <p14:creationId xmlns:p14="http://schemas.microsoft.com/office/powerpoint/2010/main" val="29619939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Statistik har et dårligt ry</a:t>
            </a:r>
          </a:p>
        </p:txBody>
      </p:sp>
      <p:sp>
        <p:nvSpPr>
          <p:cNvPr id="3" name="Content Placeholder 2"/>
          <p:cNvSpPr>
            <a:spLocks noGrp="1"/>
          </p:cNvSpPr>
          <p:nvPr>
            <p:ph idx="1"/>
          </p:nvPr>
        </p:nvSpPr>
        <p:spPr>
          <a:xfrm>
            <a:off x="4572000" y="1340768"/>
            <a:ext cx="4320480" cy="5400600"/>
          </a:xfrm>
        </p:spPr>
        <p:txBody>
          <a:bodyPr>
            <a:normAutofit fontScale="92500"/>
          </a:bodyPr>
          <a:lstStyle/>
          <a:p>
            <a:r>
              <a:rPr lang="da-DK" b="1"/>
              <a:t>Statistik er ...</a:t>
            </a:r>
          </a:p>
          <a:p>
            <a:r>
              <a:rPr lang="da-DK"/>
              <a:t>den videnskab der kan bevise alt undtagen nytten af statistik. </a:t>
            </a:r>
            <a:br>
              <a:rPr lang="da-DK"/>
            </a:br>
            <a:r>
              <a:rPr lang="da-DK"/>
              <a:t>- </a:t>
            </a:r>
            <a:r>
              <a:rPr lang="da-DK" i="1"/>
              <a:t>Evan Esar</a:t>
            </a:r>
            <a:endParaRPr lang="da-DK" i="1"/>
          </a:p>
          <a:p>
            <a:r>
              <a:rPr lang="da-DK"/>
              <a:t>kunsten med præcise termer at fastslå det man ikke ved.</a:t>
            </a:r>
            <a:br>
              <a:rPr lang="da-DK"/>
            </a:br>
            <a:r>
              <a:rPr lang="da-DK"/>
              <a:t>- </a:t>
            </a:r>
            <a:r>
              <a:rPr lang="da-DK" i="1"/>
              <a:t>William Kruskal</a:t>
            </a:r>
            <a:endParaRPr lang="da-DK" i="1"/>
          </a:p>
          <a:p>
            <a:r>
              <a:rPr lang="da-DK"/>
              <a:t>indsamling, analyse og tolkning af numeriske data på en sådan måde, at de kan forstås af computere og misforstås af alle andre. </a:t>
            </a:r>
            <a:br>
              <a:rPr lang="da-DK"/>
            </a:br>
            <a:r>
              <a:rPr lang="da-DK"/>
              <a:t>- </a:t>
            </a:r>
            <a:r>
              <a:rPr lang="da-DK" i="1"/>
              <a:t>Anonym</a:t>
            </a:r>
          </a:p>
          <a:p>
            <a:r>
              <a:rPr lang="da-DK"/>
              <a:t>som en bikini: den viser noget interessant og skjuler noget </a:t>
            </a:r>
            <a:r>
              <a:rPr lang="de-DE" err="1"/>
              <a:t>væsentligt. </a:t>
            </a:r>
            <a:br>
              <a:rPr lang="de-DE" err="1"/>
            </a:br>
            <a:r>
              <a:rPr lang="de-DE" err="1"/>
              <a:t>- </a:t>
            </a:r>
            <a:r>
              <a:rPr lang="de-DE" i="1"/>
              <a:t>Peter von Zahn m.fl..</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19</a:t>
            </a:fld>
            <a:endParaRPr lang="da-DK"/>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1560" y="1268760"/>
            <a:ext cx="3816424" cy="4370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9552" y="5733256"/>
            <a:ext cx="4258498"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2495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Dagens program</a:t>
            </a:r>
          </a:p>
        </p:txBody>
      </p:sp>
      <p:sp>
        <p:nvSpPr>
          <p:cNvPr id="3" name="Content Placeholder 2"/>
          <p:cNvSpPr>
            <a:spLocks noGrp="1"/>
          </p:cNvSpPr>
          <p:nvPr>
            <p:ph idx="1"/>
          </p:nvPr>
        </p:nvSpPr>
        <p:spPr/>
        <p:txBody>
          <a:bodyPr/>
          <a:lstStyle/>
          <a:p>
            <a:r>
              <a:rPr lang="da-DK"/>
              <a:t>Kapitel 1. Introduktion</a:t>
            </a:r>
          </a:p>
          <a:p>
            <a:pPr lvl="1"/>
            <a:r>
              <a:rPr lang="da-DK"/>
              <a:t>Introduktion til kurset og underviseren</a:t>
            </a:r>
          </a:p>
          <a:p>
            <a:pPr lvl="1"/>
            <a:r>
              <a:rPr lang="da-DK"/>
              <a:t>Lave og bearbejde et datasæt</a:t>
            </a:r>
          </a:p>
          <a:p>
            <a:pPr lvl="1"/>
            <a:r>
              <a:rPr lang="da-DK"/>
              <a:t>Hvad er statistik og hvad bruges det til?</a:t>
            </a:r>
          </a:p>
          <a:p>
            <a:pPr lvl="1"/>
            <a:r>
              <a:rPr lang="da-DK"/>
              <a:t>Statistikværktøjet R</a:t>
            </a:r>
          </a:p>
          <a:p>
            <a:pPr lvl="1"/>
            <a:r>
              <a:rPr lang="da-DK"/>
              <a:t>Grundlæggende statistiske begreber</a:t>
            </a:r>
          </a:p>
          <a:p>
            <a:pPr lvl="1"/>
            <a:r>
              <a:rPr lang="da-DK" err="1"/>
              <a:t>Wisdom of the crowds</a:t>
            </a:r>
            <a:endParaRPr lang="da-DK"/>
          </a:p>
          <a:p>
            <a:pPr>
              <a:lnSpc>
                <a:spcPct val="150000"/>
              </a:lnSpc>
            </a:pPr>
            <a:r>
              <a:rPr lang="da-DK"/>
              <a:t>Introduktion til R i RStudio</a:t>
            </a:r>
            <a:endParaRPr lang="da-DK"/>
          </a:p>
          <a:p>
            <a:pPr>
              <a:lnSpc>
                <a:spcPct val="150000"/>
              </a:lnSpc>
            </a:pPr>
            <a:r>
              <a:rPr lang="da-DK"/>
              <a:t>Kapitel 2. Præsentation af data</a:t>
            </a:r>
          </a:p>
          <a:p>
            <a:pPr lvl="1"/>
            <a:r>
              <a:rPr lang="da-DK"/>
              <a:t>Deskriptorer</a:t>
            </a:r>
          </a:p>
          <a:p>
            <a:pPr lvl="1"/>
            <a:r>
              <a:rPr lang="da-DK"/>
              <a:t>Grafisk præsentation</a:t>
            </a:r>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2</a:t>
            </a:fld>
            <a:endParaRPr lang="da-DK"/>
          </a:p>
        </p:txBody>
      </p:sp>
    </p:spTree>
    <p:extLst>
      <p:ext uri="{BB962C8B-B14F-4D97-AF65-F5344CB8AC3E}">
        <p14:creationId xmlns:p14="http://schemas.microsoft.com/office/powerpoint/2010/main" val="36213387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Andre har sagt om statistik …</a:t>
            </a:r>
          </a:p>
        </p:txBody>
      </p:sp>
      <p:sp>
        <p:nvSpPr>
          <p:cNvPr id="3" name="Content Placeholder 2"/>
          <p:cNvSpPr>
            <a:spLocks noGrp="1"/>
          </p:cNvSpPr>
          <p:nvPr>
            <p:ph idx="1"/>
          </p:nvPr>
        </p:nvSpPr>
        <p:spPr/>
        <p:txBody>
          <a:bodyPr>
            <a:normAutofit/>
          </a:bodyPr>
          <a:lstStyle/>
          <a:p>
            <a:r>
              <a:rPr lang="da-DK"/>
              <a:t>Jeg har kun tiltro til en statistik, når jeg selv har forfalsket den. </a:t>
            </a:r>
            <a:br>
              <a:rPr lang="da-DK"/>
            </a:br>
            <a:r>
              <a:rPr lang="da-DK"/>
              <a:t>- </a:t>
            </a:r>
            <a:r>
              <a:rPr lang="da-DK" i="1"/>
              <a:t>Winston Churchill</a:t>
            </a:r>
          </a:p>
          <a:p>
            <a:r>
              <a:rPr lang="da-DK"/>
              <a:t>Der findes tre slags løgne: almindelige løgne, forbandede løgne og statistik. </a:t>
            </a:r>
            <a:br>
              <a:rPr lang="da-DK"/>
            </a:br>
            <a:r>
              <a:rPr lang="da-DK"/>
              <a:t>- </a:t>
            </a:r>
            <a:r>
              <a:rPr lang="da-DK" i="1"/>
              <a:t>Benjamin Disraeli m.fl.</a:t>
            </a:r>
            <a:endParaRPr lang="da-DK"/>
          </a:p>
          <a:p>
            <a:r>
              <a:rPr lang="da-DK"/>
              <a:t>Jeg kan bevise alt ved hjælp af statistik, bortset fra sandheden.</a:t>
            </a:r>
            <a:br>
              <a:rPr lang="da-DK"/>
            </a:br>
            <a:r>
              <a:rPr lang="da-DK"/>
              <a:t>- </a:t>
            </a:r>
            <a:r>
              <a:rPr lang="da-DK" i="1"/>
              <a:t>Georg Canning</a:t>
            </a:r>
            <a:endParaRPr lang="da-DK" i="1"/>
          </a:p>
          <a:p>
            <a:r>
              <a:rPr lang="da-DK"/>
              <a:t>Med statistik kan man bevise alt - også det modsatte.</a:t>
            </a:r>
            <a:br>
              <a:rPr lang="da-DK"/>
            </a:br>
            <a:r>
              <a:rPr lang="da-DK"/>
              <a:t>- </a:t>
            </a:r>
            <a:r>
              <a:rPr lang="da-DK" i="1"/>
              <a:t>James Callaghan.</a:t>
            </a:r>
          </a:p>
        </p:txBody>
      </p:sp>
      <p:sp>
        <p:nvSpPr>
          <p:cNvPr id="4" name="Slide Number Placeholder 3"/>
          <p:cNvSpPr>
            <a:spLocks noGrp="1"/>
          </p:cNvSpPr>
          <p:nvPr>
            <p:ph type="sldNum" sz="quarter" idx="12"/>
          </p:nvPr>
        </p:nvSpPr>
        <p:spPr/>
        <p:txBody>
          <a:bodyPr/>
          <a:lstStyle/>
          <a:p>
            <a:fld id="{2CD97C06-EC96-4259-9516-82894ECCBF7D}" type="slidenum">
              <a:rPr lang="da-DK" smtClean="0"/>
              <a:t>20</a:t>
            </a:fld>
            <a:endParaRPr lang="da-DK"/>
          </a:p>
        </p:txBody>
      </p:sp>
    </p:spTree>
    <p:extLst>
      <p:ext uri="{BB962C8B-B14F-4D97-AF65-F5344CB8AC3E}">
        <p14:creationId xmlns:p14="http://schemas.microsoft.com/office/powerpoint/2010/main" val="41231310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Dataindsamling og databehandling</a:t>
            </a:r>
          </a:p>
        </p:txBody>
      </p:sp>
      <p:sp>
        <p:nvSpPr>
          <p:cNvPr id="3" name="Content Placeholder 2"/>
          <p:cNvSpPr>
            <a:spLocks noGrp="1"/>
          </p:cNvSpPr>
          <p:nvPr>
            <p:ph idx="1"/>
          </p:nvPr>
        </p:nvSpPr>
        <p:spPr/>
        <p:txBody>
          <a:bodyPr>
            <a:normAutofit/>
          </a:bodyPr>
          <a:lstStyle/>
          <a:p>
            <a:r>
              <a:rPr lang="da-DK" sz="2400"/>
              <a:t>Vi laver et </a:t>
            </a:r>
            <a:r>
              <a:rPr lang="da-DK" sz="2400" u="sng"/>
              <a:t>datasæt</a:t>
            </a:r>
            <a:r>
              <a:rPr lang="da-DK" sz="2400"/>
              <a:t>, som består af jeres gæt på værdien</a:t>
            </a:r>
          </a:p>
          <a:p>
            <a:r>
              <a:rPr lang="da-DK" sz="2400"/>
              <a:t>Hver persons gæt er en </a:t>
            </a:r>
            <a:r>
              <a:rPr lang="da-DK" sz="2400" u="sng"/>
              <a:t>observation</a:t>
            </a:r>
            <a:r>
              <a:rPr lang="da-DK" sz="2400"/>
              <a:t> i datasættet</a:t>
            </a:r>
          </a:p>
          <a:p>
            <a:r>
              <a:rPr lang="da-DK" sz="2400"/>
              <a:t>Vi kan beskrive datasættet med statistiske </a:t>
            </a:r>
            <a:r>
              <a:rPr lang="da-DK" sz="2400" u="sng" err="1"/>
              <a:t>deskriptorer</a:t>
            </a:r>
            <a:r>
              <a:rPr lang="da-DK" sz="2400"/>
              <a:t>, f.eks.: </a:t>
            </a:r>
          </a:p>
          <a:p>
            <a:pPr lvl="1"/>
            <a:r>
              <a:rPr lang="da-DK" sz="2000" u="sng"/>
              <a:t>Median</a:t>
            </a:r>
            <a:r>
              <a:rPr lang="da-DK" sz="2000"/>
              <a:t> 				(engelsk: </a:t>
            </a:r>
            <a:r>
              <a:rPr lang="da-DK" sz="2000" i="1"/>
              <a:t>median</a:t>
            </a:r>
            <a:r>
              <a:rPr lang="da-DK" sz="2000"/>
              <a:t>)</a:t>
            </a:r>
            <a:endParaRPr lang="da-DK" sz="2000" u="sng"/>
          </a:p>
          <a:p>
            <a:pPr lvl="1"/>
            <a:r>
              <a:rPr lang="da-DK" sz="2000" u="sng"/>
              <a:t>Middelværdi</a:t>
            </a:r>
            <a:r>
              <a:rPr lang="da-DK" sz="2000"/>
              <a:t> 			(engelsk: </a:t>
            </a:r>
            <a:r>
              <a:rPr lang="da-DK" sz="2000" i="1"/>
              <a:t>average, mean</a:t>
            </a:r>
            <a:r>
              <a:rPr lang="da-DK" sz="2000"/>
              <a:t>)</a:t>
            </a:r>
            <a:endParaRPr lang="da-DK" sz="2000" u="sng"/>
          </a:p>
          <a:p>
            <a:pPr lvl="1"/>
            <a:r>
              <a:rPr lang="da-DK" sz="2000" u="sng"/>
              <a:t>Varians</a:t>
            </a:r>
            <a:r>
              <a:rPr lang="da-DK" sz="2000"/>
              <a:t> 				(engelsk: </a:t>
            </a:r>
            <a:r>
              <a:rPr lang="da-DK" sz="2000" i="1" err="1"/>
              <a:t>variance</a:t>
            </a:r>
            <a:r>
              <a:rPr lang="da-DK" sz="2000"/>
              <a:t>)</a:t>
            </a:r>
            <a:endParaRPr lang="da-DK" sz="2000" u="sng"/>
          </a:p>
          <a:p>
            <a:pPr lvl="1"/>
            <a:r>
              <a:rPr lang="da-DK" sz="2000" u="sng"/>
              <a:t>Spredning</a:t>
            </a:r>
            <a:r>
              <a:rPr lang="da-DK" sz="2000"/>
              <a:t> / </a:t>
            </a:r>
            <a:r>
              <a:rPr lang="da-DK" sz="2000" u="sng"/>
              <a:t>standardafvigelse</a:t>
            </a:r>
            <a:r>
              <a:rPr lang="da-DK" sz="2000"/>
              <a:t> 	(engelsk: </a:t>
            </a:r>
            <a:r>
              <a:rPr lang="da-DK" sz="2000" i="1"/>
              <a:t>standard deviation</a:t>
            </a:r>
            <a:r>
              <a:rPr lang="da-DK" sz="2000"/>
              <a:t>)</a:t>
            </a:r>
          </a:p>
          <a:p>
            <a:r>
              <a:rPr lang="da-DK" sz="2400"/>
              <a:t>Vi kan beskrive datasættet grafisk, f.eks.:</a:t>
            </a:r>
          </a:p>
          <a:p>
            <a:pPr lvl="1"/>
            <a:r>
              <a:rPr lang="da-DK" sz="2000" u="sng"/>
              <a:t>Stolpediagram</a:t>
            </a:r>
            <a:r>
              <a:rPr lang="da-DK" sz="2000"/>
              <a:t> 			(engelsk: </a:t>
            </a:r>
            <a:r>
              <a:rPr lang="da-DK" sz="2000" i="1"/>
              <a:t>bar chart</a:t>
            </a:r>
            <a:r>
              <a:rPr lang="da-DK" sz="2000"/>
              <a:t>).</a:t>
            </a:r>
            <a:endParaRPr lang="da-DK" sz="2000" u="sng"/>
          </a:p>
        </p:txBody>
      </p:sp>
      <p:sp>
        <p:nvSpPr>
          <p:cNvPr id="4" name="Slide Number Placeholder 3"/>
          <p:cNvSpPr>
            <a:spLocks noGrp="1"/>
          </p:cNvSpPr>
          <p:nvPr>
            <p:ph type="sldNum" sz="quarter" idx="12"/>
          </p:nvPr>
        </p:nvSpPr>
        <p:spPr/>
        <p:txBody>
          <a:bodyPr/>
          <a:lstStyle/>
          <a:p>
            <a:fld id="{2CD97C06-EC96-4259-9516-82894ECCBF7D}" type="slidenum">
              <a:rPr lang="da-DK" smtClean="0"/>
              <a:t>21</a:t>
            </a:fld>
            <a:endParaRPr lang="da-DK"/>
          </a:p>
        </p:txBody>
      </p:sp>
    </p:spTree>
    <p:extLst>
      <p:ext uri="{BB962C8B-B14F-4D97-AF65-F5344CB8AC3E}">
        <p14:creationId xmlns:p14="http://schemas.microsoft.com/office/powerpoint/2010/main" val="10878783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da-DK"/>
              <a:t>And the winner is … </a:t>
            </a:r>
          </a:p>
        </p:txBody>
      </p:sp>
      <p:sp>
        <p:nvSpPr>
          <p:cNvPr id="6" name="Content Placeholder 5"/>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22</a:t>
            </a:fld>
            <a:endParaRPr lang="da-DK"/>
          </a:p>
        </p:txBody>
      </p:sp>
      <p:sp>
        <p:nvSpPr>
          <p:cNvPr id="7" name="AutoShape 2" descr="Billedresultat for winn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p>
        </p:txBody>
      </p:sp>
      <p:pic>
        <p:nvPicPr>
          <p:cNvPr id="1028" name="Picture 4" descr="http://www.whiplashprevention.org/SiteCollectionImages/Video%20Competition/shutterstock_99577352-small.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7744" y="1748236"/>
            <a:ext cx="4630456" cy="474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685000"/>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Wisdom of the Crowds</a:t>
            </a:r>
            <a:endParaRPr lang="da-DK"/>
          </a:p>
        </p:txBody>
      </p:sp>
      <p:sp>
        <p:nvSpPr>
          <p:cNvPr id="3" name="Content Placeholder 2"/>
          <p:cNvSpPr>
            <a:spLocks noGrp="1"/>
          </p:cNvSpPr>
          <p:nvPr>
            <p:ph idx="1"/>
          </p:nvPr>
        </p:nvSpPr>
        <p:spPr>
          <a:xfrm>
            <a:off x="467543" y="1268760"/>
            <a:ext cx="8409443" cy="5472608"/>
          </a:xfrm>
        </p:spPr>
        <p:txBody>
          <a:bodyPr>
            <a:normAutofit fontScale="92500" lnSpcReduction="20000"/>
          </a:bodyPr>
          <a:lstStyle/>
          <a:p>
            <a:r>
              <a:rPr lang="da-DK" sz="2400"/>
              <a:t>Dyrskue i Plymouth 1906</a:t>
            </a:r>
          </a:p>
          <a:p>
            <a:r>
              <a:rPr lang="da-DK" sz="2400"/>
              <a:t>Konkurrence om at gætte </a:t>
            </a:r>
            <a:br>
              <a:rPr lang="da-DK" sz="2400"/>
            </a:br>
            <a:r>
              <a:rPr lang="da-DK" sz="2400"/>
              <a:t>vægten på en okse</a:t>
            </a:r>
          </a:p>
          <a:p>
            <a:r>
              <a:rPr lang="da-DK" sz="2400"/>
              <a:t>787 personer deltog i konkurrencen,</a:t>
            </a:r>
            <a:br>
              <a:rPr lang="da-DK" sz="2400"/>
            </a:br>
            <a:r>
              <a:rPr lang="da-DK" sz="2400"/>
              <a:t>men ingen ramte rigtigt (</a:t>
            </a:r>
            <a:r>
              <a:rPr lang="da-DK" sz="2400">
                <a:solidFill>
                  <a:schemeClr val="accent1">
                    <a:lumMod val="75000"/>
                  </a:schemeClr>
                </a:solidFill>
              </a:rPr>
              <a:t>1198</a:t>
            </a:r>
            <a:r>
              <a:rPr lang="da-DK" sz="2400"/>
              <a:t> pund)</a:t>
            </a:r>
          </a:p>
          <a:p>
            <a:r>
              <a:rPr lang="da-DK" sz="2400"/>
              <a:t>En af deltagerne, statistikeren Francis </a:t>
            </a:r>
            <a:br>
              <a:rPr lang="da-DK" sz="2400"/>
            </a:br>
            <a:r>
              <a:rPr lang="da-DK" sz="2400"/>
              <a:t>Galton (fætter til Charles Darwin), </a:t>
            </a:r>
            <a:br>
              <a:rPr lang="da-DK" sz="2400"/>
            </a:br>
            <a:r>
              <a:rPr lang="da-DK" sz="2400"/>
              <a:t>opdagede at: </a:t>
            </a:r>
          </a:p>
          <a:p>
            <a:pPr lvl="1"/>
            <a:r>
              <a:rPr lang="da-DK" i="1"/>
              <a:t>medianen</a:t>
            </a:r>
            <a:r>
              <a:rPr lang="da-DK"/>
              <a:t> for observationerne (</a:t>
            </a:r>
            <a:r>
              <a:rPr lang="da-DK">
                <a:solidFill>
                  <a:schemeClr val="accent1">
                    <a:lumMod val="75000"/>
                  </a:schemeClr>
                </a:solidFill>
              </a:rPr>
              <a:t>1207</a:t>
            </a:r>
            <a:r>
              <a:rPr lang="da-DK"/>
              <a:t> pund) var mindre end 1% fra den korrekte værdi </a:t>
            </a:r>
          </a:p>
          <a:p>
            <a:pPr lvl="1"/>
            <a:r>
              <a:rPr lang="da-DK" i="1"/>
              <a:t>middelværdien</a:t>
            </a:r>
            <a:r>
              <a:rPr lang="da-DK"/>
              <a:t> (</a:t>
            </a:r>
            <a:r>
              <a:rPr lang="da-DK">
                <a:solidFill>
                  <a:schemeClr val="accent1">
                    <a:lumMod val="75000"/>
                  </a:schemeClr>
                </a:solidFill>
              </a:rPr>
              <a:t>1197</a:t>
            </a:r>
            <a:r>
              <a:rPr lang="da-DK"/>
              <a:t> pund) ramte næsten præcis rigtigt </a:t>
            </a:r>
          </a:p>
          <a:p>
            <a:r>
              <a:rPr lang="da-DK" sz="2400"/>
              <a:t>Morale: Ofte er vi klogere i flok end individuelt </a:t>
            </a:r>
          </a:p>
          <a:p>
            <a:r>
              <a:rPr lang="da-DK" sz="2400" b="1" err="1"/>
              <a:t>Wisdom of the Crowds</a:t>
            </a:r>
            <a:r>
              <a:rPr lang="da-DK" sz="2400"/>
              <a:t>: </a:t>
            </a:r>
            <a:br>
              <a:rPr lang="da-DK" sz="2400"/>
            </a:br>
            <a:r>
              <a:rPr lang="da-DK" sz="2400"/>
              <a:t>En forsamlings individuelle gæt kan modelleres </a:t>
            </a:r>
            <a:br>
              <a:rPr lang="da-DK" sz="2400"/>
            </a:br>
            <a:r>
              <a:rPr lang="da-DK" sz="2400"/>
              <a:t>som en sandsynlighedsfordeling, hvis </a:t>
            </a:r>
            <a:br>
              <a:rPr lang="da-DK" sz="2400"/>
            </a:br>
            <a:r>
              <a:rPr lang="da-DK" sz="2400"/>
              <a:t>middelværdi er tæt på den sande værdi for det, </a:t>
            </a:r>
            <a:br>
              <a:rPr lang="da-DK" sz="2400"/>
            </a:br>
            <a:r>
              <a:rPr lang="da-DK" sz="2400"/>
              <a:t>der skal gættes. </a:t>
            </a:r>
          </a:p>
        </p:txBody>
      </p:sp>
      <p:sp>
        <p:nvSpPr>
          <p:cNvPr id="4" name="Slide Number Placeholder 3"/>
          <p:cNvSpPr>
            <a:spLocks noGrp="1"/>
          </p:cNvSpPr>
          <p:nvPr>
            <p:ph type="sldNum" sz="quarter" idx="12"/>
          </p:nvPr>
        </p:nvSpPr>
        <p:spPr/>
        <p:txBody>
          <a:bodyPr/>
          <a:lstStyle/>
          <a:p>
            <a:fld id="{2CD97C06-EC96-4259-9516-82894ECCBF7D}" type="slidenum">
              <a:rPr lang="da-DK" smtClean="0"/>
              <a:t>23</a:t>
            </a:fld>
            <a:endParaRPr lang="da-DK"/>
          </a:p>
        </p:txBody>
      </p:sp>
      <p:pic>
        <p:nvPicPr>
          <p:cNvPr id="5" name="Picture 4" descr="Pedigree Alnwick Shorthorn bull “Sunstreak”, photographed by Sir Francis Galton"/>
          <p:cNvPicPr/>
          <p:nvPr/>
        </p:nvPicPr>
        <p:blipFill>
          <a:blip r:embed="rId3">
            <a:extLst>
              <a:ext uri="{28A0092B-C50C-407E-A947-70E740481C1C}">
                <a14:useLocalDpi xmlns:a14="http://schemas.microsoft.com/office/drawing/2010/main" val="0"/>
              </a:ext>
            </a:extLst>
          </a:blip>
          <a:srcRect l="12839" t="15804" b="5399"/>
          <a:stretch>
            <a:fillRect/>
          </a:stretch>
        </p:blipFill>
        <p:spPr bwMode="auto">
          <a:xfrm>
            <a:off x="5580112" y="1268760"/>
            <a:ext cx="3121609" cy="2109019"/>
          </a:xfrm>
          <a:prstGeom prst="rect">
            <a:avLst/>
          </a:prstGeom>
          <a:ln>
            <a:noFill/>
          </a:ln>
          <a:effectLst>
            <a:outerShdw blurRad="292100" dist="139700" dir="2700000" algn="tl" rotWithShape="0">
              <a:srgbClr val="333333">
                <a:alpha val="65000"/>
              </a:srgbClr>
            </a:outerShdw>
          </a:effectLst>
        </p:spPr>
      </p:pic>
      <p:pic>
        <p:nvPicPr>
          <p:cNvPr id="6" name="Picture 5" descr="imag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80115" y="4634166"/>
            <a:ext cx="2584373" cy="203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318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Hjemmeopgave</a:t>
            </a:r>
          </a:p>
        </p:txBody>
      </p:sp>
      <p:sp>
        <p:nvSpPr>
          <p:cNvPr id="3" name="Content Placeholder 2"/>
          <p:cNvSpPr>
            <a:spLocks noGrp="1"/>
          </p:cNvSpPr>
          <p:nvPr>
            <p:ph idx="1"/>
          </p:nvPr>
        </p:nvSpPr>
        <p:spPr/>
        <p:txBody>
          <a:bodyPr/>
          <a:lstStyle/>
          <a:p>
            <a:r>
              <a:rPr lang="da-DK"/>
              <a:t>Hent datasættet over jeres gæt på Brightspace (Filer under K1)</a:t>
            </a:r>
            <a:endParaRPr lang="da-DK"/>
          </a:p>
          <a:p>
            <a:r>
              <a:rPr lang="da-DK"/>
              <a:t>Indlæs datasættet i RStudio</a:t>
            </a:r>
          </a:p>
          <a:p>
            <a:r>
              <a:rPr lang="da-DK"/>
              <a:t>Brug R til at bestemme:  </a:t>
            </a:r>
          </a:p>
          <a:p>
            <a:pPr lvl="1"/>
            <a:r>
              <a:rPr lang="da-DK"/>
              <a:t>Antal observationer</a:t>
            </a:r>
          </a:p>
          <a:p>
            <a:pPr lvl="1"/>
            <a:r>
              <a:rPr lang="da-DK"/>
              <a:t>Minimumværdi</a:t>
            </a:r>
          </a:p>
          <a:p>
            <a:pPr lvl="1"/>
            <a:r>
              <a:rPr lang="da-DK"/>
              <a:t>Maksimumværdi</a:t>
            </a:r>
          </a:p>
          <a:p>
            <a:pPr lvl="1"/>
            <a:r>
              <a:rPr lang="da-DK"/>
              <a:t>Median</a:t>
            </a:r>
          </a:p>
          <a:p>
            <a:pPr lvl="1"/>
            <a:r>
              <a:rPr lang="da-DK"/>
              <a:t>Middelværdi</a:t>
            </a:r>
          </a:p>
          <a:p>
            <a:pPr lvl="1"/>
            <a:r>
              <a:rPr lang="da-DK"/>
              <a:t>Varians</a:t>
            </a:r>
          </a:p>
          <a:p>
            <a:pPr lvl="1"/>
            <a:r>
              <a:rPr lang="da-DK"/>
              <a:t>Standardafvigelse.</a:t>
            </a:r>
          </a:p>
        </p:txBody>
      </p:sp>
      <p:sp>
        <p:nvSpPr>
          <p:cNvPr id="4" name="Slide Number Placeholder 3"/>
          <p:cNvSpPr>
            <a:spLocks noGrp="1"/>
          </p:cNvSpPr>
          <p:nvPr>
            <p:ph type="sldNum" sz="quarter" idx="12"/>
          </p:nvPr>
        </p:nvSpPr>
        <p:spPr/>
        <p:txBody>
          <a:bodyPr/>
          <a:lstStyle/>
          <a:p>
            <a:fld id="{2CD97C06-EC96-4259-9516-82894ECCBF7D}" type="slidenum">
              <a:rPr lang="da-DK" smtClean="0"/>
              <a:t>24</a:t>
            </a:fld>
            <a:endParaRPr lang="da-DK"/>
          </a:p>
        </p:txBody>
      </p:sp>
    </p:spTree>
    <p:extLst>
      <p:ext uri="{BB962C8B-B14F-4D97-AF65-F5344CB8AC3E}">
        <p14:creationId xmlns:p14="http://schemas.microsoft.com/office/powerpoint/2010/main" val="10480003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a:t>Sandsynlighedsteori og statistik</a:t>
            </a:r>
            <a:br>
              <a:rPr lang="da-DK" sz="3600"/>
            </a:br>
            <a:r>
              <a:rPr lang="da-DK" sz="2800"/>
              <a:t> </a:t>
            </a:r>
            <a:r>
              <a:rPr lang="da-DK" sz="3600"/>
              <a:t> </a:t>
            </a:r>
            <a:br>
              <a:rPr lang="da-DK" sz="3600"/>
            </a:br>
            <a:r>
              <a:rPr lang="da-DK" sz="3600">
                <a:solidFill>
                  <a:schemeClr val="tx1"/>
                </a:solidFill>
              </a:rPr>
              <a:t>Kapitel </a:t>
            </a:r>
            <a:r>
              <a:rPr lang="da-DK">
                <a:solidFill>
                  <a:schemeClr val="tx1"/>
                </a:solidFill>
              </a:rPr>
              <a:t>2. </a:t>
            </a:r>
            <a:br>
              <a:rPr lang="da-DK">
                <a:solidFill>
                  <a:schemeClr val="tx1"/>
                </a:solidFill>
              </a:rPr>
            </a:br>
            <a:r>
              <a:rPr lang="da-DK">
                <a:solidFill>
                  <a:schemeClr val="tx1"/>
                </a:solidFill>
              </a:rPr>
              <a:t>Organisering og præsentation </a:t>
            </a:r>
            <a:br>
              <a:rPr lang="da-DK">
                <a:solidFill>
                  <a:schemeClr val="tx1"/>
                </a:solidFill>
              </a:rPr>
            </a:br>
            <a:r>
              <a:rPr lang="da-DK">
                <a:solidFill>
                  <a:schemeClr val="tx1"/>
                </a:solidFill>
              </a:rPr>
              <a:t>af data</a:t>
            </a:r>
            <a:br>
              <a:rPr lang="da-DK"/>
            </a:br>
            <a:r>
              <a:rPr lang="da-DK" sz="1000"/>
              <a:t> </a:t>
            </a:r>
            <a:br>
              <a:rPr lang="da-DK" sz="1000"/>
            </a:br>
            <a:r>
              <a:rPr lang="da-DK" sz="2400">
                <a:solidFill>
                  <a:prstClr val="black"/>
                </a:solidFill>
              </a:rPr>
              <a:t>(afsnit 2.1-2.7)</a:t>
            </a:r>
            <a:br>
              <a:rPr lang="da-DK"/>
            </a:br>
            <a:r>
              <a:rPr lang="da-DK" sz="240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a:t>Allan Leck Jensen</a:t>
            </a:r>
          </a:p>
          <a:p>
            <a:r>
              <a:rPr lang="da-DK"/>
              <a:t>alj@ece.au.dk</a:t>
            </a:r>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25</a:t>
            </a:fld>
            <a:endParaRPr lang="da-DK"/>
          </a:p>
        </p:txBody>
      </p:sp>
    </p:spTree>
    <p:extLst>
      <p:ext uri="{BB962C8B-B14F-4D97-AF65-F5344CB8AC3E}">
        <p14:creationId xmlns:p14="http://schemas.microsoft.com/office/powerpoint/2010/main" val="2015139896"/>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Præsentation af data</a:t>
            </a:r>
            <a:endParaRPr lang="da-DK"/>
          </a:p>
        </p:txBody>
      </p:sp>
      <p:sp>
        <p:nvSpPr>
          <p:cNvPr id="3" name="Content Placeholder 2"/>
          <p:cNvSpPr>
            <a:spLocks noGrp="1"/>
          </p:cNvSpPr>
          <p:nvPr>
            <p:ph idx="1"/>
          </p:nvPr>
        </p:nvSpPr>
        <p:spPr>
          <a:xfrm>
            <a:off x="467544" y="1340768"/>
            <a:ext cx="8424936" cy="5400600"/>
          </a:xfrm>
        </p:spPr>
        <p:txBody>
          <a:bodyPr/>
          <a:lstStyle/>
          <a:p>
            <a:pPr marL="0" indent="0">
              <a:buNone/>
            </a:pPr>
            <a:r>
              <a:rPr lang="da-DK"/>
              <a:t>Hvorfor?</a:t>
            </a:r>
          </a:p>
          <a:p>
            <a:r>
              <a:rPr lang="da-DK"/>
              <a:t>Forsøge at forstå data</a:t>
            </a:r>
          </a:p>
          <a:p>
            <a:r>
              <a:rPr lang="da-DK"/>
              <a:t>Forsøge at beskrive data</a:t>
            </a:r>
          </a:p>
          <a:p>
            <a:r>
              <a:rPr lang="da-DK"/>
              <a:t>”Listen to the data”</a:t>
            </a:r>
          </a:p>
          <a:p>
            <a:r>
              <a:rPr lang="da-DK"/>
              <a:t>Få hurtigt overblik – vurdere om det er relevant at lave yderligere statistisk analyse</a:t>
            </a:r>
            <a:br>
              <a:rPr lang="da-DK"/>
            </a:br>
            <a:endParaRPr lang="da-DK"/>
          </a:p>
          <a:p>
            <a:pPr marL="0" indent="0">
              <a:buNone/>
            </a:pPr>
            <a:r>
              <a:rPr lang="da-DK"/>
              <a:t>Hvordan?</a:t>
            </a:r>
          </a:p>
          <a:p>
            <a:r>
              <a:rPr lang="da-DK"/>
              <a:t>Beregne deskriptorer</a:t>
            </a:r>
            <a:endParaRPr lang="da-DK"/>
          </a:p>
          <a:p>
            <a:r>
              <a:rPr lang="da-DK"/>
              <a:t>Præsentere data grafisk.</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26</a:t>
            </a:fld>
            <a:endParaRPr lang="da-DK"/>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27984" y="1392768"/>
            <a:ext cx="4211750" cy="166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9491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vigtigste deskriptorer</a:t>
            </a:r>
            <a:endParaRPr lang="da-DK"/>
          </a:p>
        </p:txBody>
      </p:sp>
      <p:sp>
        <p:nvSpPr>
          <p:cNvPr id="3" name="Content Placeholder 2"/>
          <p:cNvSpPr>
            <a:spLocks noGrp="1"/>
          </p:cNvSpPr>
          <p:nvPr>
            <p:ph idx="1"/>
          </p:nvPr>
        </p:nvSpPr>
        <p:spPr/>
        <p:txBody>
          <a:bodyPr/>
          <a:lstStyle/>
          <a:p>
            <a:r>
              <a:rPr lang="da-DK"/>
              <a:t>Median</a:t>
            </a:r>
            <a:br>
              <a:rPr lang="da-DK"/>
            </a:br>
            <a:r>
              <a:rPr lang="da-DK"/>
              <a:t>(engelsk: </a:t>
            </a:r>
            <a:r>
              <a:rPr lang="da-DK">
                <a:solidFill>
                  <a:schemeClr val="accent1">
                    <a:lumMod val="75000"/>
                  </a:schemeClr>
                </a:solidFill>
              </a:rPr>
              <a:t>Median</a:t>
            </a:r>
            <a:r>
              <a:rPr lang="da-DK"/>
              <a:t>)</a:t>
            </a:r>
          </a:p>
          <a:p>
            <a:r>
              <a:rPr lang="da-DK"/>
              <a:t>Middelværdi</a:t>
            </a:r>
            <a:br>
              <a:rPr lang="da-DK"/>
            </a:br>
            <a:r>
              <a:rPr lang="da-DK"/>
              <a:t>(engelsk: </a:t>
            </a:r>
            <a:r>
              <a:rPr lang="da-DK">
                <a:solidFill>
                  <a:schemeClr val="accent1">
                    <a:lumMod val="75000"/>
                  </a:schemeClr>
                </a:solidFill>
              </a:rPr>
              <a:t>Mean</a:t>
            </a:r>
            <a:r>
              <a:rPr lang="da-DK"/>
              <a:t> eller </a:t>
            </a:r>
            <a:r>
              <a:rPr lang="da-DK">
                <a:solidFill>
                  <a:schemeClr val="accent1">
                    <a:lumMod val="75000"/>
                  </a:schemeClr>
                </a:solidFill>
              </a:rPr>
              <a:t>Average</a:t>
            </a:r>
            <a:r>
              <a:rPr lang="da-DK"/>
              <a:t>)</a:t>
            </a:r>
          </a:p>
          <a:p>
            <a:r>
              <a:rPr lang="da-DK"/>
              <a:t>Varians</a:t>
            </a:r>
            <a:br>
              <a:rPr lang="da-DK"/>
            </a:br>
            <a:r>
              <a:rPr lang="da-DK"/>
              <a:t>(engelsk: </a:t>
            </a:r>
            <a:r>
              <a:rPr lang="da-DK" err="1">
                <a:solidFill>
                  <a:schemeClr val="accent1">
                    <a:lumMod val="75000"/>
                  </a:schemeClr>
                </a:solidFill>
              </a:rPr>
              <a:t>Variance</a:t>
            </a:r>
            <a:r>
              <a:rPr lang="da-DK"/>
              <a:t>)</a:t>
            </a:r>
          </a:p>
          <a:p>
            <a:r>
              <a:rPr lang="da-DK"/>
              <a:t>Standardafvigelse (også kaldet spredning)</a:t>
            </a:r>
            <a:br>
              <a:rPr lang="da-DK"/>
            </a:br>
            <a:r>
              <a:rPr lang="da-DK"/>
              <a:t>(engelsk: </a:t>
            </a:r>
            <a:r>
              <a:rPr lang="da-DK">
                <a:solidFill>
                  <a:schemeClr val="accent1">
                    <a:lumMod val="75000"/>
                  </a:schemeClr>
                </a:solidFill>
              </a:rPr>
              <a:t>Standard deviation</a:t>
            </a:r>
            <a:r>
              <a:rPr lang="da-DK"/>
              <a:t>)</a:t>
            </a:r>
          </a:p>
          <a:p>
            <a:r>
              <a:rPr lang="da-DK"/>
              <a:t>Variationskoefficient</a:t>
            </a:r>
            <a:br>
              <a:rPr lang="da-DK"/>
            </a:br>
            <a:r>
              <a:rPr lang="da-DK"/>
              <a:t>(engelsk: </a:t>
            </a:r>
            <a:r>
              <a:rPr lang="da-DK">
                <a:solidFill>
                  <a:schemeClr val="accent1">
                    <a:lumMod val="75000"/>
                  </a:schemeClr>
                </a:solidFill>
              </a:rPr>
              <a:t>Coefficient of variation</a:t>
            </a:r>
            <a:r>
              <a:rPr lang="da-DK"/>
              <a:t>).</a:t>
            </a:r>
          </a:p>
        </p:txBody>
      </p:sp>
      <p:sp>
        <p:nvSpPr>
          <p:cNvPr id="4" name="Slide Number Placeholder 3"/>
          <p:cNvSpPr>
            <a:spLocks noGrp="1"/>
          </p:cNvSpPr>
          <p:nvPr>
            <p:ph type="sldNum" sz="quarter" idx="12"/>
          </p:nvPr>
        </p:nvSpPr>
        <p:spPr/>
        <p:txBody>
          <a:bodyPr/>
          <a:lstStyle/>
          <a:p>
            <a:fld id="{2CD97C06-EC96-4259-9516-82894ECCBF7D}" type="slidenum">
              <a:rPr lang="da-DK" smtClean="0"/>
              <a:t>27</a:t>
            </a:fld>
            <a:endParaRPr lang="da-DK"/>
          </a:p>
        </p:txBody>
      </p:sp>
    </p:spTree>
    <p:extLst>
      <p:ext uri="{BB962C8B-B14F-4D97-AF65-F5344CB8AC3E}">
        <p14:creationId xmlns:p14="http://schemas.microsoft.com/office/powerpoint/2010/main" val="708233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Middelværdi </a:t>
                </a:r>
                <a14:m>
                  <m:oMathPara>
                    <m:oMathParaPr>
                      <m:jc/>
                    </m:oMathParaPr>
                    <m:oMath>
                      <m:r>
                        <a:rPr lang="el-GR" i="1" smtClean="0">
                          <a:latin typeface="Cambria Math"/>
                          <a:ea typeface="Cambria Math"/>
                        </a:rPr>
                        <m:t>𝜇</m:t>
                      </m:r>
                    </m:oMath>
                  </m:oMathPara>
                </a14:m>
                <a:r>
                  <a:rPr lang="da-DK"/>
                  <a:t> (‘my’) </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9934"/>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noAutofit/>
              </a:bodyPr>
              <a:lstStyle/>
              <a:p>
                <a:r>
                  <a:rPr lang="da-DK"/>
                  <a:t>Datasæt med </a:t>
                </a:r>
                <a14:m>
                  <m:oMathPara>
                    <m:oMathParaPr>
                      <m:jc/>
                    </m:oMathParaPr>
                    <m:oMath>
                      <m:r>
                        <a:rPr lang="da-DK" b="0" i="1" smtClean="0">
                          <a:latin typeface="Cambria Math"/>
                        </a:rPr>
                        <m:t>𝑛</m:t>
                      </m:r>
                    </m:oMath>
                  </m:oMathPara>
                </a14:m>
                <a:r>
                  <a:rPr lang="da-DK"/>
                  <a:t> observationer:</a:t>
                </a:r>
                <a14:m>
                  <m:oMathPara>
                    <m:oMathParaPr>
                      <m:jc/>
                    </m:oMathParaPr>
                    <m:oMath>
                      <m:sSub>
                        <m:sSubPr>
                          <m:ctrlPr>
                            <a:rPr lang="da-DK" i="1">
                              <a:latin typeface="Cambria Math" panose="02040503050406030204" pitchFamily="18" charset="0"/>
                            </a:rPr>
                          </m:ctrlPr>
                        </m:sSubPr>
                        <m:e>
                          <m:r>
                            <a:rPr lang="da-DK" b="0" i="1" smtClean="0">
                              <a:latin typeface="Cambria Math"/>
                            </a:rPr>
                            <m:t>  </m:t>
                          </m:r>
                          <m:r>
                            <a:rPr lang="en-US" b="0" i="1" smtClean="0">
                              <a:latin typeface="Cambria Math" panose="02040503050406030204" pitchFamily="18" charset="0"/>
                            </a:rPr>
                            <m:t>𝑥</m:t>
                          </m:r>
                        </m:e>
                        <m:sub>
                          <m:r>
                            <a:rPr lang="da-DK" i="1">
                              <a:latin typeface="Cambria Math"/>
                            </a:rPr>
                            <m:t>1</m:t>
                          </m:r>
                        </m:sub>
                      </m:sSub>
                    </m:oMath>
                  </m:oMathPara>
                </a14:m>
                <a:r>
                  <a:rPr lang="da-DK"/>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2</m:t>
                          </m:r>
                        </m:sub>
                      </m:sSub>
                    </m:oMath>
                  </m:oMathPara>
                </a14:m>
                <a:r>
                  <a:rPr lang="da-DK"/>
                  <a:t>, …,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𝑛</m:t>
                          </m:r>
                        </m:sub>
                      </m:sSub>
                    </m:oMath>
                  </m:oMathPara>
                </a14:m>
                <a:r>
                  <a:rPr lang="da-DK"/>
                  <a:t> </a:t>
                </a:r>
                <a:br>
                  <a:rPr lang="da-DK"/>
                </a:br>
                <a:r>
                  <a:rPr lang="da-DK"/>
                  <a:t>	Middelværdi: 	</a:t>
                </a:r>
                <a14:m>
                  <m:oMathPara>
                    <m:oMathParaPr>
                      <m:jc/>
                    </m:oMathParaPr>
                    <m:oMath>
                      <m:r>
                        <a:rPr lang="da-DK" i="1" smtClean="0">
                          <a:latin typeface="Cambria Math"/>
                          <a:ea typeface="Cambria Math"/>
                        </a:rPr>
                        <m:t>𝜇</m:t>
                      </m:r>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1</m:t>
                          </m:r>
                        </m:num>
                        <m:den>
                          <m:r>
                            <a:rPr lang="da-DK" b="0" i="1" smtClean="0">
                              <a:latin typeface="Cambria Math"/>
                              <a:ea typeface="Cambria Math"/>
                            </a:rPr>
                            <m:t>𝑛</m:t>
                          </m:r>
                        </m:den>
                      </m:f>
                      <m:nary>
                        <m:naryPr>
                          <m:chr m:val="∑"/>
                          <m:grow m:val="on"/>
                          <m:subHide m:val="off"/>
                          <m:supHide m:val="off"/>
                          <m:ctrlPr>
                            <a:rPr lang="da-DK" b="0" i="1" smtClean="0">
                              <a:latin typeface="Cambria Math" panose="02040503050406030204" pitchFamily="18" charset="0"/>
                              <a:ea typeface="Cambria Math"/>
                            </a:rPr>
                          </m:ctrlPr>
                        </m:naryPr>
                        <m:sub>
                          <m:r>
                            <a:rPr lang="da-DK" b="0" i="1" smtClean="0">
                              <a:latin typeface="Cambria Math"/>
                              <a:ea typeface="Cambria Math"/>
                            </a:rPr>
                            <m:t>𝑖</m:t>
                          </m:r>
                          <m:r>
                            <a:rPr lang="da-DK" b="0" i="1" smtClean="0">
                              <a:latin typeface="Cambria Math"/>
                              <a:ea typeface="Cambria Math"/>
                            </a:rPr>
                            <m:t>=1</m:t>
                          </m:r>
                        </m:sub>
                        <m:sup>
                          <m:r>
                            <a:rPr lang="da-DK" b="0" i="1" smtClean="0">
                              <a:latin typeface="Cambria Math"/>
                              <a:ea typeface="Cambria Math"/>
                            </a:rPr>
                            <m:t>𝑛</m:t>
                          </m:r>
                        </m:sup>
                        <m:e>
                          <m:sSub>
                            <m:sSubPr>
                              <m:ctrlPr>
                                <a:rPr lang="da-DK"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𝑥</m:t>
                              </m:r>
                            </m:e>
                            <m:sub>
                              <m:r>
                                <a:rPr lang="da-DK" b="0" i="1" smtClean="0">
                                  <a:latin typeface="Cambria Math"/>
                                  <a:ea typeface="Cambria Math"/>
                                </a:rPr>
                                <m:t>𝑖</m:t>
                              </m:r>
                            </m:sub>
                          </m:sSub>
                        </m:e>
                      </m:nary>
                    </m:oMath>
                  </m:oMathPara>
                </a14:m>
                <a:endParaRPr lang="da-DK"/>
              </a:p>
              <a:p>
                <a:r>
                  <a:rPr lang="da-DK"/>
                  <a:t>Middelværdien kan opfattes som observationernes balancepunkt</a:t>
                </a:r>
                <a:br>
                  <a:rPr lang="da-DK"/>
                </a:br>
                <a:br>
                  <a:rPr lang="da-DK"/>
                </a:br>
                <a:br>
                  <a:rPr lang="da-DK"/>
                </a:br>
                <a:br>
                  <a:rPr lang="da-DK"/>
                </a:br>
                <a:endParaRPr lang="da-DK"/>
              </a:p>
              <a:p>
                <a:r>
                  <a:rPr lang="da-DK"/>
                  <a:t>Hvis data kun kan antage </a:t>
                </a:r>
                <a14:m>
                  <m:oMathPara>
                    <m:oMathParaPr>
                      <m:jc/>
                    </m:oMathParaPr>
                    <m:oMath>
                      <m:r>
                        <a:rPr lang="da-DK" b="0" i="1" smtClean="0">
                          <a:latin typeface="Cambria Math"/>
                        </a:rPr>
                        <m:t>𝑘</m:t>
                      </m:r>
                      <m:r>
                        <a:rPr lang="da-DK" b="0" i="1" smtClean="0">
                          <a:latin typeface="Cambria Math"/>
                        </a:rPr>
                        <m:t> </m:t>
                      </m:r>
                    </m:oMath>
                  </m:oMathPara>
                </a14:m>
                <a:r>
                  <a:rPr lang="da-DK"/>
                  <a:t>forskellige værdier, så kan det være lettere at beregne middelværdien som </a:t>
                </a:r>
                <a:br>
                  <a:rPr lang="da-DK"/>
                </a:br>
                <a:r>
                  <a:rPr lang="da-DK"/>
                  <a:t> 	</a:t>
                </a:r>
                <a14:m>
                  <m:oMathPara>
                    <m:oMathParaPr>
                      <m:jc/>
                    </m:oMathParaPr>
                    <m:oMath>
                      <m:r>
                        <a:rPr lang="da-DK" i="1" smtClean="0">
                          <a:latin typeface="Cambria Math"/>
                          <a:ea typeface="Cambria Math"/>
                        </a:rPr>
                        <m:t>𝜇</m:t>
                      </m:r>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1</m:t>
                          </m:r>
                        </m:num>
                        <m:den>
                          <m:r>
                            <a:rPr lang="da-DK" b="0" i="1" smtClean="0">
                              <a:latin typeface="Cambria Math"/>
                              <a:ea typeface="Cambria Math"/>
                            </a:rPr>
                            <m:t>𝑛</m:t>
                          </m:r>
                        </m:den>
                      </m:f>
                      <m:nary>
                        <m:naryPr>
                          <m:chr m:val="∑"/>
                          <m:limLoc m:val="subSup"/>
                          <m:grow m:val="off"/>
                          <m:subHide m:val="off"/>
                          <m:supHide m:val="off"/>
                          <m:ctrlPr>
                            <a:rPr lang="da-DK" b="0" i="1" smtClean="0">
                              <a:latin typeface="Cambria Math" panose="02040503050406030204" pitchFamily="18" charset="0"/>
                              <a:ea typeface="Cambria Math"/>
                            </a:rPr>
                          </m:ctrlPr>
                        </m:naryPr>
                        <m:sub>
                          <m:r>
                            <a:rPr lang="da-DK" b="0" i="1" smtClean="0">
                              <a:latin typeface="Cambria Math"/>
                              <a:ea typeface="Cambria Math"/>
                            </a:rPr>
                            <m:t>𝑖</m:t>
                          </m:r>
                          <m:r>
                            <a:rPr lang="da-DK" b="0" i="1" smtClean="0">
                              <a:latin typeface="Cambria Math"/>
                              <a:ea typeface="Cambria Math"/>
                            </a:rPr>
                            <m:t>=1</m:t>
                          </m:r>
                        </m:sub>
                        <m:sup>
                          <m:r>
                            <a:rPr lang="da-DK" b="0" i="1" smtClean="0">
                              <a:latin typeface="Cambria Math"/>
                              <a:ea typeface="Cambria Math"/>
                            </a:rPr>
                            <m:t>𝑘</m:t>
                          </m:r>
                        </m:sup>
                        <m:e>
                          <m:sSub>
                            <m:sSubPr>
                              <m:ctrlPr>
                                <a:rPr lang="da-DK" b="0" i="1" smtClean="0">
                                  <a:latin typeface="Cambria Math" panose="02040503050406030204" pitchFamily="18" charset="0"/>
                                  <a:ea typeface="Cambria Math"/>
                                </a:rPr>
                              </m:ctrlPr>
                            </m:sSubPr>
                            <m:e>
                              <m:r>
                                <a:rPr lang="da-DK" b="0" i="1" smtClean="0">
                                  <a:latin typeface="Cambria Math"/>
                                  <a:ea typeface="Cambria Math"/>
                                </a:rPr>
                                <m:t>ℎ</m:t>
                              </m:r>
                            </m:e>
                            <m:sub>
                              <m:r>
                                <a:rPr lang="da-DK" b="0" i="1" smtClean="0">
                                  <a:latin typeface="Cambria Math"/>
                                  <a:ea typeface="Cambria Math"/>
                                </a:rPr>
                                <m:t>𝑖</m:t>
                              </m:r>
                            </m:sub>
                          </m:sSub>
                          <m:r>
                            <a:rPr lang="da-DK" b="0" i="1" smtClean="0">
                              <a:latin typeface="Cambria Math"/>
                              <a:ea typeface="Cambria Math"/>
                            </a:rPr>
                            <m:t>∙</m:t>
                          </m:r>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da-DK" i="1">
                                  <a:latin typeface="Cambria Math"/>
                                  <a:ea typeface="Cambria Math"/>
                                </a:rPr>
                                <m:t>𝑖</m:t>
                              </m:r>
                            </m:sub>
                          </m:sSub>
                        </m:e>
                      </m:nary>
                    </m:oMath>
                  </m:oMathPara>
                </a14:m>
                <a:r>
                  <a:rPr lang="da-DK">
                    <a:solidFill>
                      <a:prstClr val="black"/>
                    </a:solidFill>
                  </a:rPr>
                  <a:t> </a:t>
                </a:r>
                <a:br>
                  <a:rPr lang="da-DK"/>
                </a:br>
                <a:r>
                  <a:rPr lang="da-DK"/>
                  <a:t>hvor </a:t>
                </a:r>
                <a14:m>
                  <m:oMathPara>
                    <m:oMathParaPr>
                      <m:jc/>
                    </m:oMathParaPr>
                    <m:oMath>
                      <m:sSub>
                        <m:sSubPr>
                          <m:ctrlPr>
                            <a:rPr lang="da-DK" i="1" smtClean="0">
                              <a:latin typeface="Cambria Math" panose="02040503050406030204" pitchFamily="18" charset="0"/>
                            </a:rPr>
                          </m:ctrlPr>
                        </m:sSubPr>
                        <m:e>
                          <m:r>
                            <a:rPr lang="da-DK" b="0" i="1" smtClean="0">
                              <a:latin typeface="Cambria Math"/>
                            </a:rPr>
                            <m:t>ℎ</m:t>
                          </m:r>
                        </m:e>
                        <m:sub>
                          <m:r>
                            <a:rPr lang="da-DK" b="0" i="1" smtClean="0">
                              <a:latin typeface="Cambria Math"/>
                            </a:rPr>
                            <m:t>𝑖</m:t>
                          </m:r>
                        </m:sub>
                      </m:sSub>
                    </m:oMath>
                  </m:oMathPara>
                </a14:m>
                <a:r>
                  <a:rPr lang="da-DK"/>
                  <a:t> er antal gange, som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𝑖</m:t>
                          </m:r>
                        </m:sub>
                      </m:sSub>
                    </m:oMath>
                  </m:oMathPara>
                </a14:m>
                <a:r>
                  <a:rPr lang="da-DK"/>
                  <a:t> er observeret. </a:t>
                </a:r>
                <a:br>
                  <a:rPr lang="da-DK"/>
                </a:br>
                <a:r>
                  <a:rPr lang="da-DK"/>
                  <a:t>Således er </a:t>
                </a:r>
                <a:r>
                  <a:rPr lang="da-DK">
                    <a:solidFill>
                      <a:prstClr val="black"/>
                    </a:solidFill>
                  </a:rPr>
                  <a:t> </a:t>
                </a:r>
                <a:br>
                  <a:rPr lang="da-DK">
                    <a:solidFill>
                      <a:prstClr val="black"/>
                    </a:solidFill>
                  </a:rPr>
                </a:br>
                <a:r>
                  <a:rPr lang="da-DK"/>
                  <a:t> 	</a:t>
                </a:r>
                <a14:m>
                  <m:oMathPara>
                    <m:oMathParaPr>
                      <m:jc/>
                    </m:oMathParaPr>
                    <m:oMath>
                      <m:nary>
                        <m:naryPr>
                          <m:chr m:val="∑"/>
                          <m:grow m:val="on"/>
                          <m:subHide m:val="off"/>
                          <m:supHide m:val="off"/>
                          <m:ctrlPr>
                            <a:rPr lang="da-DK" i="1" smtClean="0">
                              <a:latin typeface="Cambria Math" panose="02040503050406030204" pitchFamily="18" charset="0"/>
                            </a:rPr>
                          </m:ctrlPr>
                        </m:naryPr>
                        <m:sub>
                          <m:r>
                            <a:rPr lang="da-DK" b="0" i="1" smtClean="0">
                              <a:latin typeface="Cambria Math"/>
                            </a:rPr>
                            <m:t>𝑖</m:t>
                          </m:r>
                          <m:r>
                            <a:rPr lang="da-DK" b="0" i="1" smtClean="0">
                              <a:latin typeface="Cambria Math"/>
                            </a:rPr>
                            <m:t>=1</m:t>
                          </m:r>
                        </m:sub>
                        <m:sup>
                          <m:r>
                            <a:rPr lang="da-DK" b="0" i="1" smtClean="0">
                              <a:latin typeface="Cambria Math"/>
                            </a:rPr>
                            <m:t>𝑘</m:t>
                          </m:r>
                        </m:sup>
                        <m:e>
                          <m:sSub>
                            <m:sSubPr>
                              <m:ctrlPr>
                                <a:rPr lang="da-DK" i="1" smtClean="0">
                                  <a:latin typeface="Cambria Math" panose="02040503050406030204" pitchFamily="18" charset="0"/>
                                </a:rPr>
                              </m:ctrlPr>
                            </m:sSubPr>
                            <m:e>
                              <m:r>
                                <a:rPr lang="da-DK" b="0" i="1" smtClean="0">
                                  <a:latin typeface="Cambria Math"/>
                                </a:rPr>
                                <m:t>ℎ</m:t>
                              </m:r>
                            </m:e>
                            <m:sub>
                              <m:r>
                                <a:rPr lang="da-DK" b="0" i="1" smtClean="0">
                                  <a:latin typeface="Cambria Math"/>
                                </a:rPr>
                                <m:t>𝑖</m:t>
                              </m:r>
                            </m:sub>
                          </m:sSub>
                        </m:e>
                      </m:nary>
                      <m:r>
                        <a:rPr lang="da-DK" b="0" i="1" smtClean="0">
                          <a:latin typeface="Cambria Math"/>
                        </a:rPr>
                        <m:t>=</m:t>
                      </m:r>
                      <m:r>
                        <a:rPr lang="da-DK" b="0" i="1" smtClean="0">
                          <a:latin typeface="Cambria Math"/>
                        </a:rPr>
                        <m:t>𝑛</m:t>
                      </m:r>
                    </m:oMath>
                  </m:oMathPara>
                </a14:m>
                <a:r>
                  <a:rPr lang="da-DK"/>
                  <a:t> .</a:t>
                </a:r>
                <a:br>
                  <a:rPr lang="da-DK"/>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780" b="-434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28</a:t>
            </a:fld>
            <a:endParaRPr lang="da-DK"/>
          </a:p>
        </p:txBody>
      </p:sp>
      <p:pic>
        <p:nvPicPr>
          <p:cNvPr id="5" name="Picture 4"/>
          <p:cNvPicPr>
            <a:picLocks noChangeAspect="1"/>
          </p:cNvPicPr>
          <p:nvPr/>
        </p:nvPicPr>
        <p:blipFill>
          <a:blip r:embed="rId5"/>
          <a:stretch>
            <a:fillRect/>
          </a:stretch>
        </p:blipFill>
        <p:spPr>
          <a:xfrm>
            <a:off x="1109662" y="2708920"/>
            <a:ext cx="6924675" cy="83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831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Varians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m:rPr>
                              <m:sty m:val="bi"/>
                            </m:rPr>
                            <a:rPr lang="da-DK" b="1" i="1" smtClean="0">
                              <a:latin typeface="Cambria Math"/>
                            </a:rPr>
                            <m:t>𝟐</m:t>
                          </m:r>
                        </m:sup>
                      </m:sSup>
                    </m:oMath>
                  </m:oMathPara>
                </a14:m>
                <a:r>
                  <a:rPr lang="da-DK"/>
                  <a:t> (‘sigma i anden’)</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11258"/>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lstStyle/>
              <a:p>
                <a:r>
                  <a:rPr lang="da-DK"/>
                  <a:t>Varians er den gennemsnitlige, kvadrerede afstand til middelværdien: </a:t>
                </a:r>
                <a:br>
                  <a:rPr lang="da-DK"/>
                </a:br>
                <a:r>
                  <a:rPr lang="da-DK" sz="1200"/>
                  <a:t> </a:t>
                </a:r>
                <a:br>
                  <a:rPr lang="da-DK"/>
                </a:br>
                <a:r>
                  <a:rPr lang="da-DK"/>
                  <a:t> 	Varians: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a:rPr lang="da-DK" b="0" i="1" smtClean="0">
                              <a:latin typeface="Cambria Math"/>
                            </a:rPr>
                            <m:t>2</m:t>
                          </m:r>
                        </m:sup>
                      </m:sSup>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1</m:t>
                          </m:r>
                        </m:num>
                        <m:den>
                          <m:r>
                            <a:rPr lang="da-DK" b="0" i="1" smtClean="0">
                              <a:latin typeface="Cambria Math"/>
                            </a:rPr>
                            <m:t>𝑛</m:t>
                          </m:r>
                        </m:den>
                      </m:f>
                      <m:nary>
                        <m:naryPr>
                          <m:chr m:val="∑"/>
                          <m:grow m:val="on"/>
                          <m:subHide m:val="off"/>
                          <m:supHide m:val="off"/>
                          <m:ctrlPr>
                            <a:rPr lang="da-DK" b="0" i="1" smtClean="0">
                              <a:latin typeface="Cambria Math" panose="02040503050406030204" pitchFamily="18" charset="0"/>
                            </a:rPr>
                          </m:ctrlPr>
                        </m:naryPr>
                        <m:sub>
                          <m:r>
                            <a:rPr lang="da-DK" b="0" i="1" smtClean="0">
                              <a:latin typeface="Cambria Math"/>
                            </a:rPr>
                            <m:t>𝑖</m:t>
                          </m:r>
                          <m:r>
                            <a:rPr lang="da-DK" b="0" i="1" smtClean="0">
                              <a:latin typeface="Cambria Math"/>
                            </a:rPr>
                            <m:t>=1</m:t>
                          </m:r>
                        </m:sub>
                        <m:sup>
                          <m:r>
                            <a:rPr lang="da-DK" b="0" i="1" smtClean="0">
                              <a:latin typeface="Cambria Math"/>
                            </a:rPr>
                            <m:t>𝑛</m:t>
                          </m:r>
                        </m:sup>
                        <m:e>
                          <m:sSup>
                            <m:sSupPr>
                              <m:ctrlPr>
                                <a:rPr lang="da-DK" b="0" i="1" smtClean="0">
                                  <a:latin typeface="Cambria Math" panose="02040503050406030204" pitchFamily="18" charset="0"/>
                                </a:rPr>
                              </m:ctrlPr>
                            </m:sSupPr>
                            <m:e>
                              <m:r>
                                <a:rPr lang="da-DK" b="0" i="1" smtClean="0">
                                  <a:latin typeface="Cambria Math"/>
                                </a:rPr>
                                <m:t>(</m:t>
                              </m:r>
                              <m:sSub>
                                <m:sSubPr>
                                  <m:ctrlPr>
                                    <a:rPr lang="da-DK" b="0"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𝑖</m:t>
                                  </m:r>
                                </m:sub>
                              </m:sSub>
                              <m:r>
                                <a:rPr lang="da-DK" b="0" i="1" smtClean="0">
                                  <a:latin typeface="Cambria Math"/>
                                </a:rPr>
                                <m:t>−</m:t>
                              </m:r>
                              <m:r>
                                <a:rPr lang="da-DK" b="0" i="1" smtClean="0">
                                  <a:latin typeface="Cambria Math"/>
                                  <a:ea typeface="Cambria Math"/>
                                </a:rPr>
                                <m:t>𝜇</m:t>
                              </m:r>
                              <m:r>
                                <a:rPr lang="da-DK" b="0" i="1" smtClean="0">
                                  <a:latin typeface="Cambria Math"/>
                                  <a:ea typeface="Cambria Math"/>
                                </a:rPr>
                                <m:t>)</m:t>
                              </m:r>
                            </m:e>
                            <m:sup>
                              <m:r>
                                <a:rPr lang="da-DK" b="0" i="1" smtClean="0">
                                  <a:latin typeface="Cambria Math"/>
                                </a:rPr>
                                <m:t>2</m:t>
                              </m:r>
                            </m:sup>
                          </m:sSup>
                        </m:e>
                      </m:nary>
                    </m:oMath>
                  </m:oMathPara>
                </a14:m>
                <a:br>
                  <a:rPr lang="da-DK"/>
                </a:br>
                <a:endParaRPr lang="da-DK"/>
              </a:p>
              <a:p>
                <a:r>
                  <a:rPr lang="da-DK"/>
                  <a:t>Varians kan også beregnes således: </a:t>
                </a:r>
                <a:br>
                  <a:rPr lang="da-DK"/>
                </a:br>
                <a:br>
                  <a:rPr lang="da-DK"/>
                </a:br>
                <a:r>
                  <a:rPr lang="da-DK"/>
                  <a:t> 	Varians: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d>
                        <m:dPr>
                          <m:begChr m:val="("/>
                          <m:sepChr m:val="|"/>
                          <m:endChr m:val=")"/>
                          <m:grow m:val="on"/>
                          <m:shp m:val="centered"/>
                          <m:ctrlPr>
                            <a:rPr lang="da-DK" i="1" smtClean="0">
                              <a:latin typeface="Cambria Math" panose="02040503050406030204" pitchFamily="18" charset="0"/>
                            </a:rPr>
                          </m:ctrlPr>
                        </m:dPr>
                        <m:e>
                          <m:nary>
                            <m:naryPr>
                              <m:chr m:val="∑"/>
                              <m:grow m:val="on"/>
                              <m:subHide m:val="off"/>
                              <m:supHide m:val="off"/>
                              <m:ctrlPr>
                                <a:rPr lang="da-DK" i="1" smtClean="0">
                                  <a:latin typeface="Cambria Math" panose="02040503050406030204" pitchFamily="18" charset="0"/>
                                </a:rPr>
                              </m:ctrlPr>
                            </m:naryPr>
                            <m:sub>
                              <m:r>
                                <a:rPr lang="da-DK" b="0" i="1" smtClean="0">
                                  <a:latin typeface="Cambria Math"/>
                                </a:rPr>
                                <m:t>𝑖</m:t>
                              </m:r>
                              <m:r>
                                <a:rPr lang="da-DK" b="0" i="1" smtClean="0">
                                  <a:latin typeface="Cambria Math"/>
                                </a:rPr>
                                <m:t>=1</m:t>
                              </m:r>
                            </m:sub>
                            <m:sup>
                              <m:r>
                                <a:rPr lang="da-DK" b="0" i="1" smtClean="0">
                                  <a:latin typeface="Cambria Math"/>
                                </a:rPr>
                                <m:t>𝑛</m:t>
                              </m:r>
                            </m:sup>
                            <m:e>
                              <m:sSup>
                                <m:sSupPr>
                                  <m:ctrlPr>
                                    <a:rPr lang="da-DK" i="1" smtClean="0">
                                      <a:latin typeface="Cambria Math" panose="02040503050406030204" pitchFamily="18" charset="0"/>
                                    </a:rPr>
                                  </m:ctrlPr>
                                </m:sSupPr>
                                <m:e>
                                  <m:sSub>
                                    <m:sSubPr>
                                      <m:ctrlPr>
                                        <a:rPr lang="da-DK"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𝑖</m:t>
                                      </m:r>
                                    </m:sub>
                                  </m:sSub>
                                </m:e>
                                <m:sup>
                                  <m:r>
                                    <a:rPr lang="da-DK" b="0" i="1" smtClean="0">
                                      <a:latin typeface="Cambria Math"/>
                                    </a:rPr>
                                    <m:t>2</m:t>
                                  </m:r>
                                </m:sup>
                              </m:sSup>
                            </m:e>
                          </m:nary>
                        </m:e>
                      </m:d>
                      <m:r>
                        <m:rPr>
                          <m:sty m:val="p"/>
                        </m:rPr>
                        <a:rPr lang="da-DK" b="0" i="0" smtClean="0">
                          <a:latin typeface="Cambria Math"/>
                        </a:rPr>
                        <m:t>−</m:t>
                      </m:r>
                      <m:sSup>
                        <m:sSupPr>
                          <m:ctrlPr>
                            <a:rPr lang="da-DK" b="0" i="1" smtClean="0">
                              <a:latin typeface="Cambria Math" panose="02040503050406030204" pitchFamily="18" charset="0"/>
                            </a:rPr>
                          </m:ctrlPr>
                        </m:sSupPr>
                        <m:e>
                          <m:r>
                            <a:rPr lang="da-DK" b="0" i="1" smtClean="0">
                              <a:latin typeface="Cambria Math"/>
                              <a:ea typeface="Cambria Math"/>
                            </a:rPr>
                            <m:t>𝜇</m:t>
                          </m:r>
                        </m:e>
                        <m:sup>
                          <m:r>
                            <a:rPr lang="da-DK" b="0" i="1" smtClean="0">
                              <a:latin typeface="Cambria Math"/>
                            </a:rPr>
                            <m:t>2</m:t>
                          </m:r>
                        </m:sup>
                      </m:sSup>
                    </m:oMath>
                  </m:oMathPara>
                </a14:m>
                <a:r>
                  <a:rPr lang="da-DK"/>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780" r="-14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29</a:t>
            </a:fld>
            <a:endParaRPr lang="da-DK"/>
          </a:p>
        </p:txBody>
      </p:sp>
    </p:spTree>
    <p:extLst>
      <p:ext uri="{BB962C8B-B14F-4D97-AF65-F5344CB8AC3E}">
        <p14:creationId xmlns:p14="http://schemas.microsoft.com/office/powerpoint/2010/main" val="28361718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11560" y="274638"/>
            <a:ext cx="8075240" cy="922114"/>
          </a:xfrm>
        </p:spPr>
        <p:txBody>
          <a:bodyPr>
            <a:normAutofit/>
          </a:bodyPr>
          <a:lstStyle/>
          <a:p>
            <a:r>
              <a:rPr lang="da-DK" sz="3600" b="1">
                <a:solidFill>
                  <a:schemeClr val="accent1">
                    <a:lumMod val="75000"/>
                  </a:schemeClr>
                </a:solidFill>
              </a:rPr>
              <a:t>Om underviseren</a:t>
            </a:r>
          </a:p>
        </p:txBody>
      </p:sp>
      <p:sp>
        <p:nvSpPr>
          <p:cNvPr id="3" name="Content Placeholder 2"/>
          <p:cNvSpPr>
            <a:spLocks noGrp="1"/>
          </p:cNvSpPr>
          <p:nvPr>
            <p:ph sz="half" idx="2"/>
          </p:nvPr>
        </p:nvSpPr>
        <p:spPr>
          <a:xfrm>
            <a:off x="539552" y="1268760"/>
            <a:ext cx="3957836" cy="4785395"/>
          </a:xfrm>
        </p:spPr>
        <p:txBody>
          <a:bodyPr>
            <a:normAutofit/>
          </a:bodyPr>
          <a:lstStyle/>
          <a:p>
            <a:pPr marL="358775" indent="-358775">
              <a:buFont typeface="Arial" pitchFamily="34" charset="0"/>
              <a:buChar char="•"/>
            </a:pPr>
            <a:r>
              <a:rPr lang="da-DK" sz="2000"/>
              <a:t>Allan Leck Jensen</a:t>
            </a:r>
          </a:p>
          <a:p>
            <a:pPr marL="358775" indent="-358775">
              <a:buFont typeface="Arial" pitchFamily="34" charset="0"/>
              <a:buChar char="•"/>
            </a:pPr>
            <a:r>
              <a:rPr lang="da-DK" sz="2000"/>
              <a:t>60 år, bor i Viborg</a:t>
            </a:r>
          </a:p>
          <a:p>
            <a:pPr marL="358775" indent="-358775">
              <a:buFont typeface="Arial" pitchFamily="34" charset="0"/>
              <a:buChar char="•"/>
            </a:pPr>
            <a:r>
              <a:rPr lang="da-DK" sz="2000"/>
              <a:t>Gift, 4 børn, 1 barnebarn </a:t>
            </a:r>
          </a:p>
        </p:txBody>
      </p:sp>
      <p:sp>
        <p:nvSpPr>
          <p:cNvPr id="4" name="Slide Number Placeholder 3"/>
          <p:cNvSpPr>
            <a:spLocks noGrp="1"/>
          </p:cNvSpPr>
          <p:nvPr>
            <p:ph type="sldNum" sz="quarter" idx="12"/>
          </p:nvPr>
        </p:nvSpPr>
        <p:spPr/>
        <p:txBody>
          <a:bodyPr/>
          <a:lstStyle/>
          <a:p>
            <a:fld id="{2CD97C06-EC96-4259-9516-82894ECCBF7D}" type="slidenum">
              <a:rPr lang="da-DK" smtClean="0"/>
              <a:t>3</a:t>
            </a:fld>
            <a:endParaRPr lang="da-DK"/>
          </a:p>
        </p:txBody>
      </p:sp>
      <p:pic>
        <p:nvPicPr>
          <p:cNvPr id="9" name="Picture 8"/>
          <p:cNvPicPr>
            <a:picLocks noChangeAspect="1"/>
          </p:cNvPicPr>
          <p:nvPr/>
        </p:nvPicPr>
        <p:blipFill>
          <a:blip r:embed="rId3"/>
          <a:stretch>
            <a:fillRect/>
          </a:stretch>
        </p:blipFill>
        <p:spPr>
          <a:xfrm>
            <a:off x="177899" y="2420888"/>
            <a:ext cx="8787332" cy="4248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56996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Varians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m:rPr>
                              <m:sty m:val="bi"/>
                            </m:rPr>
                            <a:rPr lang="da-DK" b="1" i="1" smtClean="0">
                              <a:latin typeface="Cambria Math"/>
                            </a:rPr>
                            <m:t>𝟐</m:t>
                          </m:r>
                        </m:sup>
                      </m:sSup>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11258"/>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lstStyle/>
              <a:p>
                <a:pPr marL="0" indent="0">
                  <a:lnSpc>
                    <a:spcPct val="130000"/>
                  </a:lnSpc>
                  <a:buNone/>
                </a:pPr>
                <a:r>
                  <a:rPr lang="da-DK"/>
                  <a:t>Beregningsmetode (fordel ved manuel beregning): </a:t>
                </a:r>
                <a:br>
                  <a:rPr lang="da-DK"/>
                </a:br>
                <a:r>
                  <a:rPr lang="da-DK"/>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r>
                                <a:rPr lang="da-DK" i="1">
                                  <a:latin typeface="Cambria Math"/>
                                </a:rPr>
                                <m:t>−</m:t>
                              </m:r>
                              <m:r>
                                <a:rPr lang="da-DK" i="1">
                                  <a:latin typeface="Cambria Math"/>
                                  <a:ea typeface="Cambria Math"/>
                                </a:rPr>
                                <m:t>𝜇</m:t>
                              </m:r>
                              <m:r>
                                <a:rPr lang="da-DK" i="1">
                                  <a:latin typeface="Cambria Math"/>
                                  <a:ea typeface="Cambria Math"/>
                                </a:rPr>
                                <m:t>)</m:t>
                              </m:r>
                            </m:e>
                            <m:sup>
                              <m:r>
                                <a:rPr lang="da-DK" i="1">
                                  <a:latin typeface="Cambria Math"/>
                                </a:rPr>
                                <m:t>2</m:t>
                              </m:r>
                            </m:sup>
                          </m:sSup>
                        </m:e>
                      </m:nary>
                    </m:oMath>
                  </m:oMathPara>
                </a14:m>
                <a:endParaRPr lang="en-US"/>
              </a:p>
              <a:p>
                <a:pPr marL="0" indent="0">
                  <a:lnSpc>
                    <a:spcPct val="130000"/>
                  </a:lnSpc>
                  <a:buNone/>
                </a:pPr>
                <a:r>
                  <a:rPr lang="en-US"/>
                  <a:t> 	</a:t>
                </a:r>
                <a14:m>
                  <m:oMathPara>
                    <m:oMathParaPr>
                      <m:jc/>
                    </m:oMathParaPr>
                    <m:oMath>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r>
                                <a:rPr lang="da-DK" i="1">
                                  <a:latin typeface="Cambria Math"/>
                                </a:rPr>
                                <m:t>(</m:t>
                              </m:r>
                              <m:sSup>
                                <m:sSupPr>
                                  <m:ctrlPr>
                                    <a:rPr lang="da-DK" i="1" smtClean="0">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rPr>
                                    <m:t>2</m:t>
                                  </m:r>
                                </m:sup>
                              </m:sSup>
                              <m:r>
                                <a:rPr lang="da-DK" i="1">
                                  <a:latin typeface="Cambria Math"/>
                                </a:rPr>
                                <m:t>−</m:t>
                              </m:r>
                              <m:r>
                                <a:rPr lang="en-US" b="0" i="1" smtClean="0">
                                  <a:latin typeface="Cambria Math" panose="02040503050406030204" pitchFamily="18" charset="0"/>
                                </a:rPr>
                                <m:t>2</m:t>
                              </m:r>
                              <m:r>
                                <a:rPr lang="da-DK" i="1">
                                  <a:latin typeface="Cambria Math"/>
                                  <a:ea typeface="Cambria Math"/>
                                </a:rPr>
                                <m:t>𝜇</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r>
                                <a:rPr lang="da-DK" i="1">
                                  <a:latin typeface="Cambria Math"/>
                                  <a:ea typeface="Cambria Math"/>
                                </a:rPr>
                                <m:t>)</m:t>
                              </m:r>
                            </m:e>
                            <m:sup>
                              <m:r>
                                <a:rPr lang="en-US" b="0" i="1" smtClean="0">
                                  <a:latin typeface="Cambria Math" panose="02040503050406030204" pitchFamily="18" charset="0"/>
                                  <a:ea typeface="Cambria Math"/>
                                </a:rPr>
                                <m:t> </m:t>
                              </m:r>
                            </m:sup>
                          </m:sSup>
                        </m:e>
                      </m:nary>
                    </m:oMath>
                  </m:oMathPara>
                </a14:m>
                <a:r>
                  <a:rPr lang="da-DK"/>
                  <a:t> </a:t>
                </a:r>
              </a:p>
              <a:p>
                <a:pPr marL="0" indent="0">
                  <a:lnSpc>
                    <a:spcPct val="130000"/>
                  </a:lnSpc>
                  <a:buNone/>
                </a:pPr>
                <a:r>
                  <a:rPr lang="da-DK"/>
                  <a:t> 	</a:t>
                </a:r>
                <a14:m>
                  <m:oMathPara>
                    <m:oMathParaPr>
                      <m:jc/>
                    </m:oMathParaPr>
                    <m:oMath>
                      <m:r>
                        <a:rPr lang="en-US" b="0" i="1" smtClean="0">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i="1">
                                  <a:latin typeface="Cambria Math" panose="02040503050406030204" pitchFamily="18" charset="0"/>
                                </a:rPr>
                                <m:t>2</m:t>
                              </m:r>
                            </m:sup>
                          </m:sSup>
                        </m:e>
                      </m:nary>
                      <m:r>
                        <a:rPr lang="en-US" b="0" i="1" smtClean="0">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e>
                      </m:nary>
                      <m:r>
                        <a:rPr lang="en-US" b="0" i="1" smtClean="0">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2</m:t>
                          </m:r>
                          <m:r>
                            <a:rPr lang="da-DK" i="1">
                              <a:latin typeface="Cambria Math"/>
                              <a:ea typeface="Cambria Math"/>
                            </a:rPr>
                            <m:t>𝜇</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nary>
                    </m:oMath>
                  </m:oMathPara>
                </a14:m>
                <a:endParaRPr lang="en-US"/>
              </a:p>
              <a:p>
                <a:pPr marL="0" indent="0">
                  <a:lnSpc>
                    <a:spcPct val="130000"/>
                  </a:lnSpc>
                  <a:buNone/>
                </a:pPr>
                <a:r>
                  <a:rPr lang="da-DK"/>
                  <a:t> 	</a:t>
                </a:r>
                <a14:m>
                  <m:oMathPara>
                    <m:oMathParaPr>
                      <m:jc/>
                    </m:oMathParaPr>
                    <m:oMath>
                      <m:r>
                        <a:rPr lang="en-US" i="1">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i="1">
                                  <a:latin typeface="Cambria Math" panose="02040503050406030204" pitchFamily="18" charset="0"/>
                                </a:rPr>
                                <m:t>2</m:t>
                              </m:r>
                            </m:sup>
                          </m:sSup>
                        </m:e>
                      </m:nary>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b="0" i="1" smtClean="0">
                              <a:latin typeface="Cambria Math" panose="02040503050406030204" pitchFamily="18" charset="0"/>
                            </a:rPr>
                            <m:t>1</m:t>
                          </m:r>
                        </m:e>
                      </m:nary>
                      <m:r>
                        <a:rPr lang="en-US" i="1">
                          <a:latin typeface="Cambria Math" panose="02040503050406030204" pitchFamily="18" charset="0"/>
                        </a:rPr>
                        <m:t>−2</m:t>
                      </m:r>
                      <m:r>
                        <a:rPr lang="da-DK" i="1">
                          <a:latin typeface="Cambria Math"/>
                          <a:ea typeface="Cambria Math"/>
                        </a:rPr>
                        <m:t>𝜇</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nary>
                    </m:oMath>
                  </m:oMathPara>
                </a14:m>
                <a:endParaRPr lang="da-DK"/>
              </a:p>
              <a:p>
                <a:pPr marL="0" indent="0">
                  <a:lnSpc>
                    <a:spcPct val="130000"/>
                  </a:lnSpc>
                  <a:buNone/>
                </a:pPr>
                <a:r>
                  <a:rPr lang="da-DK"/>
                  <a:t>	</a:t>
                </a:r>
                <a14:m>
                  <m:oMathPara>
                    <m:oMathParaPr>
                      <m:jc/>
                    </m:oMathParaPr>
                    <m:oMath>
                      <m:r>
                        <a:rPr lang="en-US" i="1">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i="1">
                                  <a:latin typeface="Cambria Math" panose="02040503050406030204" pitchFamily="18" charset="0"/>
                                </a:rPr>
                                <m:t>2</m:t>
                              </m:r>
                            </m:sup>
                          </m:sSup>
                        </m:e>
                      </m:nary>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oMath>
                  </m:oMathPara>
                </a14:m>
                <a:endParaRPr lang="da-DK"/>
              </a:p>
              <a:p>
                <a:pPr marL="0" indent="0">
                  <a:lnSpc>
                    <a:spcPct val="130000"/>
                  </a:lnSpc>
                  <a:buNone/>
                </a:pPr>
                <a:r>
                  <a:rPr lang="da-DK"/>
                  <a:t>	</a:t>
                </a:r>
                <a14:m>
                  <m:oMathPara>
                    <m:oMathParaPr>
                      <m:jc/>
                    </m:oMathParaPr>
                    <m:oMath>
                      <m:r>
                        <a:rPr lang="en-US" i="1">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i="1">
                                  <a:latin typeface="Cambria Math" panose="02040503050406030204" pitchFamily="18" charset="0"/>
                                </a:rPr>
                                <m:t>2</m:t>
                              </m:r>
                            </m:sup>
                          </m:sSup>
                        </m:e>
                      </m:nary>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oMath>
                  </m:oMathPara>
                </a14:m>
                <a:r>
                  <a:rPr lang="da-DK"/>
                  <a:t> .</a:t>
                </a:r>
              </a:p>
              <a:p>
                <a:pPr marL="0" indent="0">
                  <a:buNone/>
                </a:pPr>
                <a:endParaRPr lang="da-DK"/>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4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30</a:t>
            </a:fld>
            <a:endParaRPr lang="da-DK"/>
          </a:p>
        </p:txBody>
      </p:sp>
    </p:spTree>
    <p:extLst>
      <p:ext uri="{BB962C8B-B14F-4D97-AF65-F5344CB8AC3E}">
        <p14:creationId xmlns:p14="http://schemas.microsoft.com/office/powerpoint/2010/main" val="27203036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Standardafvigelse / spredning </a:t>
                </a:r>
                <a14:m>
                  <m:oMathPara>
                    <m:oMathParaPr>
                      <m:jc/>
                    </m:oMathParaPr>
                    <m:oMath>
                      <m:r>
                        <a:rPr lang="da-DK" i="1">
                          <a:latin typeface="Cambria Math"/>
                          <a:ea typeface="Cambria Math"/>
                        </a:rPr>
                        <m:t>𝜎</m:t>
                      </m:r>
                    </m:oMath>
                  </m:oMathPara>
                </a14:m>
                <a:r>
                  <a:rPr lang="da-DK"/>
                  <a:t> (‘sigma’)</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9934"/>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359532" y="1439753"/>
                <a:ext cx="8424936" cy="5400600"/>
              </a:xfrm>
            </p:spPr>
            <p:txBody>
              <a:bodyPr/>
              <a:lstStyle/>
              <a:p>
                <a:r>
                  <a:rPr lang="da-DK"/>
                  <a:t>Standardafvigelsen er kvadratroden af variansen. Dermed har standardafvigelsen samme skala (måleenhed) som data</a:t>
                </a:r>
                <a:br>
                  <a:rPr lang="da-DK"/>
                </a:br>
                <a:br>
                  <a:rPr lang="da-DK"/>
                </a:br>
                <a:r>
                  <a:rPr lang="da-DK"/>
                  <a:t>Standardafvigelse: </a:t>
                </a:r>
                <a:br>
                  <a:rPr lang="da-DK"/>
                </a:br>
                <a:r>
                  <a:rPr lang="da-DK"/>
                  <a:t>     </a:t>
                </a:r>
                <a14:m>
                  <m:oMathPara>
                    <m:oMathParaPr>
                      <m:jc/>
                    </m:oMathParaPr>
                    <m:oMath>
                      <m:r>
                        <a:rPr lang="da-DK"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oMath>
                  </m:oMathPara>
                </a14:m>
                <a:r>
                  <a:rPr lang="da-DK"/>
                  <a:t> </a:t>
                </a:r>
                <a:br>
                  <a:rPr lang="da-DK"/>
                </a:br>
                <a:r>
                  <a:rPr lang="da-DK"/>
                  <a:t> 	</a:t>
                </a:r>
                <a14:m>
                  <m:oMathPara>
                    <m:oMathParaPr>
                      <m:jc/>
                    </m:oMathParaPr>
                    <m:oMath>
                      <m:r>
                        <m:rPr>
                          <m:sty m:val="p"/>
                        </m:rP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da-DK" i="1">
                                      <a:latin typeface="Cambria Math"/>
                                    </a:rPr>
                                    <m:t>2</m:t>
                                  </m:r>
                                </m:sup>
                              </m:sSup>
                            </m:e>
                          </m:nary>
                          <m:r>
                            <m:rPr>
                              <m:sty m:val="p"/>
                            </m:rPr>
                            <a:rPr lang="da-DK">
                              <a:latin typeface="Cambria Math"/>
                            </a:rPr>
                            <m:t>−</m:t>
                          </m:r>
                          <m:sSup>
                            <m:sSupPr>
                              <m:ctrlPr>
                                <a:rPr lang="da-DK" i="1">
                                  <a:latin typeface="Cambria Math" panose="02040503050406030204" pitchFamily="18" charset="0"/>
                                </a:rPr>
                              </m:ctrlPr>
                            </m:sSupPr>
                            <m:e>
                              <m:r>
                                <a:rPr lang="da-DK" i="1">
                                  <a:latin typeface="Cambria Math"/>
                                  <a:ea typeface="Cambria Math"/>
                                </a:rPr>
                                <m:t>𝜇</m:t>
                              </m:r>
                            </m:e>
                            <m:sup>
                              <m:r>
                                <a:rPr lang="da-DK" i="1">
                                  <a:latin typeface="Cambria Math"/>
                                </a:rPr>
                                <m:t>2</m:t>
                              </m:r>
                            </m:sup>
                          </m:sSup>
                        </m:e>
                      </m:rad>
                    </m:oMath>
                  </m:oMathPara>
                </a14:m>
                <a:r>
                  <a:rPr lang="da-DK"/>
                  <a:t> </a:t>
                </a:r>
                <a:br>
                  <a:rPr lang="da-DK"/>
                </a:br>
                <a:endParaRPr lang="da-DK"/>
              </a:p>
              <a:p>
                <a:r>
                  <a:rPr lang="da-DK"/>
                  <a:t>Standardafvigelsen opfattes som et mål for observationernes gennemsnitlige afstand fra middelværdien.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9532" y="1439753"/>
                <a:ext cx="8424936" cy="5400600"/>
              </a:xfrm>
              <a:blipFill>
                <a:blip r:embed="rId4"/>
                <a:stretch>
                  <a:fillRect l="-868" t="-79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a:t>
            </a:fld>
            <a:endParaRPr lang="da-DK"/>
          </a:p>
        </p:txBody>
      </p:sp>
    </p:spTree>
    <p:extLst>
      <p:ext uri="{BB962C8B-B14F-4D97-AF65-F5344CB8AC3E}">
        <p14:creationId xmlns:p14="http://schemas.microsoft.com/office/powerpoint/2010/main" val="3854616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363272" cy="922114"/>
          </a:xfrm>
        </p:spPr>
        <p:txBody>
          <a:bodyPr>
            <a:normAutofit fontScale="90000"/>
          </a:bodyPr>
          <a:lstStyle/>
          <a:p>
            <a:r>
              <a:rPr lang="da-DK" sz="4000" b="1">
                <a:solidFill>
                  <a:schemeClr val="accent1">
                    <a:lumMod val="75000"/>
                  </a:schemeClr>
                </a:solidFill>
              </a:rPr>
              <a:t>Eksempel: Højde på 25 elever i A klasse</a:t>
            </a:r>
            <a:r>
              <a:rPr lang="da-DK"/>
              <a:t> </a:t>
            </a:r>
          </a:p>
        </p:txBody>
      </p:sp>
      <p:graphicFrame>
        <p:nvGraphicFramePr>
          <p:cNvPr id="5" name="Content Placeholder 4"/>
          <p:cNvGraphicFramePr>
            <a:graphicFrameLocks noGrp="1"/>
          </p:cNvGraphicFramePr>
          <p:nvPr>
            <p:ph sz="half" idx="1"/>
          </p:nvPr>
        </p:nvGraphicFramePr>
        <p:xfrm>
          <a:off x="457200" y="1196752"/>
          <a:ext cx="4042790" cy="1684785"/>
        </p:xfrm>
        <a:graphic>
          <a:graphicData uri="http://schemas.openxmlformats.org/drawingml/2006/table">
            <a:tbl>
              <a:tblPr firstRow="1" bandRow="1">
                <a:tableStyleId>{5940675A-B579-460E-94D1-54222C63F5DA}</a:tableStyleId>
              </a:tblPr>
              <a:tblGrid>
                <a:gridCol w="808558">
                  <a:extLst>
                    <a:ext uri="{9D8B030D-6E8A-4147-A177-3AD203B41FA5}">
                      <a16:colId xmlns:a16="http://schemas.microsoft.com/office/drawing/2014/main" val="20000"/>
                    </a:ext>
                  </a:extLst>
                </a:gridCol>
                <a:gridCol w="808558">
                  <a:extLst>
                    <a:ext uri="{9D8B030D-6E8A-4147-A177-3AD203B41FA5}">
                      <a16:colId xmlns:a16="http://schemas.microsoft.com/office/drawing/2014/main" val="20001"/>
                    </a:ext>
                  </a:extLst>
                </a:gridCol>
                <a:gridCol w="808558">
                  <a:extLst>
                    <a:ext uri="{9D8B030D-6E8A-4147-A177-3AD203B41FA5}">
                      <a16:colId xmlns:a16="http://schemas.microsoft.com/office/drawing/2014/main" val="20002"/>
                    </a:ext>
                  </a:extLst>
                </a:gridCol>
                <a:gridCol w="808558">
                  <a:extLst>
                    <a:ext uri="{9D8B030D-6E8A-4147-A177-3AD203B41FA5}">
                      <a16:colId xmlns:a16="http://schemas.microsoft.com/office/drawing/2014/main" val="20003"/>
                    </a:ext>
                  </a:extLst>
                </a:gridCol>
                <a:gridCol w="808558">
                  <a:extLst>
                    <a:ext uri="{9D8B030D-6E8A-4147-A177-3AD203B41FA5}">
                      <a16:colId xmlns:a16="http://schemas.microsoft.com/office/drawing/2014/main" val="20004"/>
                    </a:ext>
                  </a:extLst>
                </a:gridCol>
              </a:tblGrid>
              <a:tr h="336957">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tc>
                  <a:txBody>
                    <a:bodyPr vert="horz" wrap="square"/>
                    <a:lstStyle/>
                    <a:p>
                      <a:pPr algn="ctr" fontAlgn="b"/>
                      <a:r>
                        <a:rPr lang="en-GB" sz="2000" b="0" i="0" u="none" strike="noStrike">
                          <a:solidFill>
                            <a:srgbClr val="000000"/>
                          </a:solidFill>
                          <a:effectLst/>
                          <a:latin typeface="Calibri"/>
                        </a:rPr>
                        <a:t>183</a:t>
                      </a:r>
                    </a:p>
                  </a:txBody>
                  <a:tcPr marL="4566" marR="4566" marT="9525" marB="0" anchor="b"/>
                </a:tc>
                <a:tc>
                  <a:txBody>
                    <a:bodyPr vert="horz" wrap="square"/>
                    <a:lstStyle/>
                    <a:p>
                      <a:pPr algn="ctr" fontAlgn="b"/>
                      <a:r>
                        <a:rPr lang="en-GB" sz="2000" b="0" i="0" u="none" strike="noStrike">
                          <a:solidFill>
                            <a:srgbClr val="000000"/>
                          </a:solidFill>
                          <a:effectLst/>
                          <a:latin typeface="Calibri"/>
                        </a:rPr>
                        <a:t>188</a:t>
                      </a:r>
                    </a:p>
                  </a:txBody>
                  <a:tcPr marL="4566" marR="4566" marT="9525" marB="0" anchor="b"/>
                </a:tc>
                <a:tc>
                  <a:txBody>
                    <a:bodyPr vert="horz" wrap="square"/>
                    <a:lstStyle/>
                    <a:p>
                      <a:pPr algn="ctr" fontAlgn="b"/>
                      <a:r>
                        <a:rPr lang="en-GB" sz="2000" b="0" i="0" u="none" strike="noStrike">
                          <a:solidFill>
                            <a:srgbClr val="000000"/>
                          </a:solidFill>
                          <a:effectLst/>
                          <a:latin typeface="Calibri"/>
                        </a:rPr>
                        <a:t>172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extLst>
                  <a:ext uri="{0D108BD9-81ED-4DB2-BD59-A6C34878D82A}">
                    <a16:rowId xmlns:a16="http://schemas.microsoft.com/office/drawing/2014/main" val="10000"/>
                  </a:ext>
                </a:extLst>
              </a:tr>
              <a:tr h="336957">
                <a:tc>
                  <a:txBody>
                    <a:bodyPr vert="horz" wrap="square"/>
                    <a:lstStyle/>
                    <a:p>
                      <a:pPr algn="ctr" fontAlgn="b"/>
                      <a:r>
                        <a:rPr lang="en-GB" sz="2000" b="0" i="0" u="none" strike="noStrike">
                          <a:solidFill>
                            <a:srgbClr val="000000"/>
                          </a:solidFill>
                          <a:effectLst/>
                          <a:latin typeface="Calibri"/>
                        </a:rPr>
                        <a:t>162</a:t>
                      </a:r>
                    </a:p>
                  </a:txBody>
                  <a:tcPr marL="4566" marR="4566" marT="9525" marB="0" anchor="b"/>
                </a:tc>
                <a:tc>
                  <a:txBody>
                    <a:bodyPr vert="horz" wrap="square"/>
                    <a:lstStyle/>
                    <a:p>
                      <a:pPr algn="ctr" fontAlgn="b"/>
                      <a:r>
                        <a:rPr lang="en-GB" sz="2000" b="0" i="0" u="none" strike="noStrike">
                          <a:solidFill>
                            <a:srgbClr val="000000"/>
                          </a:solidFill>
                          <a:effectLst/>
                          <a:latin typeface="Calibri"/>
                        </a:rPr>
                        <a:t>182</a:t>
                      </a:r>
                    </a:p>
                  </a:txBody>
                  <a:tcPr marL="4566" marR="4566" marT="9525" marB="0" anchor="b"/>
                </a:tc>
                <a:tc>
                  <a:txBody>
                    <a:bodyPr vert="horz" wrap="square"/>
                    <a:lstStyle/>
                    <a:p>
                      <a:pPr algn="ctr" fontAlgn="b"/>
                      <a:r>
                        <a:rPr lang="en-GB" sz="2000" b="0" i="0" u="none" strike="noStrike">
                          <a:solidFill>
                            <a:srgbClr val="000000"/>
                          </a:solidFill>
                          <a:effectLst/>
                          <a:latin typeface="Calibri"/>
                        </a:rPr>
                        <a:t>173</a:t>
                      </a:r>
                    </a:p>
                  </a:txBody>
                  <a:tcPr marL="4566" marR="4566" marT="9525" marB="0" anchor="b"/>
                </a:tc>
                <a:tc>
                  <a:txBody>
                    <a:bodyPr vert="horz" wrap="square"/>
                    <a:lstStyle/>
                    <a:p>
                      <a:pPr algn="ctr" fontAlgn="b"/>
                      <a:r>
                        <a:rPr lang="en-GB" sz="2000" b="0" i="0" u="none" strike="noStrike">
                          <a:solidFill>
                            <a:srgbClr val="000000"/>
                          </a:solidFill>
                          <a:effectLst/>
                          <a:latin typeface="Calibri"/>
                        </a:rPr>
                        <a:t>160</a:t>
                      </a:r>
                    </a:p>
                  </a:txBody>
                  <a:tcPr marL="4566" marR="4566" marT="9525" marB="0" anchor="b"/>
                </a:tc>
                <a:tc>
                  <a:txBody>
                    <a:bodyPr vert="horz" wrap="square"/>
                    <a:lstStyle/>
                    <a:p>
                      <a:pPr algn="ctr" fontAlgn="b"/>
                      <a:r>
                        <a:rPr lang="en-GB" sz="2000" b="0" i="0" u="none" strike="noStrike">
                          <a:solidFill>
                            <a:srgbClr val="000000"/>
                          </a:solidFill>
                          <a:effectLst/>
                          <a:latin typeface="Calibri"/>
                        </a:rPr>
                        <a:t>173</a:t>
                      </a:r>
                    </a:p>
                  </a:txBody>
                  <a:tcPr marL="4566" marR="4566" marT="9525" marB="0" anchor="b"/>
                </a:tc>
                <a:extLst>
                  <a:ext uri="{0D108BD9-81ED-4DB2-BD59-A6C34878D82A}">
                    <a16:rowId xmlns:a16="http://schemas.microsoft.com/office/drawing/2014/main" val="10001"/>
                  </a:ext>
                </a:extLst>
              </a:tr>
              <a:tr h="336957">
                <a:tc>
                  <a:txBody>
                    <a:bodyPr vert="horz" wrap="square"/>
                    <a:lstStyle/>
                    <a:p>
                      <a:pPr algn="ctr" fontAlgn="b"/>
                      <a:r>
                        <a:rPr lang="en-GB" sz="2000" b="0" i="0" u="none" strike="noStrike">
                          <a:solidFill>
                            <a:srgbClr val="000000"/>
                          </a:solidFill>
                          <a:effectLst/>
                          <a:latin typeface="Calibri"/>
                        </a:rPr>
                        <a:t>170</a:t>
                      </a:r>
                    </a:p>
                  </a:txBody>
                  <a:tcPr marL="4566" marR="4566" marT="9525" marB="0" anchor="b"/>
                </a:tc>
                <a:tc>
                  <a:txBody>
                    <a:bodyPr vert="horz" wrap="square"/>
                    <a:lstStyle/>
                    <a:p>
                      <a:pPr algn="ctr" fontAlgn="b"/>
                      <a:r>
                        <a:rPr lang="en-GB" sz="2000" b="0" i="0" u="none" strike="noStrike">
                          <a:solidFill>
                            <a:srgbClr val="000000"/>
                          </a:solidFill>
                          <a:effectLst/>
                          <a:latin typeface="Calibri"/>
                        </a:rPr>
                        <a:t>160</a:t>
                      </a:r>
                    </a:p>
                  </a:txBody>
                  <a:tcPr marL="4566" marR="4566" marT="9525" marB="0" anchor="b"/>
                </a:tc>
                <a:tc>
                  <a:txBody>
                    <a:bodyPr vert="horz" wrap="square"/>
                    <a:lstStyle/>
                    <a:p>
                      <a:pPr algn="ctr" fontAlgn="b"/>
                      <a:r>
                        <a:rPr lang="en-GB" sz="2000" b="0" i="0" u="none" strike="noStrike">
                          <a:solidFill>
                            <a:srgbClr val="000000"/>
                          </a:solidFill>
                          <a:effectLst/>
                          <a:latin typeface="Calibri"/>
                        </a:rPr>
                        <a:t>166</a:t>
                      </a:r>
                    </a:p>
                  </a:txBody>
                  <a:tcPr marL="4566" marR="4566" marT="9525" marB="0" anchor="b"/>
                </a:tc>
                <a:tc>
                  <a:txBody>
                    <a:bodyPr vert="horz" wrap="square"/>
                    <a:lstStyle/>
                    <a:p>
                      <a:pPr algn="ctr" fontAlgn="b"/>
                      <a:r>
                        <a:rPr lang="en-GB" sz="2000" b="0" i="0" u="none" strike="noStrike">
                          <a:solidFill>
                            <a:srgbClr val="000000"/>
                          </a:solidFill>
                          <a:effectLst/>
                          <a:latin typeface="Calibri"/>
                        </a:rPr>
                        <a:t>163</a:t>
                      </a:r>
                    </a:p>
                  </a:txBody>
                  <a:tcPr marL="4566" marR="4566" marT="9525" marB="0" anchor="b"/>
                </a:tc>
                <a:tc>
                  <a:txBody>
                    <a:bodyPr vert="horz" wrap="square"/>
                    <a:lstStyle/>
                    <a:p>
                      <a:pPr algn="ctr" fontAlgn="b"/>
                      <a:r>
                        <a:rPr lang="en-GB" sz="2000" b="0" i="0" u="none" strike="noStrike">
                          <a:solidFill>
                            <a:srgbClr val="000000"/>
                          </a:solidFill>
                          <a:effectLst/>
                          <a:latin typeface="Calibri"/>
                        </a:rPr>
                        <a:t>179</a:t>
                      </a:r>
                    </a:p>
                  </a:txBody>
                  <a:tcPr marL="4566" marR="4566" marT="9525" marB="0" anchor="b"/>
                </a:tc>
                <a:extLst>
                  <a:ext uri="{0D108BD9-81ED-4DB2-BD59-A6C34878D82A}">
                    <a16:rowId xmlns:a16="http://schemas.microsoft.com/office/drawing/2014/main" val="10002"/>
                  </a:ext>
                </a:extLst>
              </a:tr>
              <a:tr h="336957">
                <a:tc>
                  <a:txBody>
                    <a:bodyPr vert="horz" wrap="square"/>
                    <a:lstStyle/>
                    <a:p>
                      <a:pPr algn="ctr" fontAlgn="b"/>
                      <a:r>
                        <a:rPr lang="en-GB" sz="2000" b="0" i="0" u="none" strike="noStrike">
                          <a:solidFill>
                            <a:srgbClr val="000000"/>
                          </a:solidFill>
                          <a:effectLst/>
                          <a:latin typeface="Calibri"/>
                        </a:rPr>
                        <a:t>184</a:t>
                      </a:r>
                    </a:p>
                  </a:txBody>
                  <a:tcPr marL="4566" marR="4566" marT="9525" marB="0" anchor="b"/>
                </a:tc>
                <a:tc>
                  <a:txBody>
                    <a:bodyPr vert="horz" wrap="square"/>
                    <a:lstStyle/>
                    <a:p>
                      <a:pPr algn="ctr" fontAlgn="b"/>
                      <a:r>
                        <a:rPr lang="en-GB" sz="2000" b="0" i="0" u="none" strike="noStrike">
                          <a:solidFill>
                            <a:srgbClr val="000000"/>
                          </a:solidFill>
                          <a:effectLst/>
                          <a:latin typeface="Calibri"/>
                        </a:rPr>
                        <a:t>183</a:t>
                      </a:r>
                    </a:p>
                  </a:txBody>
                  <a:tcPr marL="4566" marR="4566" marT="9525" marB="0" anchor="b"/>
                </a:tc>
                <a:tc>
                  <a:txBody>
                    <a:bodyPr vert="horz" wrap="square"/>
                    <a:lstStyle/>
                    <a:p>
                      <a:pPr algn="ctr" fontAlgn="b"/>
                      <a:r>
                        <a:rPr lang="en-GB" sz="2000" b="0" i="0" u="none" strike="noStrike">
                          <a:solidFill>
                            <a:srgbClr val="000000"/>
                          </a:solidFill>
                          <a:effectLst/>
                          <a:latin typeface="Calibri"/>
                        </a:rPr>
                        <a:t>169</a:t>
                      </a:r>
                    </a:p>
                  </a:txBody>
                  <a:tcPr marL="4566" marR="4566" marT="9525" marB="0" anchor="b"/>
                </a:tc>
                <a:tc>
                  <a:txBody>
                    <a:bodyPr vert="horz" wrap="square"/>
                    <a:lstStyle/>
                    <a:p>
                      <a:pPr algn="ctr" fontAlgn="b"/>
                      <a:r>
                        <a:rPr lang="en-GB" sz="2000" b="0" i="0" u="none" strike="noStrike">
                          <a:solidFill>
                            <a:srgbClr val="000000"/>
                          </a:solidFill>
                          <a:effectLst/>
                          <a:latin typeface="Calibri"/>
                        </a:rPr>
                        <a:t>151</a:t>
                      </a:r>
                    </a:p>
                  </a:txBody>
                  <a:tcPr marL="4566" marR="4566" marT="9525" marB="0" anchor="b"/>
                </a:tc>
                <a:tc>
                  <a:txBody>
                    <a:bodyPr vert="horz" wrap="square"/>
                    <a:lstStyle/>
                    <a:p>
                      <a:pPr algn="ctr" fontAlgn="b"/>
                      <a:r>
                        <a:rPr lang="en-GB" sz="2000" b="0" i="0" u="none" strike="noStrike">
                          <a:solidFill>
                            <a:srgbClr val="000000"/>
                          </a:solidFill>
                          <a:effectLst/>
                          <a:latin typeface="Calibri"/>
                        </a:rPr>
                        <a:t>182</a:t>
                      </a:r>
                    </a:p>
                  </a:txBody>
                  <a:tcPr marL="4566" marR="4566" marT="9525" marB="0" anchor="b"/>
                </a:tc>
                <a:extLst>
                  <a:ext uri="{0D108BD9-81ED-4DB2-BD59-A6C34878D82A}">
                    <a16:rowId xmlns:a16="http://schemas.microsoft.com/office/drawing/2014/main" val="10003"/>
                  </a:ext>
                </a:extLst>
              </a:tr>
              <a:tr h="336957">
                <a:tc>
                  <a:txBody>
                    <a:bodyPr vert="horz" wrap="square"/>
                    <a:lstStyle/>
                    <a:p>
                      <a:pPr algn="ctr" fontAlgn="b"/>
                      <a:r>
                        <a:rPr lang="en-GB" sz="2000" b="0" i="0" u="none" strike="noStrike">
                          <a:solidFill>
                            <a:srgbClr val="000000"/>
                          </a:solidFill>
                          <a:effectLst/>
                          <a:latin typeface="Calibri"/>
                        </a:rPr>
                        <a:t>162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tc>
                  <a:txBody>
                    <a:bodyPr vert="horz" wrap="square"/>
                    <a:lstStyle/>
                    <a:p>
                      <a:pPr algn="ctr" fontAlgn="b"/>
                      <a:r>
                        <a:rPr lang="en-GB" sz="2000" b="0" i="0" u="none" strike="noStrike">
                          <a:solidFill>
                            <a:srgbClr val="000000"/>
                          </a:solidFill>
                          <a:effectLst/>
                          <a:latin typeface="Calibri"/>
                        </a:rPr>
                        <a:t>172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169</a:t>
                      </a:r>
                    </a:p>
                  </a:txBody>
                  <a:tcPr marL="4566" marR="4566" marT="9525" marB="0" anchor="b"/>
                </a:tc>
                <a:tc>
                  <a:txBody>
                    <a:bodyPr vert="horz" wrap="square"/>
                    <a:lstStyle/>
                    <a:p>
                      <a:pPr algn="ctr" fontAlgn="b"/>
                      <a:r>
                        <a:rPr lang="en-GB" sz="2000" b="0" i="0" u="none" strike="noStrike">
                          <a:solidFill>
                            <a:srgbClr val="000000"/>
                          </a:solidFill>
                          <a:effectLst/>
                          <a:latin typeface="Calibri"/>
                        </a:rPr>
                        <a:t>186</a:t>
                      </a:r>
                    </a:p>
                  </a:txBody>
                  <a:tcPr marL="4566" marR="4566" marT="9525" marB="0" anchor="b"/>
                </a:tc>
                <a:extLst>
                  <a:ext uri="{0D108BD9-81ED-4DB2-BD59-A6C34878D82A}">
                    <a16:rowId xmlns:a16="http://schemas.microsoft.com/office/drawing/2014/main" val="10004"/>
                  </a:ext>
                </a:extLst>
              </a:tr>
            </a:tbl>
          </a:graphicData>
        </a:graphic>
      </p:graphicFrame>
      <mc:AlternateContent>
        <mc:Choice Requires="a14">
          <p:sp>
            <p:nvSpPr>
              <p:cNvPr id="7" name="Content Placeholder 6"/>
              <p:cNvSpPr>
                <a:spLocks noGrp="1"/>
              </p:cNvSpPr>
              <p:nvPr>
                <p:ph sz="half" idx="2"/>
              </p:nvPr>
            </p:nvSpPr>
            <p:spPr>
              <a:xfrm>
                <a:off x="323528" y="3212976"/>
                <a:ext cx="8363272" cy="3312368"/>
              </a:xfrm>
            </p:spPr>
            <p:txBody>
              <a:bodyPr>
                <a:noAutofit/>
              </a:bodyPr>
              <a:lstStyle/>
              <a:p>
                <a:pPr marL="361950" indent="-361950">
                  <a:buFont typeface="Arial" pitchFamily="34" charset="0"/>
                  <a:buChar char="•"/>
                </a:pPr>
                <a:r>
                  <a:rPr lang="da-DK" sz="2400"/>
                  <a:t>Middelværdi: </a:t>
                </a:r>
                <a:br>
                  <a:rPr lang="da-DK" sz="2400"/>
                </a:br>
                <a:r>
                  <a:rPr lang="da-DK" sz="2400"/>
                  <a:t> 	</a:t>
                </a:r>
                <a14:m>
                  <m:oMathPara>
                    <m:oMathParaPr>
                      <m:jc/>
                    </m:oMathParaPr>
                    <m:oMath>
                      <m:r>
                        <a:rPr lang="da-DK" sz="2200" i="1" smtClean="0">
                          <a:latin typeface="Cambria Math"/>
                          <a:ea typeface="Cambria Math"/>
                        </a:rPr>
                        <m:t>𝜇</m:t>
                      </m:r>
                      <m:r>
                        <a:rPr lang="da-DK" sz="2200" b="0" i="1" smtClean="0">
                          <a:latin typeface="Cambria Math"/>
                          <a:ea typeface="Cambria Math"/>
                        </a:rPr>
                        <m:t>=</m:t>
                      </m:r>
                      <m:f>
                        <m:fPr>
                          <m:type m:val="bar"/>
                          <m:ctrlPr>
                            <a:rPr lang="da-DK" sz="2200" b="0" i="1" smtClean="0">
                              <a:latin typeface="Cambria Math" panose="02040503050406030204" pitchFamily="18" charset="0"/>
                              <a:ea typeface="Cambria Math"/>
                            </a:rPr>
                          </m:ctrlPr>
                        </m:fPr>
                        <m:num>
                          <m:r>
                            <a:rPr lang="da-DK" sz="2200" b="0" i="1" smtClean="0">
                              <a:latin typeface="Cambria Math"/>
                              <a:ea typeface="Cambria Math"/>
                            </a:rPr>
                            <m:t>1</m:t>
                          </m:r>
                        </m:num>
                        <m:den>
                          <m:r>
                            <a:rPr lang="da-DK" sz="2200" b="0" i="1" smtClean="0">
                              <a:latin typeface="Cambria Math"/>
                              <a:ea typeface="Cambria Math"/>
                            </a:rPr>
                            <m:t>25</m:t>
                          </m:r>
                        </m:den>
                      </m:f>
                      <m:d>
                        <m:dPr>
                          <m:begChr m:val="("/>
                          <m:sepChr m:val="|"/>
                          <m:endChr m:val=")"/>
                          <m:grow m:val="on"/>
                          <m:shp m:val="centered"/>
                          <m:ctrlPr>
                            <a:rPr lang="da-DK" sz="2200" b="0" i="1" smtClean="0">
                              <a:latin typeface="Cambria Math" panose="02040503050406030204" pitchFamily="18" charset="0"/>
                              <a:ea typeface="Cambria Math"/>
                            </a:rPr>
                          </m:ctrlPr>
                        </m:dPr>
                        <m:e>
                          <m:r>
                            <a:rPr lang="da-DK" sz="2200" i="1">
                              <a:latin typeface="Cambria Math"/>
                              <a:ea typeface="Cambria Math"/>
                            </a:rPr>
                            <m:t>167+162+170+⋯+182+186</m:t>
                          </m:r>
                        </m:e>
                      </m:d>
                      <m:r>
                        <a:rPr lang="da-DK" sz="2200" b="0" i="1" smtClean="0">
                          <a:latin typeface="Cambria Math"/>
                          <a:ea typeface="Cambria Math"/>
                        </a:rPr>
                        <m:t>=171.6</m:t>
                      </m:r>
                    </m:oMath>
                  </m:oMathPara>
                </a14:m>
                <a:r>
                  <a:rPr lang="da-DK" sz="2400"/>
                  <a:t> [cm]</a:t>
                </a:r>
              </a:p>
              <a:p>
                <a:pPr marL="361950" indent="-361950">
                  <a:lnSpc>
                    <a:spcPct val="120000"/>
                  </a:lnSpc>
                  <a:spcBef>
                    <a:spcPct val="0"/>
                  </a:spcBef>
                  <a:spcAft>
                    <a:spcPts val="600"/>
                  </a:spcAft>
                  <a:buFont typeface="Arial" pitchFamily="34" charset="0"/>
                  <a:buChar char="•"/>
                </a:pPr>
                <a:r>
                  <a:rPr lang="da-DK" sz="2400"/>
                  <a:t>Varians: </a:t>
                </a:r>
                <a:br>
                  <a:rPr lang="da-DK" sz="2400" i="1">
                    <a:latin typeface="Cambria Math"/>
                  </a:rPr>
                </a:br>
                <a:r>
                  <a:rPr lang="da-DK" sz="2400" i="1">
                    <a:latin typeface="Cambria Math"/>
                  </a:rPr>
                  <a:t> 	</a:t>
                </a:r>
                <a14:m>
                  <m:oMathPara>
                    <m:oMathParaPr>
                      <m:jc/>
                    </m:oMathParaPr>
                    <m:oMath>
                      <m:sSup>
                        <m:sSupPr>
                          <m:ctrlPr>
                            <a:rPr lang="da-DK" sz="2200" i="1">
                              <a:latin typeface="Cambria Math" panose="02040503050406030204" pitchFamily="18" charset="0"/>
                            </a:rPr>
                          </m:ctrlPr>
                        </m:sSupPr>
                        <m:e>
                          <m:r>
                            <a:rPr lang="da-DK" sz="2200" i="1">
                              <a:latin typeface="Cambria Math"/>
                              <a:ea typeface="Cambria Math"/>
                            </a:rPr>
                            <m:t>𝜎</m:t>
                          </m:r>
                        </m:e>
                        <m:sup>
                          <m:r>
                            <a:rPr lang="da-DK" sz="2200" i="1">
                              <a:latin typeface="Cambria Math"/>
                            </a:rPr>
                            <m:t>2</m:t>
                          </m:r>
                        </m:sup>
                      </m:sSup>
                      <m:r>
                        <a:rPr lang="da-DK" sz="2200" i="1">
                          <a:latin typeface="Cambria Math"/>
                        </a:rPr>
                        <m:t>=</m:t>
                      </m:r>
                      <m:f>
                        <m:fPr>
                          <m:type m:val="bar"/>
                          <m:ctrlPr>
                            <a:rPr lang="da-DK" sz="2200" i="1">
                              <a:latin typeface="Cambria Math" panose="02040503050406030204" pitchFamily="18" charset="0"/>
                            </a:rPr>
                          </m:ctrlPr>
                        </m:fPr>
                        <m:num>
                          <m:r>
                            <a:rPr lang="da-DK" sz="2200" i="1">
                              <a:latin typeface="Cambria Math"/>
                            </a:rPr>
                            <m:t>1</m:t>
                          </m:r>
                        </m:num>
                        <m:den>
                          <m:r>
                            <a:rPr lang="da-DK" sz="2200" i="1">
                              <a:latin typeface="Cambria Math"/>
                            </a:rPr>
                            <m:t>25</m:t>
                          </m:r>
                        </m:den>
                      </m:f>
                      <m:d>
                        <m:dPr>
                          <m:begChr m:val="("/>
                          <m:sepChr m:val="|"/>
                          <m:endChr m:val=")"/>
                          <m:grow m:val="on"/>
                          <m:shp m:val="centered"/>
                          <m:ctrlPr>
                            <a:rPr lang="da-DK" sz="2200" i="1">
                              <a:latin typeface="Cambria Math" panose="02040503050406030204" pitchFamily="18" charset="0"/>
                            </a:rPr>
                          </m:ctrlPr>
                        </m:dPr>
                        <m:e>
                          <m:sSup>
                            <m:sSupPr>
                              <m:ctrlPr>
                                <a:rPr lang="da-DK" sz="2200" i="1">
                                  <a:latin typeface="Cambria Math" panose="02040503050406030204" pitchFamily="18" charset="0"/>
                                </a:rPr>
                              </m:ctrlPr>
                            </m:sSupPr>
                            <m:e>
                              <m:r>
                                <a:rPr lang="da-DK" sz="2200" i="1">
                                  <a:latin typeface="Cambria Math"/>
                                </a:rPr>
                                <m:t>167</m:t>
                              </m:r>
                            </m:e>
                            <m:sup>
                              <m:r>
                                <a:rPr lang="da-DK" sz="2200" i="1">
                                  <a:latin typeface="Cambria Math"/>
                                </a:rPr>
                                <m:t>2</m:t>
                              </m:r>
                            </m:sup>
                          </m:sSup>
                          <m:r>
                            <a:rPr lang="da-DK" sz="2200" i="1">
                              <a:latin typeface="Cambria Math"/>
                            </a:rPr>
                            <m:t>+</m:t>
                          </m:r>
                          <m:sSup>
                            <m:sSupPr>
                              <m:ctrlPr>
                                <a:rPr lang="da-DK" sz="2200" i="1">
                                  <a:latin typeface="Cambria Math" panose="02040503050406030204" pitchFamily="18" charset="0"/>
                                </a:rPr>
                              </m:ctrlPr>
                            </m:sSupPr>
                            <m:e>
                              <m:r>
                                <a:rPr lang="da-DK" sz="2200" i="1">
                                  <a:latin typeface="Cambria Math"/>
                                </a:rPr>
                                <m:t>162</m:t>
                              </m:r>
                            </m:e>
                            <m:sup>
                              <m:r>
                                <a:rPr lang="da-DK" sz="2200" i="1">
                                  <a:latin typeface="Cambria Math"/>
                                </a:rPr>
                                <m:t>2</m:t>
                              </m:r>
                            </m:sup>
                          </m:sSup>
                          <m:r>
                            <a:rPr lang="da-DK" sz="2200" i="1">
                              <a:latin typeface="Cambria Math"/>
                            </a:rPr>
                            <m:t>+</m:t>
                          </m:r>
                          <m:sSup>
                            <m:sSupPr>
                              <m:ctrlPr>
                                <a:rPr lang="da-DK" sz="2200" i="1">
                                  <a:latin typeface="Cambria Math" panose="02040503050406030204" pitchFamily="18" charset="0"/>
                                </a:rPr>
                              </m:ctrlPr>
                            </m:sSupPr>
                            <m:e>
                              <m:r>
                                <a:rPr lang="da-DK" sz="2200" i="1">
                                  <a:latin typeface="Cambria Math"/>
                                </a:rPr>
                                <m:t>170</m:t>
                              </m:r>
                            </m:e>
                            <m:sup>
                              <m:r>
                                <a:rPr lang="da-DK" sz="2200" i="1">
                                  <a:latin typeface="Cambria Math"/>
                                </a:rPr>
                                <m:t>2</m:t>
                              </m:r>
                            </m:sup>
                          </m:sSup>
                          <m:r>
                            <a:rPr lang="da-DK" sz="2200" i="1">
                              <a:latin typeface="Cambria Math"/>
                            </a:rPr>
                            <m:t>+</m:t>
                          </m:r>
                          <m:sSup>
                            <m:sSupPr>
                              <m:ctrlPr>
                                <a:rPr lang="da-DK" sz="2200" i="1">
                                  <a:latin typeface="Cambria Math" panose="02040503050406030204" pitchFamily="18" charset="0"/>
                                </a:rPr>
                              </m:ctrlPr>
                            </m:sSupPr>
                            <m:e>
                              <m:r>
                                <a:rPr lang="da-DK" sz="2200" i="1">
                                  <a:latin typeface="Cambria Math"/>
                                  <a:ea typeface="Cambria Math"/>
                                </a:rPr>
                                <m:t>⋯+</m:t>
                              </m:r>
                              <m:r>
                                <a:rPr lang="da-DK" sz="2200" i="1">
                                  <a:latin typeface="Cambria Math"/>
                                </a:rPr>
                                <m:t>186</m:t>
                              </m:r>
                            </m:e>
                            <m:sup>
                              <m:r>
                                <a:rPr lang="da-DK" sz="2200" i="1">
                                  <a:latin typeface="Cambria Math"/>
                                </a:rPr>
                                <m:t>2</m:t>
                              </m:r>
                            </m:sup>
                          </m:sSup>
                        </m:e>
                      </m:d>
                      <m:r>
                        <a:rPr lang="da-DK" sz="2200" i="1">
                          <a:latin typeface="Cambria Math"/>
                        </a:rPr>
                        <m:t>−</m:t>
                      </m:r>
                      <m:sSup>
                        <m:sSupPr>
                          <m:ctrlPr>
                            <a:rPr lang="da-DK" sz="2200" i="1">
                              <a:latin typeface="Cambria Math" panose="02040503050406030204" pitchFamily="18" charset="0"/>
                            </a:rPr>
                          </m:ctrlPr>
                        </m:sSupPr>
                        <m:e>
                          <m:r>
                            <a:rPr lang="da-DK" sz="2200" i="1">
                              <a:latin typeface="Cambria Math"/>
                            </a:rPr>
                            <m:t>171.6</m:t>
                          </m:r>
                        </m:e>
                        <m:sup>
                          <m:r>
                            <a:rPr lang="da-DK" sz="2200" i="1">
                              <a:latin typeface="Cambria Math"/>
                            </a:rPr>
                            <m:t>2</m:t>
                          </m:r>
                        </m:sup>
                      </m:sSup>
                      <m:r>
                        <a:rPr lang="da-DK" sz="2200" i="1">
                          <a:latin typeface="Cambria Math"/>
                        </a:rPr>
                        <m:t> </m:t>
                      </m:r>
                    </m:oMath>
                  </m:oMathPara>
                </a14:m>
                <a:r>
                  <a:rPr lang="da-DK" sz="2200" i="1">
                    <a:latin typeface="Cambria Math"/>
                  </a:rPr>
                  <a:t> </a:t>
                </a:r>
                <a:br>
                  <a:rPr lang="da-DK" sz="2200" i="1">
                    <a:latin typeface="Cambria Math"/>
                  </a:rPr>
                </a:br>
                <a:r>
                  <a:rPr lang="da-DK" sz="2200" i="1">
                    <a:latin typeface="Cambria Math"/>
                  </a:rPr>
                  <a:t> 	</a:t>
                </a:r>
                <a14:m>
                  <m:oMathPara>
                    <m:oMathParaPr>
                      <m:jc/>
                    </m:oMathParaPr>
                    <m:oMath>
                      <m:sSup>
                        <m:sSupPr>
                          <m:ctrlPr>
                            <a:rPr lang="da-DK" sz="2200" i="1">
                              <a:latin typeface="Cambria Math" panose="02040503050406030204" pitchFamily="18" charset="0"/>
                            </a:rPr>
                          </m:ctrlPr>
                        </m:sSupPr>
                        <m:e>
                          <m:r>
                            <a:rPr lang="da-DK" sz="2200" i="1">
                              <a:latin typeface="Cambria Math"/>
                              <a:ea typeface="Cambria Math"/>
                            </a:rPr>
                            <m:t>𝜎</m:t>
                          </m:r>
                        </m:e>
                        <m:sup>
                          <m:r>
                            <a:rPr lang="da-DK" sz="2200" i="1">
                              <a:latin typeface="Cambria Math"/>
                            </a:rPr>
                            <m:t>2</m:t>
                          </m:r>
                        </m:sup>
                      </m:sSup>
                      <m:r>
                        <m:rPr>
                          <m:sty m:val="p"/>
                        </m:rPr>
                        <a:rPr lang="da-DK" sz="2200">
                          <a:latin typeface="Cambria Math"/>
                        </a:rPr>
                        <m:t>=29535.68−29446.56</m:t>
                      </m:r>
                      <m:r>
                        <m:rPr>
                          <m:sty m:val="p"/>
                        </m:rPr>
                        <a:rPr lang="da-DK" sz="2200" b="0" i="0" smtClean="0">
                          <a:latin typeface="Cambria Math"/>
                        </a:rPr>
                        <m:t>=</m:t>
                      </m:r>
                      <m:r>
                        <m:rPr>
                          <m:sty m:val="p"/>
                        </m:rPr>
                        <a:rPr lang="da-DK" sz="2200">
                          <a:latin typeface="Cambria Math"/>
                        </a:rPr>
                        <m:t>89.12</m:t>
                      </m:r>
                    </m:oMath>
                  </m:oMathPara>
                </a14:m>
                <a:r>
                  <a:rPr lang="da-DK" sz="2000" b="0" i="0">
                    <a:latin typeface="Cambria Math"/>
                  </a:rPr>
                  <a:t>  </a:t>
                </a:r>
                <a:r>
                  <a:rPr lang="da-DK" sz="2400"/>
                  <a:t>[cm</a:t>
                </a:r>
                <a:r>
                  <a:rPr lang="da-DK" sz="2400" baseline="30000"/>
                  <a:t>2</a:t>
                </a:r>
                <a:r>
                  <a:rPr lang="da-DK" sz="2400"/>
                  <a:t>]</a:t>
                </a:r>
              </a:p>
              <a:p>
                <a:pPr marL="361950" indent="-361950">
                  <a:lnSpc>
                    <a:spcPct val="120000"/>
                  </a:lnSpc>
                  <a:buFont typeface="Arial" pitchFamily="34" charset="0"/>
                  <a:buChar char="•"/>
                </a:pPr>
                <a:r>
                  <a:rPr lang="da-DK" sz="2400"/>
                  <a:t>Standardafvigelse:</a:t>
                </a:r>
                <a:br>
                  <a:rPr lang="da-DK" sz="2400" i="1">
                    <a:latin typeface="Cambria Math"/>
                    <a:ea typeface="Cambria Math"/>
                  </a:rPr>
                </a:br>
                <a:r>
                  <a:rPr lang="da-DK" sz="2400" i="1">
                    <a:latin typeface="Cambria Math"/>
                  </a:rPr>
                  <a:t> 	</a:t>
                </a:r>
                <a14:m>
                  <m:oMathPara>
                    <m:oMathParaPr>
                      <m:jc/>
                    </m:oMathParaPr>
                    <m:oMath>
                      <m:r>
                        <a:rPr lang="da-DK" sz="2200" i="1">
                          <a:latin typeface="Cambria Math"/>
                        </a:rPr>
                        <m:t>𝜎</m:t>
                      </m:r>
                      <m:r>
                        <a:rPr lang="da-DK" sz="2200" i="1">
                          <a:latin typeface="Cambria Math"/>
                        </a:rPr>
                        <m:t>=</m:t>
                      </m:r>
                      <m:rad>
                        <m:radPr>
                          <m:degHide m:val="on"/>
                          <m:ctrlPr>
                            <a:rPr lang="da-DK" sz="2200" i="1">
                              <a:latin typeface="Cambria Math" panose="02040503050406030204" pitchFamily="18" charset="0"/>
                            </a:rPr>
                          </m:ctrlPr>
                        </m:radPr>
                        <m:deg/>
                        <m:e>
                          <m:r>
                            <a:rPr lang="da-DK" sz="2200" i="1">
                              <a:latin typeface="Cambria Math"/>
                            </a:rPr>
                            <m:t>89.12</m:t>
                          </m:r>
                        </m:e>
                      </m:rad>
                      <m:r>
                        <a:rPr lang="da-DK" sz="2200" i="1">
                          <a:latin typeface="Cambria Math"/>
                        </a:rPr>
                        <m:t>=9.44</m:t>
                      </m:r>
                    </m:oMath>
                  </m:oMathPara>
                </a14:m>
                <a:r>
                  <a:rPr lang="da-DK" sz="2200" i="1">
                    <a:latin typeface="Cambria Math"/>
                  </a:rPr>
                  <a:t> </a:t>
                </a:r>
                <a:r>
                  <a:rPr lang="da-DK" sz="2400"/>
                  <a:t>[cm] .</a:t>
                </a:r>
                <a:endParaRPr lang="da-DK" sz="2200" i="1">
                  <a:latin typeface="Cambria Math"/>
                </a:endParaRPr>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323528" y="3212976"/>
                <a:ext cx="8363272" cy="3312368"/>
              </a:xfrm>
              <a:blipFill>
                <a:blip r:embed="rId3"/>
                <a:stretch>
                  <a:fillRect l="-948" t="-1473" b="-626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32</a:t>
            </a:fld>
            <a:endParaRPr lang="da-DK"/>
          </a:p>
        </p:txBody>
      </p:sp>
    </p:spTree>
    <p:extLst>
      <p:ext uri="{BB962C8B-B14F-4D97-AF65-F5344CB8AC3E}">
        <p14:creationId xmlns:p14="http://schemas.microsoft.com/office/powerpoint/2010/main" val="3129995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7" name="Content Placeholder 6"/>
              <p:cNvSpPr>
                <a:spLocks noGrp="1"/>
              </p:cNvSpPr>
              <p:nvPr>
                <p:ph sz="half" idx="2"/>
              </p:nvPr>
            </p:nvSpPr>
            <p:spPr>
              <a:xfrm>
                <a:off x="323528" y="3760440"/>
                <a:ext cx="8363272" cy="2980928"/>
              </a:xfrm>
            </p:spPr>
            <p:txBody>
              <a:bodyPr>
                <a:normAutofit/>
              </a:bodyPr>
              <a:lstStyle/>
              <a:p>
                <a:pPr marL="342900" indent="-342900">
                  <a:buFont typeface="Arial" pitchFamily="34" charset="0"/>
                  <a:buChar char="•"/>
                </a:pPr>
                <a:r>
                  <a:rPr lang="da-DK" sz="2200"/>
                  <a:t>Middelværdi: </a:t>
                </a:r>
                <a:br>
                  <a:rPr lang="da-DK" sz="2200" i="1">
                    <a:latin typeface="Cambria Math"/>
                    <a:ea typeface="Cambria Math"/>
                  </a:rPr>
                </a:br>
                <a:r>
                  <a:rPr lang="da-DK" sz="2200" i="1">
                    <a:latin typeface="Cambria Math"/>
                    <a:ea typeface="Cambria Math"/>
                  </a:rPr>
                  <a:t> 	</a:t>
                </a:r>
                <a14:m>
                  <m:oMathPara>
                    <m:oMathParaPr>
                      <m:jc/>
                    </m:oMathParaPr>
                    <m:oMath>
                      <m:r>
                        <a:rPr lang="da-DK" sz="2200" i="1" smtClean="0">
                          <a:latin typeface="Cambria Math"/>
                          <a:ea typeface="Cambria Math"/>
                        </a:rPr>
                        <m:t>𝜇</m:t>
                      </m:r>
                      <m:r>
                        <a:rPr lang="da-DK" sz="2200" b="0" i="1" smtClean="0">
                          <a:latin typeface="Cambria Math"/>
                          <a:ea typeface="Cambria Math"/>
                        </a:rPr>
                        <m:t>=</m:t>
                      </m:r>
                      <m:f>
                        <m:fPr>
                          <m:type m:val="bar"/>
                          <m:ctrlPr>
                            <a:rPr lang="da-DK" sz="2200" b="0" i="1" smtClean="0">
                              <a:latin typeface="Cambria Math" panose="02040503050406030204" pitchFamily="18" charset="0"/>
                              <a:ea typeface="Cambria Math"/>
                            </a:rPr>
                          </m:ctrlPr>
                        </m:fPr>
                        <m:num>
                          <m:r>
                            <a:rPr lang="da-DK" sz="2200" b="0" i="1" smtClean="0">
                              <a:latin typeface="Cambria Math"/>
                              <a:ea typeface="Cambria Math"/>
                            </a:rPr>
                            <m:t>1</m:t>
                          </m:r>
                        </m:num>
                        <m:den>
                          <m:r>
                            <a:rPr lang="da-DK" sz="2200" b="0" i="1" smtClean="0">
                              <a:latin typeface="Cambria Math"/>
                              <a:ea typeface="Cambria Math"/>
                            </a:rPr>
                            <m:t>25</m:t>
                          </m:r>
                        </m:den>
                      </m:f>
                      <m:d>
                        <m:dPr>
                          <m:begChr m:val="("/>
                          <m:sepChr m:val="|"/>
                          <m:endChr m:val=")"/>
                          <m:grow m:val="on"/>
                          <m:shp m:val="centered"/>
                          <m:ctrlPr>
                            <a:rPr lang="da-DK" sz="2200" b="0" i="1" smtClean="0">
                              <a:latin typeface="Cambria Math" panose="02040503050406030204" pitchFamily="18" charset="0"/>
                              <a:ea typeface="Cambria Math"/>
                            </a:rPr>
                          </m:ctrlPr>
                        </m:dPr>
                        <m:e>
                          <m:r>
                            <a:rPr lang="da-DK" sz="2200" b="0" i="1" smtClean="0">
                              <a:latin typeface="Cambria Math"/>
                              <a:ea typeface="Cambria Math"/>
                            </a:rPr>
                            <m:t>10∙171+15∙172</m:t>
                          </m:r>
                        </m:e>
                      </m:d>
                      <m:r>
                        <a:rPr lang="da-DK" sz="2200" b="0" i="1" smtClean="0">
                          <a:latin typeface="Cambria Math"/>
                          <a:ea typeface="Cambria Math"/>
                        </a:rPr>
                        <m:t>=171.6</m:t>
                      </m:r>
                    </m:oMath>
                  </m:oMathPara>
                </a14:m>
                <a:r>
                  <a:rPr lang="da-DK" sz="2200" i="1">
                    <a:latin typeface="Cambria Math"/>
                    <a:ea typeface="Cambria Math"/>
                  </a:rPr>
                  <a:t> </a:t>
                </a:r>
                <a:r>
                  <a:rPr lang="da-DK" sz="2000"/>
                  <a:t>[cm]</a:t>
                </a:r>
                <a:r>
                  <a:rPr lang="da-DK" sz="2200" i="1">
                    <a:latin typeface="Cambria Math"/>
                    <a:ea typeface="Cambria Math"/>
                  </a:rPr>
                  <a:t> </a:t>
                </a:r>
                <a:endParaRPr lang="da-DK" sz="2200"/>
              </a:p>
              <a:p>
                <a:pPr marL="342900" indent="-342900">
                  <a:buFont typeface="Arial" pitchFamily="34" charset="0"/>
                  <a:buChar char="•"/>
                </a:pPr>
                <a:r>
                  <a:rPr lang="da-DK" sz="2200"/>
                  <a:t>Varians:</a:t>
                </a:r>
                <a:br>
                  <a:rPr lang="da-DK" sz="2200"/>
                </a:br>
                <a:r>
                  <a:rPr lang="da-DK" sz="2200"/>
                  <a:t> 	</a:t>
                </a:r>
                <a14:m>
                  <m:oMathPara>
                    <m:oMathParaPr>
                      <m:jc/>
                    </m:oMathParaPr>
                    <m:oMath>
                      <m:sSup>
                        <m:sSupPr>
                          <m:ctrlPr>
                            <a:rPr lang="da-DK" sz="2200" i="1" smtClean="0">
                              <a:latin typeface="Cambria Math" panose="02040503050406030204" pitchFamily="18" charset="0"/>
                            </a:rPr>
                          </m:ctrlPr>
                        </m:sSupPr>
                        <m:e>
                          <m:r>
                            <a:rPr lang="da-DK" sz="2200" i="1" smtClean="0">
                              <a:latin typeface="Cambria Math"/>
                              <a:ea typeface="Cambria Math"/>
                            </a:rPr>
                            <m:t>𝜎</m:t>
                          </m:r>
                        </m:e>
                        <m:sup>
                          <m:r>
                            <a:rPr lang="da-DK" sz="2200" b="0" i="1" smtClean="0">
                              <a:latin typeface="Cambria Math"/>
                            </a:rPr>
                            <m:t>2</m:t>
                          </m:r>
                        </m:sup>
                      </m:sSup>
                      <m:r>
                        <a:rPr lang="da-DK" sz="2200" b="0" i="1" smtClean="0">
                          <a:latin typeface="Cambria Math"/>
                        </a:rPr>
                        <m:t>=</m:t>
                      </m:r>
                      <m:f>
                        <m:fPr>
                          <m:type m:val="bar"/>
                          <m:ctrlPr>
                            <a:rPr lang="da-DK" sz="2200" i="1">
                              <a:latin typeface="Cambria Math" panose="02040503050406030204" pitchFamily="18" charset="0"/>
                              <a:ea typeface="Cambria Math"/>
                            </a:rPr>
                          </m:ctrlPr>
                        </m:fPr>
                        <m:num>
                          <m:r>
                            <a:rPr lang="da-DK" sz="2200" i="1">
                              <a:latin typeface="Cambria Math"/>
                              <a:ea typeface="Cambria Math"/>
                            </a:rPr>
                            <m:t>1</m:t>
                          </m:r>
                        </m:num>
                        <m:den>
                          <m:r>
                            <a:rPr lang="da-DK" sz="2200" i="1">
                              <a:latin typeface="Cambria Math"/>
                              <a:ea typeface="Cambria Math"/>
                            </a:rPr>
                            <m:t>25</m:t>
                          </m:r>
                        </m:den>
                      </m:f>
                      <m:d>
                        <m:dPr>
                          <m:begChr m:val="("/>
                          <m:sepChr m:val="|"/>
                          <m:endChr m:val=")"/>
                          <m:grow m:val="on"/>
                          <m:shp m:val="centered"/>
                          <m:ctrlPr>
                            <a:rPr lang="da-DK" sz="2200" b="0" i="1" smtClean="0">
                              <a:latin typeface="Cambria Math" panose="02040503050406030204" pitchFamily="18" charset="0"/>
                            </a:rPr>
                          </m:ctrlPr>
                        </m:dPr>
                        <m:e>
                          <m:r>
                            <a:rPr lang="da-DK" sz="2200" b="0" i="1" smtClean="0">
                              <a:latin typeface="Cambria Math"/>
                            </a:rPr>
                            <m:t>10</m:t>
                          </m:r>
                          <m:r>
                            <a:rPr lang="da-DK" sz="2200" b="0" i="1" smtClean="0">
                              <a:latin typeface="Cambria Math"/>
                              <a:ea typeface="Cambria Math"/>
                            </a:rPr>
                            <m:t>∙</m:t>
                          </m:r>
                          <m:sSup>
                            <m:sSupPr>
                              <m:ctrlPr>
                                <a:rPr lang="da-DK" sz="2200" b="0" i="1" smtClean="0">
                                  <a:latin typeface="Cambria Math" panose="02040503050406030204" pitchFamily="18" charset="0"/>
                                  <a:ea typeface="Cambria Math"/>
                                </a:rPr>
                              </m:ctrlPr>
                            </m:sSupPr>
                            <m:e>
                              <m:r>
                                <a:rPr lang="da-DK" sz="2200" b="0" i="1" smtClean="0">
                                  <a:latin typeface="Cambria Math"/>
                                  <a:ea typeface="Cambria Math"/>
                                </a:rPr>
                                <m:t>171</m:t>
                              </m:r>
                            </m:e>
                            <m:sup>
                              <m:r>
                                <a:rPr lang="da-DK" sz="2200" b="0" i="1" smtClean="0">
                                  <a:latin typeface="Cambria Math"/>
                                  <a:ea typeface="Cambria Math"/>
                                </a:rPr>
                                <m:t>2</m:t>
                              </m:r>
                            </m:sup>
                          </m:sSup>
                          <m:r>
                            <a:rPr lang="da-DK" sz="2200" b="0" i="1" smtClean="0">
                              <a:latin typeface="Cambria Math"/>
                              <a:ea typeface="Cambria Math"/>
                            </a:rPr>
                            <m:t>+15∙</m:t>
                          </m:r>
                          <m:sSup>
                            <m:sSupPr>
                              <m:ctrlPr>
                                <a:rPr lang="da-DK" sz="2200" b="0" i="1" smtClean="0">
                                  <a:latin typeface="Cambria Math" panose="02040503050406030204" pitchFamily="18" charset="0"/>
                                  <a:ea typeface="Cambria Math"/>
                                </a:rPr>
                              </m:ctrlPr>
                            </m:sSupPr>
                            <m:e>
                              <m:r>
                                <a:rPr lang="da-DK" sz="2200" b="0" i="1" smtClean="0">
                                  <a:latin typeface="Cambria Math"/>
                                  <a:ea typeface="Cambria Math"/>
                                </a:rPr>
                                <m:t>172</m:t>
                              </m:r>
                            </m:e>
                            <m:sup>
                              <m:r>
                                <a:rPr lang="da-DK" sz="2200" b="0" i="1" smtClean="0">
                                  <a:latin typeface="Cambria Math"/>
                                  <a:ea typeface="Cambria Math"/>
                                </a:rPr>
                                <m:t>2</m:t>
                              </m:r>
                            </m:sup>
                          </m:sSup>
                        </m:e>
                      </m:d>
                      <m:r>
                        <a:rPr lang="da-DK" sz="2200" b="0" i="1" smtClean="0">
                          <a:latin typeface="Cambria Math"/>
                          <a:ea typeface="Cambria Math"/>
                        </a:rPr>
                        <m:t>−</m:t>
                      </m:r>
                      <m:sSup>
                        <m:sSupPr>
                          <m:ctrlPr>
                            <a:rPr lang="da-DK" sz="2200" b="0" i="1" smtClean="0">
                              <a:latin typeface="Cambria Math" panose="02040503050406030204" pitchFamily="18" charset="0"/>
                              <a:ea typeface="Cambria Math"/>
                            </a:rPr>
                          </m:ctrlPr>
                        </m:sSupPr>
                        <m:e>
                          <m:r>
                            <a:rPr lang="da-DK" sz="2200" b="0" i="1" smtClean="0">
                              <a:latin typeface="Cambria Math"/>
                              <a:ea typeface="Cambria Math"/>
                            </a:rPr>
                            <m:t>171.6</m:t>
                          </m:r>
                        </m:e>
                        <m:sup>
                          <m:r>
                            <a:rPr lang="da-DK" sz="2200" b="0" i="1" smtClean="0">
                              <a:latin typeface="Cambria Math"/>
                              <a:ea typeface="Cambria Math"/>
                            </a:rPr>
                            <m:t>2</m:t>
                          </m:r>
                        </m:sup>
                      </m:sSup>
                    </m:oMath>
                  </m:oMathPara>
                </a14:m>
                <a:br>
                  <a:rPr lang="da-DK" sz="2200"/>
                </a:br>
                <a:r>
                  <a:rPr lang="da-DK" sz="2200"/>
                  <a:t> 	</a:t>
                </a:r>
                <a14:m>
                  <m:oMathPara>
                    <m:oMathParaPr>
                      <m:jc/>
                    </m:oMathParaPr>
                    <m:oMath>
                      <m:sSup>
                        <m:sSupPr>
                          <m:ctrlPr>
                            <a:rPr lang="da-DK" sz="2200" i="1" smtClean="0">
                              <a:latin typeface="Cambria Math" panose="02040503050406030204" pitchFamily="18" charset="0"/>
                            </a:rPr>
                          </m:ctrlPr>
                        </m:sSupPr>
                        <m:e>
                          <m:r>
                            <a:rPr lang="da-DK" sz="2200" i="1" smtClean="0">
                              <a:latin typeface="Cambria Math"/>
                              <a:ea typeface="Cambria Math"/>
                            </a:rPr>
                            <m:t>𝜎</m:t>
                          </m:r>
                        </m:e>
                        <m:sup>
                          <m:r>
                            <a:rPr lang="da-DK" sz="2200" b="0" i="1" smtClean="0">
                              <a:latin typeface="Cambria Math"/>
                            </a:rPr>
                            <m:t>2</m:t>
                          </m:r>
                        </m:sup>
                      </m:sSup>
                      <m:r>
                        <a:rPr lang="da-DK" sz="2200" b="0" i="1" smtClean="0">
                          <a:latin typeface="Cambria Math"/>
                        </a:rPr>
                        <m:t>=29446.80−29446.56=0.24</m:t>
                      </m:r>
                    </m:oMath>
                  </m:oMathPara>
                </a14:m>
                <a:r>
                  <a:rPr lang="da-DK" sz="2200"/>
                  <a:t> </a:t>
                </a:r>
                <a:r>
                  <a:rPr lang="da-DK" sz="2000"/>
                  <a:t>[cm</a:t>
                </a:r>
                <a:r>
                  <a:rPr lang="da-DK" sz="2000" baseline="30000"/>
                  <a:t>2</a:t>
                </a:r>
                <a:r>
                  <a:rPr lang="da-DK" sz="2000"/>
                  <a:t>]</a:t>
                </a:r>
                <a:endParaRPr lang="da-DK" sz="2200"/>
              </a:p>
              <a:p>
                <a:pPr marL="342900" indent="-342900">
                  <a:buFont typeface="Arial" pitchFamily="34" charset="0"/>
                  <a:buChar char="•"/>
                </a:pPr>
                <a:r>
                  <a:rPr lang="da-DK" sz="2200"/>
                  <a:t>Standardafvigelse:</a:t>
                </a:r>
                <a:br>
                  <a:rPr lang="da-DK" sz="2200" i="1">
                    <a:latin typeface="Cambria Math"/>
                    <a:ea typeface="Cambria Math"/>
                  </a:rPr>
                </a:br>
                <a:r>
                  <a:rPr lang="da-DK" sz="2200" i="1">
                    <a:latin typeface="Cambria Math"/>
                    <a:ea typeface="Cambria Math"/>
                  </a:rPr>
                  <a:t> 	</a:t>
                </a:r>
                <a14:m>
                  <m:oMathPara>
                    <m:oMathParaPr>
                      <m:jc/>
                    </m:oMathParaPr>
                    <m:oMath>
                      <m:r>
                        <a:rPr lang="da-DK" sz="2200" i="1" smtClean="0">
                          <a:latin typeface="Cambria Math"/>
                          <a:ea typeface="Cambria Math"/>
                        </a:rPr>
                        <m:t>𝜎</m:t>
                      </m:r>
                      <m:r>
                        <a:rPr lang="da-DK" sz="2200" b="0" i="1" smtClean="0">
                          <a:latin typeface="Cambria Math"/>
                          <a:ea typeface="Cambria Math"/>
                        </a:rPr>
                        <m:t>=</m:t>
                      </m:r>
                      <m:rad>
                        <m:radPr>
                          <m:degHide m:val="on"/>
                          <m:ctrlPr>
                            <a:rPr lang="da-DK" sz="2200" b="0" i="1" smtClean="0">
                              <a:latin typeface="Cambria Math" panose="02040503050406030204" pitchFamily="18" charset="0"/>
                              <a:ea typeface="Cambria Math"/>
                            </a:rPr>
                          </m:ctrlPr>
                        </m:radPr>
                        <m:deg/>
                        <m:e>
                          <m:r>
                            <a:rPr lang="da-DK" sz="2200" b="0" i="1" smtClean="0">
                              <a:latin typeface="Cambria Math"/>
                              <a:ea typeface="Cambria Math"/>
                            </a:rPr>
                            <m:t>0.24</m:t>
                          </m:r>
                        </m:e>
                      </m:rad>
                      <m:r>
                        <a:rPr lang="da-DK" sz="2200" b="0" i="1" smtClean="0">
                          <a:latin typeface="Cambria Math"/>
                          <a:ea typeface="Cambria Math"/>
                        </a:rPr>
                        <m:t>=0.49</m:t>
                      </m:r>
                    </m:oMath>
                  </m:oMathPara>
                </a14:m>
                <a:r>
                  <a:rPr lang="da-DK" sz="2200"/>
                  <a:t> </a:t>
                </a:r>
                <a:r>
                  <a:rPr lang="da-DK" sz="2000"/>
                  <a:t>[cm]</a:t>
                </a:r>
                <a:r>
                  <a:rPr lang="da-DK" sz="2200"/>
                  <a:t> </a:t>
                </a:r>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323528" y="3760440"/>
                <a:ext cx="8363272" cy="2980928"/>
              </a:xfrm>
              <a:blipFill>
                <a:blip r:embed="rId3"/>
                <a:stretch>
                  <a:fillRect l="-802" t="-1431" b="-204"/>
                </a:stretch>
              </a:blipFill>
            </p:spPr>
            <p:txBody>
              <a:bodyPr/>
              <a:lstStyle/>
              <a:p>
                <a:r>
                  <a:rPr lang="en-GB">
                    <a:noFill/>
                  </a:rPr>
                  <a:t> </a:t>
                </a:r>
              </a:p>
            </p:txBody>
          </p:sp>
        </mc:Fallback>
      </mc:AlternateContent>
      <p:sp>
        <p:nvSpPr>
          <p:cNvPr id="3" name="Content Placeholder 2"/>
          <p:cNvSpPr>
            <a:spLocks noGrp="1"/>
          </p:cNvSpPr>
          <p:nvPr>
            <p:ph sz="half" idx="1"/>
          </p:nvPr>
        </p:nvSpPr>
        <p:spPr>
          <a:xfrm>
            <a:off x="323528" y="1600200"/>
            <a:ext cx="8507288" cy="1756792"/>
          </a:xfrm>
        </p:spPr>
        <p:txBody>
          <a:bodyPr>
            <a:normAutofit/>
          </a:bodyPr>
          <a:lstStyle/>
          <a:p>
            <a:pPr>
              <a:buFont typeface="Arial" pitchFamily="34" charset="0"/>
              <a:buChar char="•"/>
            </a:pPr>
            <a:r>
              <a:rPr lang="da-DK" sz="2200"/>
              <a:t>B klassen har også 25 elever:</a:t>
            </a:r>
          </a:p>
          <a:p>
            <a:pPr lvl="1">
              <a:buFont typeface="Arial" pitchFamily="34" charset="0"/>
              <a:buChar char="•"/>
            </a:pPr>
            <a:r>
              <a:rPr lang="da-DK" sz="2000"/>
              <a:t>10 elever på 171 cm og </a:t>
            </a:r>
          </a:p>
          <a:p>
            <a:pPr lvl="1">
              <a:buFont typeface="Arial" pitchFamily="34" charset="0"/>
              <a:buChar char="•"/>
            </a:pPr>
            <a:r>
              <a:rPr lang="da-DK" sz="2000"/>
              <a:t>15 elever på 172 cm</a:t>
            </a:r>
          </a:p>
        </p:txBody>
      </p:sp>
      <p:sp>
        <p:nvSpPr>
          <p:cNvPr id="4" name="Slide Number Placeholder 3"/>
          <p:cNvSpPr>
            <a:spLocks noGrp="1"/>
          </p:cNvSpPr>
          <p:nvPr>
            <p:ph type="sldNum" sz="quarter" idx="12"/>
          </p:nvPr>
        </p:nvSpPr>
        <p:spPr/>
        <p:txBody>
          <a:bodyPr/>
          <a:lstStyle/>
          <a:p>
            <a:fld id="{2CD97C06-EC96-4259-9516-82894ECCBF7D}" type="slidenum">
              <a:rPr lang="da-DK" smtClean="0"/>
              <a:t>33</a:t>
            </a:fld>
            <a:endParaRPr lang="da-DK"/>
          </a:p>
        </p:txBody>
      </p:sp>
      <p:sp>
        <p:nvSpPr>
          <p:cNvPr id="10" name="TextBox 9"/>
          <p:cNvSpPr txBox="1"/>
          <p:nvPr/>
        </p:nvSpPr>
        <p:spPr>
          <a:xfrm>
            <a:off x="5796136" y="1196752"/>
            <a:ext cx="3096344" cy="2862322"/>
          </a:xfrm>
          <a:prstGeom prst="rect">
            <a:avLst/>
          </a:prstGeom>
          <a:solidFill>
            <a:srgbClr val="FFFFCC"/>
          </a:solidFill>
          <a:ln>
            <a:solidFill>
              <a:srgbClr val="FFC000"/>
            </a:solidFill>
          </a:ln>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a:t>De to klasser har samme </a:t>
            </a:r>
          </a:p>
          <a:p>
            <a:r>
              <a:rPr lang="da-DK" sz="2000"/>
              <a:t>gennemsnitshøjde, men </a:t>
            </a:r>
          </a:p>
          <a:p>
            <a:r>
              <a:rPr lang="da-DK" sz="2000"/>
              <a:t>B-klassen har meget </a:t>
            </a:r>
          </a:p>
          <a:p>
            <a:r>
              <a:rPr lang="da-DK" sz="2000"/>
              <a:t>mindre standardafvigelse end A-klassen. </a:t>
            </a:r>
          </a:p>
          <a:p>
            <a:br>
              <a:rPr lang="da-DK" sz="2000"/>
            </a:br>
            <a:r>
              <a:rPr lang="da-DK" sz="2000"/>
              <a:t>Vi kan bruge middelværdi og standardafvigelse til at beskrive de to datasæt.</a:t>
            </a:r>
          </a:p>
        </p:txBody>
      </p:sp>
      <p:sp>
        <p:nvSpPr>
          <p:cNvPr id="11" name="Title 1"/>
          <p:cNvSpPr txBox="1"/>
          <p:nvPr/>
        </p:nvSpPr>
        <p:spPr>
          <a:xfrm>
            <a:off x="457200" y="274638"/>
            <a:ext cx="8363272" cy="922114"/>
          </a:xfrm>
          <a:prstGeom prst="rect">
            <a:avLst/>
          </a:prstGeom>
        </p:spPr>
        <p:txBody>
          <a:bodyPr vert="horz" lIns="91440" tIns="45720" rIns="91440" bIns="45720" rtlCol="0" anchor="ctr">
            <a:normAutofit fontScale="97500"/>
          </a:bodyPr>
          <a:lstStyle>
            <a:defPPr>
              <a:defRPr lang="da-DK"/>
            </a:defPPr>
            <a:lvl1pPr marL="0" algn="ctr" defTabSz="914400" rtl="0" eaLnBrk="1" latinLnBrk="0" hangingPunct="1">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4000" b="1">
                <a:solidFill>
                  <a:schemeClr val="accent1">
                    <a:lumMod val="75000"/>
                  </a:schemeClr>
                </a:solidFill>
              </a:rPr>
              <a:t>Eksempel: Højde på 25 elever i A klasse</a:t>
            </a:r>
            <a:r>
              <a:rPr lang="da-DK"/>
              <a:t> </a:t>
            </a:r>
          </a:p>
        </p:txBody>
      </p:sp>
    </p:spTree>
    <p:extLst>
      <p:ext uri="{BB962C8B-B14F-4D97-AF65-F5344CB8AC3E}">
        <p14:creationId xmlns:p14="http://schemas.microsoft.com/office/powerpoint/2010/main" val="19294388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0" grpId="0"/>
    </p:bld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Population eller stikprøve</a:t>
            </a:r>
            <a:endParaRPr lang="en-GB"/>
          </a:p>
        </p:txBody>
      </p:sp>
      <mc:AlternateContent>
        <mc:Choice Requires="a14">
          <p:sp>
            <p:nvSpPr>
              <p:cNvPr id="3" name="Content Placeholder 2"/>
              <p:cNvSpPr>
                <a:spLocks noGrp="1"/>
              </p:cNvSpPr>
              <p:nvPr>
                <p:ph idx="1"/>
              </p:nvPr>
            </p:nvSpPr>
            <p:spPr/>
            <p:txBody>
              <a:bodyPr/>
              <a:lstStyle/>
              <a:p>
                <a:r>
                  <a:rPr lang="en-US"/>
                  <a:t>I eksemplet med højden af 25 elever fra A klassen har vi opfattet dem som hele ‘populationen’, vi var interesserede i</a:t>
                </a:r>
                <a:endParaRPr lang="en-US"/>
              </a:p>
              <a:p>
                <a:r>
                  <a:rPr lang="en-US" err="1"/>
                  <a:t>Alternativt kan man opfatte data som en </a:t>
                </a:r>
                <a:r>
                  <a:rPr lang="en-US" err="1">
                    <a:solidFill>
                      <a:schemeClr val="accent1">
                        <a:lumMod val="75000"/>
                      </a:schemeClr>
                    </a:solidFill>
                  </a:rPr>
                  <a:t>stikprøve</a:t>
                </a:r>
                <a:r>
                  <a:rPr lang="en-US"/>
                  <a:t>, som vi ønsker at bruge til at udtale os om hele </a:t>
                </a:r>
                <a:r>
                  <a:rPr lang="en-US" err="1">
                    <a:solidFill>
                      <a:schemeClr val="accent1">
                        <a:lumMod val="75000"/>
                      </a:schemeClr>
                    </a:solidFill>
                  </a:rPr>
                  <a:t>populationen</a:t>
                </a:r>
                <a:r>
                  <a:rPr lang="en-US"/>
                  <a:t> af tilsvarende elever</a:t>
                </a:r>
                <a:endParaRPr lang="en-US"/>
              </a:p>
              <a:p>
                <a:r>
                  <a:rPr lang="en-US"/>
                  <a:t>Vi kender ikke middelværdi, varians og standardafvigelse for alle danske gymnasieelever, men vi kan estimere det ved en repræsentativ stikprøve, f.eks. A klassen</a:t>
                </a:r>
                <a:endParaRPr lang="en-US"/>
              </a:p>
              <a:p>
                <a:r>
                  <a:rPr lang="en-US"/>
                  <a:t>I det tilfælde beregnes variansen lidt anderledes:</a:t>
                </a:r>
                <a:br>
                  <a:rPr lang="en-US"/>
                </a:br>
                <a:br>
                  <a:rPr lang="en-US"/>
                </a:br>
                <a:br>
                  <a:rPr lang="en-US"/>
                </a:br>
                <a:br>
                  <a:rPr lang="en-US"/>
                </a:br>
                <a:br>
                  <a:rPr lang="en-US"/>
                </a:br>
                <a:br>
                  <a:rPr lang="en-US"/>
                </a:br>
                <a:endParaRPr lang="en-US"/>
              </a:p>
              <a:p>
                <a:r>
                  <a:rPr lang="en-US" err="1"/>
                  <a:t>Ved at dele med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−1</m:t>
                      </m:r>
                    </m:oMath>
                  </m:oMathPara>
                </a14:m>
                <a:r>
                  <a:rPr lang="en-GB"/>
                  <a:t> i stedet for </a:t>
                </a:r>
                <a14:m>
                  <m:oMathPara>
                    <m:oMathParaPr>
                      <m:jc/>
                    </m:oMathParaPr>
                    <m:oMath>
                      <m:r>
                        <a:rPr lang="en-US" b="0" i="1" smtClean="0">
                          <a:latin typeface="Cambria Math" panose="02040503050406030204" pitchFamily="18" charset="0"/>
                        </a:rPr>
                        <m:t>𝑛</m:t>
                      </m:r>
                    </m:oMath>
                  </m:oMathPara>
                </a14:m>
                <a:r>
                  <a:rPr lang="en-GB"/>
                  <a:t> får vi et bedre estimat for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oMath>
                  </m:oMathPara>
                </a14:m>
                <a:r>
                  <a:rPr lang="en-GB"/>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780" r="-1520" b="-780"/>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34</a:t>
            </a:fld>
            <a:endParaRPr lang="da-DK"/>
          </a:p>
        </p:txBody>
      </p:sp>
      <p:pic>
        <p:nvPicPr>
          <p:cNvPr id="6" name="Picture 5"/>
          <p:cNvPicPr>
            <a:picLocks noChangeAspect="1"/>
          </p:cNvPicPr>
          <p:nvPr/>
        </p:nvPicPr>
        <p:blipFill>
          <a:blip r:embed="rId3"/>
          <a:stretch>
            <a:fillRect/>
          </a:stretch>
        </p:blipFill>
        <p:spPr>
          <a:xfrm>
            <a:off x="902681" y="4221088"/>
            <a:ext cx="7933376" cy="1872208"/>
          </a:xfrm>
          <a:prstGeom prst="rect">
            <a:avLst/>
          </a:prstGeom>
        </p:spPr>
      </p:pic>
    </p:spTree>
    <p:extLst>
      <p:ext uri="{BB962C8B-B14F-4D97-AF65-F5344CB8AC3E}">
        <p14:creationId xmlns:p14="http://schemas.microsoft.com/office/powerpoint/2010/main" val="14487169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Variationskoefficient</a:t>
            </a:r>
            <a:endParaRPr lang="en-GB"/>
          </a:p>
        </p:txBody>
      </p:sp>
      <mc:AlternateContent>
        <mc:Choice Requires="a14">
          <p:sp>
            <p:nvSpPr>
              <p:cNvPr id="3" name="Content Placeholder 2"/>
              <p:cNvSpPr>
                <a:spLocks noGrp="1"/>
              </p:cNvSpPr>
              <p:nvPr>
                <p:ph idx="1"/>
              </p:nvPr>
            </p:nvSpPr>
            <p:spPr/>
            <p:txBody>
              <a:bodyPr/>
              <a:lstStyle/>
              <a:p>
                <a:r>
                  <a:rPr lang="en-US"/>
                  <a:t>En standardafvigelse på </a:t>
                </a:r>
                <a14:m>
                  <m:oMathPara>
                    <m:oMathParaPr>
                      <m:jc/>
                    </m:oMathParaPr>
                    <m:oMath>
                      <m:r>
                        <a:rPr lang="en-US" i="1" smtClean="0">
                          <a:latin typeface="Cambria Math" panose="02040503050406030204" pitchFamily="18" charset="0"/>
                        </a:rPr>
                        <m:t>5</m:t>
                      </m:r>
                    </m:oMath>
                  </m:oMathPara>
                </a14:m>
                <a:r>
                  <a:rPr lang="en-US"/>
                  <a:t> er lille, hvis middelværdien for datasættet er </a:t>
                </a:r>
                <a14:m>
                  <m:oMathPara>
                    <m:oMathParaPr>
                      <m:jc/>
                    </m:oMathParaPr>
                    <m:oMath>
                      <m:r>
                        <a:rPr lang="en-US" i="1" smtClean="0">
                          <a:latin typeface="Cambria Math" panose="02040503050406030204" pitchFamily="18" charset="0"/>
                        </a:rPr>
                        <m:t>100</m:t>
                      </m:r>
                      <m:r>
                        <m:rPr>
                          <m:sty m:val="p"/>
                        </m:rPr>
                        <a:rPr lang="en-US" b="0" i="0" smtClean="0">
                          <a:latin typeface="Cambria Math" panose="02040503050406030204" pitchFamily="18" charset="0"/>
                        </a:rPr>
                        <m:t>0</m:t>
                      </m:r>
                    </m:oMath>
                  </m:oMathPara>
                </a14:m>
                <a:r>
                  <a:rPr lang="en-US"/>
                  <a:t>. Men hvis middelværdien er </a:t>
                </a:r>
                <a14:m>
                  <m:oMathPara>
                    <m:oMathParaPr>
                      <m:jc/>
                    </m:oMathParaPr>
                    <m:oMath>
                      <m:r>
                        <a:rPr lang="en-US" b="0" i="1" smtClean="0">
                          <a:latin typeface="Cambria Math" panose="02040503050406030204" pitchFamily="18" charset="0"/>
                        </a:rPr>
                        <m:t>2</m:t>
                      </m:r>
                    </m:oMath>
                  </m:oMathPara>
                </a14:m>
                <a:r>
                  <a:rPr lang="en-US"/>
                  <a:t>, så er det en stor standardafvigelse</a:t>
                </a:r>
              </a:p>
              <a:p>
                <a:r>
                  <a:rPr lang="en-US" b="1"/>
                  <a:t>Variationskoefficient</a:t>
                </a:r>
                <a:r>
                  <a:rPr lang="en-US"/>
                  <a:t> (</a:t>
                </a:r>
                <a:r>
                  <a:rPr lang="en-US" i="1">
                    <a:solidFill>
                      <a:schemeClr val="accent1">
                        <a:lumMod val="75000"/>
                      </a:schemeClr>
                    </a:solidFill>
                  </a:rPr>
                  <a:t>Coefficient of Variation, CV</a:t>
                </a:r>
                <a:r>
                  <a:rPr lang="en-US"/>
                  <a:t>) er et standardiseret mål for den relative standardafvigelse:</a:t>
                </a:r>
                <a:br>
                  <a:rPr lang="en-US"/>
                </a:br>
                <a:r>
                  <a:rPr lang="en-US"/>
                  <a:t> 	</a:t>
                </a:r>
                <a14:m>
                  <m:oMathPara>
                    <m:oMathParaPr>
                      <m:jc/>
                    </m:oMathParaPr>
                    <m:oMath>
                      <m:r>
                        <a:rPr lang="en-US" b="0" i="1" smtClean="0">
                          <a:latin typeface="Cambria Math" panose="02040503050406030204" pitchFamily="18" charset="0"/>
                        </a:rPr>
                        <m:t>𝐶𝑉</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∙100%</m:t>
                      </m:r>
                    </m:oMath>
                  </m:oMathPara>
                </a14:m>
                <a:r>
                  <a:rPr lang="en-GB"/>
                  <a:t> </a:t>
                </a:r>
              </a:p>
              <a:p>
                <a:r>
                  <a:rPr lang="en-US"/>
                  <a:t>For klasse A er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𝐶𝑉</m:t>
                          </m:r>
                        </m:e>
                        <m:sub>
                          <m:r>
                            <a:rPr lang="en-US" b="0" i="1" smtClean="0">
                              <a:latin typeface="Cambria Math" panose="02040503050406030204" pitchFamily="18" charset="0"/>
                            </a:rPr>
                            <m:t>𝐴</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i="1">
                              <a:latin typeface="Cambria Math" panose="02040503050406030204" pitchFamily="18" charset="0"/>
                            </a:rPr>
                            <m:t>9.44</m:t>
                          </m:r>
                        </m:num>
                        <m:den>
                          <m:r>
                            <a:rPr lang="en-US" i="1">
                              <a:latin typeface="Cambria Math" panose="02040503050406030204" pitchFamily="18" charset="0"/>
                            </a:rPr>
                            <m:t>171.6</m:t>
                          </m:r>
                        </m:den>
                      </m:f>
                      <m:r>
                        <a:rPr lang="en-US" b="0" i="1" smtClean="0">
                          <a:latin typeface="Cambria Math" panose="02040503050406030204" pitchFamily="18" charset="0"/>
                          <a:ea typeface="Cambria Math" panose="02040503050406030204" pitchFamily="18" charset="0"/>
                        </a:rPr>
                        <m:t>∙100 %=5.5 %</m:t>
                      </m:r>
                    </m:oMath>
                  </m:oMathPara>
                </a14:m>
                <a:endParaRPr lang="en-GB"/>
              </a:p>
              <a:p>
                <a:r>
                  <a:rPr lang="en-US"/>
                  <a:t>For klasse B 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𝐶𝑉</m:t>
                          </m:r>
                        </m:e>
                        <m:sub>
                          <m:r>
                            <a:rPr lang="en-US" b="0" i="1" smtClean="0">
                              <a:latin typeface="Cambria Math" panose="02040503050406030204" pitchFamily="18" charset="0"/>
                            </a:rPr>
                            <m:t>𝐵</m:t>
                          </m:r>
                        </m:sub>
                      </m:sSub>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smtClean="0">
                              <a:latin typeface="Cambria Math" panose="02040503050406030204" pitchFamily="18" charset="0"/>
                            </a:rPr>
                            <m:t>0.49</m:t>
                          </m:r>
                        </m:num>
                        <m:den>
                          <m:r>
                            <a:rPr lang="en-US" i="1">
                              <a:latin typeface="Cambria Math" panose="02040503050406030204" pitchFamily="18" charset="0"/>
                            </a:rPr>
                            <m:t>171.6</m:t>
                          </m:r>
                        </m:den>
                      </m:f>
                      <m:r>
                        <a:rPr lang="en-US" i="1">
                          <a:latin typeface="Cambria Math" panose="02040503050406030204" pitchFamily="18" charset="0"/>
                          <a:ea typeface="Cambria Math" panose="02040503050406030204" pitchFamily="18" charset="0"/>
                        </a:rPr>
                        <m:t>∙100</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0.3 </m:t>
                      </m:r>
                      <m:r>
                        <a:rPr lang="en-US" i="1">
                          <a:latin typeface="Cambria Math" panose="02040503050406030204" pitchFamily="18" charset="0"/>
                          <a:ea typeface="Cambria Math" panose="02040503050406030204" pitchFamily="18" charset="0"/>
                        </a:rPr>
                        <m:t>%</m:t>
                      </m:r>
                    </m:oMath>
                  </m:oMathPara>
                </a14:m>
                <a:endParaRPr lang="en-GB"/>
              </a:p>
              <a:p>
                <a:r>
                  <a:rPr lang="en-US"/>
                  <a:t>Variationskoefficienten er et mål for præcisionen i data. Da det er standardiseret og dimensionsløst kan </a:t>
                </a:r>
                <a14:m>
                  <m:oMathPara>
                    <m:oMathParaPr>
                      <m:jc/>
                    </m:oMathParaPr>
                    <m:oMath>
                      <m:r>
                        <a:rPr lang="en-US" i="1" smtClean="0">
                          <a:latin typeface="Cambria Math" panose="02040503050406030204" pitchFamily="18" charset="0"/>
                        </a:rPr>
                        <m:t>𝐶𝑉</m:t>
                      </m:r>
                    </m:oMath>
                  </m:oMathPara>
                </a14:m>
                <a:r>
                  <a:rPr lang="en-US"/>
                  <a:t> for forskellige datasæt sammenlignes.</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35</a:t>
            </a:fld>
            <a:endParaRPr lang="da-DK"/>
          </a:p>
        </p:txBody>
      </p:sp>
    </p:spTree>
    <p:extLst>
      <p:ext uri="{BB962C8B-B14F-4D97-AF65-F5344CB8AC3E}">
        <p14:creationId xmlns:p14="http://schemas.microsoft.com/office/powerpoint/2010/main" val="8356133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Grafisk præsentation</a:t>
            </a:r>
            <a:endParaRPr lang="en-GB"/>
          </a:p>
        </p:txBody>
      </p:sp>
      <mc:AlternateContent>
        <mc:Choice Requires="a14">
          <p:sp>
            <p:nvSpPr>
              <p:cNvPr id="3" name="Content Placeholder 2"/>
              <p:cNvSpPr>
                <a:spLocks noGrp="1"/>
              </p:cNvSpPr>
              <p:nvPr>
                <p:ph idx="1"/>
              </p:nvPr>
            </p:nvSpPr>
            <p:spPr>
              <a:xfrm>
                <a:off x="467544" y="1052736"/>
                <a:ext cx="8568952" cy="5688632"/>
              </a:xfrm>
            </p:spPr>
            <p:txBody>
              <a:bodyPr/>
              <a:lstStyle/>
              <a:p>
                <a:r>
                  <a:rPr lang="en-US"/>
                  <a:t>M&amp;F starter med at præsentere et </a:t>
                </a:r>
                <a:r>
                  <a:rPr lang="en-US" b="1">
                    <a:solidFill>
                      <a:schemeClr val="accent1">
                        <a:lumMod val="75000"/>
                      </a:schemeClr>
                    </a:solidFill>
                  </a:rPr>
                  <a:t>Pareto diagram</a:t>
                </a:r>
                <a:r>
                  <a:rPr lang="en-US"/>
                  <a:t>:</a:t>
                </a:r>
                <a:br>
                  <a:rPr lang="en-US"/>
                </a:br>
                <a:br>
                  <a:rPr lang="en-US"/>
                </a:br>
                <a:br>
                  <a:rPr lang="en-US"/>
                </a:br>
                <a:br>
                  <a:rPr lang="en-US"/>
                </a:br>
                <a:br>
                  <a:rPr lang="en-US"/>
                </a:br>
                <a:br>
                  <a:rPr lang="en-US"/>
                </a:br>
                <a:br>
                  <a:rPr lang="en-US"/>
                </a:br>
                <a:br>
                  <a:rPr lang="en-US"/>
                </a:br>
                <a:endParaRPr lang="en-US"/>
              </a:p>
              <a:p>
                <a:r>
                  <a:rPr lang="en-US"/>
                  <a:t>Pareto diagrammet består af to elementer:</a:t>
                </a:r>
              </a:p>
              <a:p>
                <a:pPr lvl="1"/>
                <a:r>
                  <a:rPr lang="en-US"/>
                  <a:t>Søjlediagram over årsagerne, typisk sorteret efter størrelse (venstre akse)</a:t>
                </a:r>
              </a:p>
              <a:p>
                <a:pPr lvl="1"/>
                <a:r>
                  <a:rPr lang="en-US"/>
                  <a:t>Kurve over den kumulerede procentvise andel af nedbrud (højre akse)</a:t>
                </a:r>
              </a:p>
              <a:p>
                <a:r>
                  <a:rPr lang="en-US">
                    <a:solidFill>
                      <a:schemeClr val="accent1">
                        <a:lumMod val="75000"/>
                      </a:schemeClr>
                    </a:solidFill>
                  </a:rPr>
                  <a:t>Pareto’s regel</a:t>
                </a:r>
                <a:r>
                  <a:rPr lang="en-US"/>
                  <a:t> (</a:t>
                </a:r>
                <a14:m>
                  <m:oMathPara>
                    <m:oMathParaPr>
                      <m:jc/>
                    </m:oMathParaPr>
                    <m:oMath>
                      <m:r>
                        <a:rPr lang="en-US" i="1" smtClean="0">
                          <a:latin typeface="Cambria Math" panose="02040503050406030204" pitchFamily="18" charset="0"/>
                        </a:rPr>
                        <m:t>80/20</m:t>
                      </m:r>
                    </m:oMath>
                  </m:oMathPara>
                </a14:m>
                <a:r>
                  <a:rPr lang="en-US"/>
                  <a:t> reglen): </a:t>
                </a:r>
                <a14:m>
                  <m:oMathPara>
                    <m:oMathParaPr>
                      <m:jc/>
                    </m:oMathParaPr>
                    <m:oMath>
                      <m:r>
                        <a:rPr lang="en-US" i="1" smtClean="0">
                          <a:latin typeface="Cambria Math" panose="02040503050406030204" pitchFamily="18" charset="0"/>
                        </a:rPr>
                        <m:t>80</m:t>
                      </m:r>
                    </m:oMath>
                  </m:oMathPara>
                </a14:m>
                <a:r>
                  <a:rPr lang="en-US"/>
                  <a:t> % af effekterne </a:t>
                </a:r>
                <a:br>
                  <a:rPr lang="en-US"/>
                </a:br>
                <a:r>
                  <a:rPr lang="en-US"/>
                  <a:t>kommer fra </a:t>
                </a:r>
                <a14:m>
                  <m:oMathPara>
                    <m:oMathParaPr>
                      <m:jc/>
                    </m:oMathParaPr>
                    <m:oMath>
                      <m:r>
                        <a:rPr lang="en-US" i="1" smtClean="0">
                          <a:latin typeface="Cambria Math" panose="02040503050406030204" pitchFamily="18" charset="0"/>
                        </a:rPr>
                        <m:t>20</m:t>
                      </m:r>
                    </m:oMath>
                  </m:oMathPara>
                </a14:m>
                <a:r>
                  <a:rPr lang="en-US"/>
                  <a:t> % af årsagerne </a:t>
                </a:r>
                <a:br>
                  <a:rPr lang="en-US"/>
                </a:br>
                <a:r>
                  <a:rPr lang="en-US"/>
                  <a:t>(f.eks. </a:t>
                </a:r>
                <a14:m>
                  <m:oMathPara>
                    <m:oMathParaPr>
                      <m:jc/>
                    </m:oMathParaPr>
                    <m:oMath>
                      <m:r>
                        <a:rPr lang="en-US" i="1" smtClean="0">
                          <a:latin typeface="Cambria Math" panose="02040503050406030204" pitchFamily="18" charset="0"/>
                        </a:rPr>
                        <m:t>20</m:t>
                      </m:r>
                    </m:oMath>
                  </m:oMathPara>
                </a14:m>
                <a:r>
                  <a:rPr lang="en-US"/>
                  <a:t> % af de Covid-19 smittede er skyld i </a:t>
                </a:r>
                <a:br>
                  <a:rPr lang="en-US"/>
                </a:br>
                <a14:m>
                  <m:oMathPara>
                    <m:oMathParaPr>
                      <m:jc/>
                    </m:oMathParaPr>
                    <m:oMath>
                      <m:r>
                        <a:rPr lang="en-US" i="1" smtClean="0">
                          <a:latin typeface="Cambria Math" panose="02040503050406030204" pitchFamily="18" charset="0"/>
                        </a:rPr>
                        <m:t>80</m:t>
                      </m:r>
                    </m:oMath>
                  </m:oMathPara>
                </a14:m>
                <a:r>
                  <a:rPr lang="en-US"/>
                  <a:t> % af smittespredningen)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568952" cy="5688632"/>
              </a:xfrm>
              <a:blipFill>
                <a:blip r:embed="rId2"/>
                <a:stretch>
                  <a:fillRect l="-854" t="-750" b="-150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36</a:t>
            </a:fld>
            <a:endParaRPr lang="da-DK"/>
          </a:p>
        </p:txBody>
      </p:sp>
      <p:pic>
        <p:nvPicPr>
          <p:cNvPr id="5" name="Picture 4"/>
          <p:cNvPicPr>
            <a:picLocks noChangeAspect="1"/>
          </p:cNvPicPr>
          <p:nvPr/>
        </p:nvPicPr>
        <p:blipFill>
          <a:blip r:embed="rId3"/>
          <a:srcRect r="5019"/>
          <a:stretch>
            <a:fillRect/>
          </a:stretch>
        </p:blipFill>
        <p:spPr>
          <a:xfrm>
            <a:off x="3773366" y="1412776"/>
            <a:ext cx="5191122" cy="2808312"/>
          </a:xfrm>
          <a:prstGeom prst="rect">
            <a:avLst/>
          </a:prstGeom>
        </p:spPr>
      </p:pic>
      <p:pic>
        <p:nvPicPr>
          <p:cNvPr id="6" name="Picture 5"/>
          <p:cNvPicPr>
            <a:picLocks noChangeAspect="1"/>
          </p:cNvPicPr>
          <p:nvPr/>
        </p:nvPicPr>
        <p:blipFill>
          <a:blip r:embed="rId4"/>
          <a:stretch>
            <a:fillRect/>
          </a:stretch>
        </p:blipFill>
        <p:spPr>
          <a:xfrm>
            <a:off x="984612" y="2032310"/>
            <a:ext cx="2867308" cy="1079095"/>
          </a:xfrm>
          <a:prstGeom prst="rect">
            <a:avLst/>
          </a:prstGeom>
        </p:spPr>
      </p:pic>
      <p:sp>
        <p:nvSpPr>
          <p:cNvPr id="7" name="TextBox 6"/>
          <p:cNvSpPr txBox="1"/>
          <p:nvPr/>
        </p:nvSpPr>
        <p:spPr>
          <a:xfrm>
            <a:off x="912077" y="1556792"/>
            <a:ext cx="2801408" cy="52322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Årsager til nedbrud af en computer-</a:t>
            </a:r>
            <a:br>
              <a:rPr lang="en-US" sz="1400"/>
            </a:br>
            <a:r>
              <a:rPr lang="en-US" sz="1400"/>
              <a:t>styret drejebænk:</a:t>
            </a:r>
            <a:endParaRPr lang="en-GB" sz="1400"/>
          </a:p>
        </p:txBody>
      </p:sp>
      <p:pic>
        <p:nvPicPr>
          <p:cNvPr id="8" name="Picture 7"/>
          <p:cNvPicPr>
            <a:picLocks noChangeAspect="1"/>
          </p:cNvPicPr>
          <p:nvPr/>
        </p:nvPicPr>
        <p:blipFill>
          <a:blip r:embed="rId5"/>
          <a:stretch>
            <a:fillRect/>
          </a:stretch>
        </p:blipFill>
        <p:spPr>
          <a:xfrm>
            <a:off x="6669317" y="5229201"/>
            <a:ext cx="2349895" cy="1512168"/>
          </a:xfrm>
          <a:prstGeom prst="rect">
            <a:avLst/>
          </a:prstGeom>
        </p:spPr>
      </p:pic>
    </p:spTree>
    <p:extLst>
      <p:ext uri="{BB962C8B-B14F-4D97-AF65-F5344CB8AC3E}">
        <p14:creationId xmlns:p14="http://schemas.microsoft.com/office/powerpoint/2010/main" val="1463716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på Pareto-reglen fra medicin</a:t>
            </a:r>
            <a:endParaRPr lang="en-GB"/>
          </a:p>
        </p:txBody>
      </p:sp>
      <p:sp>
        <p:nvSpPr>
          <p:cNvPr id="3" name="Content Placeholder 2"/>
          <p:cNvSpPr>
            <a:spLocks noGrp="1"/>
          </p:cNvSpPr>
          <p:nvPr>
            <p:ph idx="1"/>
          </p:nvPr>
        </p:nvSpPr>
        <p:spPr>
          <a:xfrm>
            <a:off x="467544" y="1124744"/>
            <a:ext cx="8424936" cy="5616624"/>
          </a:xfrm>
        </p:spPr>
        <p:txBody>
          <a:bodyPr/>
          <a:lstStyle/>
          <a:p>
            <a:r>
              <a:rPr lang="en-US"/>
              <a:t>310/430 = 72 % af medicineringsfejl skyldes 4/12 = 33 % af årsagerne</a:t>
            </a:r>
          </a:p>
          <a:p>
            <a:r>
              <a:rPr lang="en-US"/>
              <a:t>Hvis man fokuserer på de ‘vital few’ årsager kan mange fejl undgås</a:t>
            </a:r>
          </a:p>
          <a:p>
            <a:r>
              <a:rPr lang="en-US" i="1"/>
              <a:t>Vi kommer ikke til at bruge Pareto diagrammer.</a:t>
            </a:r>
          </a:p>
          <a:p>
            <a:pPr marL="0" indent="0">
              <a:buNone/>
            </a:pPr>
            <a:endParaRPr lang="en-US"/>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37</a:t>
            </a:fld>
            <a:endParaRPr lang="da-DK"/>
          </a:p>
        </p:txBody>
      </p:sp>
      <p:grpSp>
        <p:nvGrpSpPr>
          <p:cNvPr id="6" name="Group 5"/>
          <p:cNvGrpSpPr/>
          <p:nvPr/>
        </p:nvGrpSpPr>
        <p:grpSpPr>
          <a:xfrm>
            <a:off x="1907704" y="2420888"/>
            <a:ext cx="5572830" cy="4248472"/>
            <a:chOff x="1907704" y="2420888"/>
            <a:chExt cx="5417924" cy="4130379"/>
          </a:xfrm>
        </p:grpSpPr>
        <p:pic>
          <p:nvPicPr>
            <p:cNvPr id="1026" name="Picture 2" descr="Figure 1: Pareto Chart – Audit of types of medication error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7704" y="2420888"/>
              <a:ext cx="5400600" cy="4130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76101" y="6274268"/>
              <a:ext cx="1549527" cy="276999"/>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t>cec.health.nsw.gov.au</a:t>
              </a:r>
              <a:endParaRPr lang="en-GB" sz="1400"/>
            </a:p>
          </p:txBody>
        </p:sp>
      </p:grpSp>
    </p:spTree>
    <p:extLst>
      <p:ext uri="{BB962C8B-B14F-4D97-AF65-F5344CB8AC3E}">
        <p14:creationId xmlns:p14="http://schemas.microsoft.com/office/powerpoint/2010/main" val="4287699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Stolpediagram</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38</a:t>
            </a:fld>
            <a:endParaRPr lang="da-DK"/>
          </a:p>
        </p:txBody>
      </p:sp>
      <p:sp>
        <p:nvSpPr>
          <p:cNvPr id="6" name="Content Placeholder 5"/>
          <p:cNvSpPr>
            <a:spLocks noGrp="1"/>
          </p:cNvSpPr>
          <p:nvPr>
            <p:ph idx="1"/>
          </p:nvPr>
        </p:nvSpPr>
        <p:spPr/>
        <p:txBody>
          <a:bodyPr>
            <a:normAutofit/>
          </a:bodyPr>
          <a:lstStyle/>
          <a:p>
            <a:r>
              <a:rPr lang="da-DK" sz="2400" b="1">
                <a:solidFill>
                  <a:schemeClr val="accent1">
                    <a:lumMod val="75000"/>
                  </a:schemeClr>
                </a:solidFill>
              </a:rPr>
              <a:t>Stolpediagram</a:t>
            </a:r>
            <a:r>
              <a:rPr lang="da-DK" sz="2400"/>
              <a:t> over observationerne </a:t>
            </a:r>
            <a:br>
              <a:rPr lang="da-DK" sz="2400"/>
            </a:br>
            <a:r>
              <a:rPr lang="da-DK" sz="2400"/>
              <a:t>af A-klassens elevers højde ‘råt’ i </a:t>
            </a:r>
            <a:br>
              <a:rPr lang="da-DK" sz="2400"/>
            </a:br>
            <a:r>
              <a:rPr lang="da-DK" sz="2400"/>
              <a:t>observeret rækkefølge</a:t>
            </a:r>
          </a:p>
          <a:p>
            <a:r>
              <a:rPr lang="da-DK" sz="2400"/>
              <a:t>Funktion i R: </a:t>
            </a:r>
            <a:r>
              <a:rPr lang="da-DK" sz="2400">
                <a:solidFill>
                  <a:schemeClr val="accent1">
                    <a:lumMod val="75000"/>
                  </a:schemeClr>
                </a:solidFill>
              </a:rPr>
              <a:t>barplot()</a:t>
            </a:r>
            <a:r>
              <a:rPr lang="da-DK" sz="2400"/>
              <a:t>.</a:t>
            </a:r>
          </a:p>
        </p:txBody>
      </p:sp>
      <p:pic>
        <p:nvPicPr>
          <p:cNvPr id="8" name="Picture 14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69248" y="1427651"/>
            <a:ext cx="2907208" cy="1353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stretch>
            <a:fillRect/>
          </a:stretch>
        </p:blipFill>
        <p:spPr>
          <a:xfrm>
            <a:off x="1380266" y="3089172"/>
            <a:ext cx="6599492" cy="3510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54899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Prikdiagram </a:t>
            </a:r>
            <a:endParaRPr lang="da-DK"/>
          </a:p>
        </p:txBody>
      </p:sp>
      <p:sp>
        <p:nvSpPr>
          <p:cNvPr id="3" name="Content Placeholder 2"/>
          <p:cNvSpPr>
            <a:spLocks noGrp="1"/>
          </p:cNvSpPr>
          <p:nvPr>
            <p:ph idx="1"/>
          </p:nvPr>
        </p:nvSpPr>
        <p:spPr/>
        <p:txBody>
          <a:bodyPr>
            <a:noAutofit/>
          </a:bodyPr>
          <a:lstStyle/>
          <a:p>
            <a:r>
              <a:rPr lang="da-DK" sz="2400"/>
              <a:t>Observationerne organiseres efter størrelse og hyppighed</a:t>
            </a:r>
            <a:br>
              <a:rPr lang="da-DK" sz="2400"/>
            </a:br>
            <a:br>
              <a:rPr lang="da-DK" sz="2400"/>
            </a:br>
            <a:br>
              <a:rPr lang="da-DK" sz="2400"/>
            </a:br>
            <a:endParaRPr lang="da-DK" sz="2400"/>
          </a:p>
          <a:p>
            <a:r>
              <a:rPr lang="da-DK" sz="2400"/>
              <a:t>For hver observeret højde vises en prik for antal observationer af højden (fordel: data kan genfindes i diagrammet)</a:t>
            </a:r>
            <a:endParaRPr lang="da-DK" sz="2400"/>
          </a:p>
          <a:p>
            <a:r>
              <a:rPr lang="da-DK" sz="2400"/>
              <a:t>Prikdiagrammer viser </a:t>
            </a:r>
            <a:br>
              <a:rPr lang="da-DK" sz="2400"/>
            </a:br>
            <a:r>
              <a:rPr lang="da-DK" sz="2400"/>
              <a:t>outliers og hyppige obser-</a:t>
            </a:r>
            <a:br>
              <a:rPr lang="da-DK" sz="2400"/>
            </a:br>
            <a:r>
              <a:rPr lang="da-DK" sz="2400"/>
              <a:t>vationer i små datasæt</a:t>
            </a:r>
          </a:p>
          <a:p>
            <a:r>
              <a:rPr lang="da-DK" sz="2400"/>
              <a:t>Funktion til prikdiagram </a:t>
            </a:r>
            <a:br>
              <a:rPr lang="da-DK" sz="2400"/>
            </a:br>
            <a:r>
              <a:rPr lang="da-DK" sz="2400"/>
              <a:t>i R: </a:t>
            </a:r>
            <a:r>
              <a:rPr lang="da-DK" sz="2400">
                <a:solidFill>
                  <a:schemeClr val="accent1">
                    <a:lumMod val="75000"/>
                  </a:schemeClr>
                </a:solidFill>
              </a:rPr>
              <a:t>stripchart()</a:t>
            </a:r>
            <a:r>
              <a:rPr lang="da-DK" sz="2400"/>
              <a:t>.</a:t>
            </a:r>
          </a:p>
        </p:txBody>
      </p:sp>
      <p:sp>
        <p:nvSpPr>
          <p:cNvPr id="4" name="Slide Number Placeholder 3"/>
          <p:cNvSpPr>
            <a:spLocks noGrp="1"/>
          </p:cNvSpPr>
          <p:nvPr>
            <p:ph type="sldNum" sz="quarter" idx="12"/>
          </p:nvPr>
        </p:nvSpPr>
        <p:spPr/>
        <p:txBody>
          <a:bodyPr/>
          <a:lstStyle/>
          <a:p>
            <a:fld id="{2CD97C06-EC96-4259-9516-82894ECCBF7D}" type="slidenum">
              <a:rPr lang="da-DK" smtClean="0"/>
              <a:t>39</a:t>
            </a:fld>
            <a:endParaRPr lang="da-DK"/>
          </a:p>
        </p:txBody>
      </p:sp>
      <p:pic>
        <p:nvPicPr>
          <p:cNvPr id="6" name="Picture 5"/>
          <p:cNvPicPr>
            <a:picLocks noChangeAspect="1"/>
          </p:cNvPicPr>
          <p:nvPr/>
        </p:nvPicPr>
        <p:blipFill>
          <a:blip r:embed="rId3"/>
          <a:stretch>
            <a:fillRect/>
          </a:stretch>
        </p:blipFill>
        <p:spPr>
          <a:xfrm>
            <a:off x="937472" y="1772816"/>
            <a:ext cx="7522960" cy="1018481"/>
          </a:xfrm>
          <a:prstGeom prst="rect">
            <a:avLst/>
          </a:prstGeom>
        </p:spPr>
      </p:pic>
      <p:pic>
        <p:nvPicPr>
          <p:cNvPr id="7" name="Picture 6"/>
          <p:cNvPicPr>
            <a:picLocks noChangeAspect="1"/>
          </p:cNvPicPr>
          <p:nvPr/>
        </p:nvPicPr>
        <p:blipFill>
          <a:blip r:embed="rId4"/>
          <a:srcRect l="6310" t="3043" r="1686"/>
          <a:stretch>
            <a:fillRect/>
          </a:stretch>
        </p:blipFill>
        <p:spPr>
          <a:xfrm>
            <a:off x="4211960" y="3789040"/>
            <a:ext cx="4680520" cy="2306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0545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Om underviseren</a:t>
            </a:r>
          </a:p>
        </p:txBody>
      </p:sp>
      <p:sp>
        <p:nvSpPr>
          <p:cNvPr id="3" name="Content Placeholder 2"/>
          <p:cNvSpPr>
            <a:spLocks noGrp="1"/>
          </p:cNvSpPr>
          <p:nvPr>
            <p:ph idx="1"/>
          </p:nvPr>
        </p:nvSpPr>
        <p:spPr>
          <a:xfrm>
            <a:off x="395536" y="1196752"/>
            <a:ext cx="8640960" cy="5544616"/>
          </a:xfrm>
        </p:spPr>
        <p:txBody>
          <a:bodyPr>
            <a:normAutofit fontScale="85000" lnSpcReduction="20000"/>
          </a:bodyPr>
          <a:lstStyle/>
          <a:p>
            <a:r>
              <a:rPr lang="da-DK" sz="2600"/>
              <a:t>Seniorforsker ved Operations Management, Institut for Elektro- og Computerteknologi</a:t>
            </a:r>
          </a:p>
          <a:p>
            <a:r>
              <a:rPr lang="da-DK" sz="2600"/>
              <a:t>Uddannelse:</a:t>
            </a:r>
          </a:p>
          <a:p>
            <a:pPr lvl="1"/>
            <a:r>
              <a:rPr lang="da-DK" sz="2300"/>
              <a:t>Hovedfag matematik, Aalborg Universitet</a:t>
            </a:r>
          </a:p>
          <a:p>
            <a:pPr lvl="1"/>
            <a:r>
              <a:rPr lang="da-DK" sz="2300"/>
              <a:t>Bifag biologi, Aarhus Universitet</a:t>
            </a:r>
          </a:p>
          <a:p>
            <a:pPr lvl="1"/>
            <a:r>
              <a:rPr lang="da-DK" sz="2300" err="1"/>
              <a:t>PhD datalogi, Aalborg Universitet</a:t>
            </a:r>
          </a:p>
          <a:p>
            <a:r>
              <a:rPr lang="da-DK" sz="2600"/>
              <a:t>Ansættelser:</a:t>
            </a:r>
          </a:p>
          <a:p>
            <a:pPr lvl="1"/>
            <a:r>
              <a:rPr lang="da-DK" sz="2300"/>
              <a:t>Statens Planteavlsforsøg (SP)</a:t>
            </a:r>
          </a:p>
          <a:p>
            <a:pPr lvl="1"/>
            <a:r>
              <a:rPr lang="da-DK" sz="2300"/>
              <a:t>Danmarks JordbrugsForskning (DJF)</a:t>
            </a:r>
          </a:p>
          <a:p>
            <a:pPr lvl="1"/>
            <a:r>
              <a:rPr lang="da-DK" sz="2300"/>
              <a:t>Aarhus Universitet, Det Jordbrugsvidenskabelige Fakultet (DJF)</a:t>
            </a:r>
          </a:p>
          <a:p>
            <a:pPr lvl="1"/>
            <a:r>
              <a:rPr lang="da-DK" sz="2300"/>
              <a:t>Aarhus Universitet, Inst. for Ingeniørvidenskab (ENG)</a:t>
            </a:r>
          </a:p>
          <a:p>
            <a:pPr lvl="1"/>
            <a:r>
              <a:rPr lang="da-DK" sz="2300"/>
              <a:t>Aarhus Universitet, Inst. for </a:t>
            </a:r>
            <a:r>
              <a:rPr lang="da-DK" sz="2400"/>
              <a:t>Elektro- og Computerteknologi</a:t>
            </a:r>
            <a:r>
              <a:rPr lang="da-DK" sz="2300"/>
              <a:t> (ECE)</a:t>
            </a:r>
          </a:p>
          <a:p>
            <a:r>
              <a:rPr lang="da-DK" sz="2600"/>
              <a:t>Kontorer på Katrinebjerg, AU Foulum og hjemme (kontakt med email)</a:t>
            </a:r>
          </a:p>
          <a:p>
            <a:r>
              <a:rPr lang="da-DK" sz="2600"/>
              <a:t>Undervisning:</a:t>
            </a:r>
          </a:p>
          <a:p>
            <a:pPr lvl="1"/>
            <a:r>
              <a:rPr lang="da-DK" sz="2300"/>
              <a:t>Statistik for Ingeniører, fra 2015 (Diplom)</a:t>
            </a:r>
          </a:p>
          <a:p>
            <a:pPr lvl="1"/>
            <a:r>
              <a:rPr lang="da-DK" sz="2300"/>
              <a:t>Programmering for Elektroteknologi (Python), fra 2019 (BSc EE)</a:t>
            </a:r>
          </a:p>
          <a:p>
            <a:pPr lvl="1"/>
            <a:r>
              <a:rPr lang="da-DK" sz="2300"/>
              <a:t>Sandsynlighedsteori og Statistik, fra 2020 (BSc EE og CE).</a:t>
            </a:r>
          </a:p>
          <a:p>
            <a:pPr lvl="1"/>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a:t>
            </a:fld>
            <a:endParaRPr lang="da-DK"/>
          </a:p>
        </p:txBody>
      </p:sp>
    </p:spTree>
    <p:extLst>
      <p:ext uri="{BB962C8B-B14F-4D97-AF65-F5344CB8AC3E}">
        <p14:creationId xmlns:p14="http://schemas.microsoft.com/office/powerpoint/2010/main" val="17881281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dur="1"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dur="1"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dur="1" fill="hold" grpId="0"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Stolpediagram over hyppigheder</a:t>
            </a:r>
          </a:p>
        </p:txBody>
      </p:sp>
      <p:sp>
        <p:nvSpPr>
          <p:cNvPr id="3" name="Content Placeholder 2"/>
          <p:cNvSpPr>
            <a:spLocks noGrp="1"/>
          </p:cNvSpPr>
          <p:nvPr>
            <p:ph idx="1"/>
          </p:nvPr>
        </p:nvSpPr>
        <p:spPr/>
        <p:txBody>
          <a:bodyPr>
            <a:normAutofit/>
          </a:bodyPr>
          <a:lstStyle/>
          <a:p>
            <a:r>
              <a:rPr lang="da-DK" sz="2400"/>
              <a:t>Analogt til prikdiagrammet kan hyppighederne også vises i et stolpediagram:</a:t>
            </a:r>
            <a:br>
              <a:rPr lang="da-DK" sz="2400"/>
            </a:br>
            <a:br>
              <a:rPr lang="da-DK" sz="2000"/>
            </a:br>
            <a:br>
              <a:rPr lang="da-DK" sz="2000"/>
            </a:br>
            <a:br>
              <a:rPr lang="da-DK" sz="2000"/>
            </a:br>
            <a:br>
              <a:rPr lang="da-DK" sz="2000"/>
            </a:br>
            <a:br>
              <a:rPr lang="da-DK" sz="2000"/>
            </a:br>
            <a:br>
              <a:rPr lang="da-DK" sz="2000"/>
            </a:br>
            <a:br>
              <a:rPr lang="da-DK" sz="2000"/>
            </a:br>
            <a:br>
              <a:rPr lang="da-DK" sz="2000"/>
            </a:br>
            <a:br>
              <a:rPr lang="da-DK" sz="2000"/>
            </a:br>
            <a:br>
              <a:rPr lang="da-DK" sz="2000"/>
            </a:br>
            <a:br>
              <a:rPr lang="da-DK" sz="2000"/>
            </a:br>
            <a:br>
              <a:rPr lang="da-DK" sz="2000"/>
            </a:br>
            <a:r>
              <a:rPr lang="da-DK" sz="1200"/>
              <a:t> </a:t>
            </a:r>
            <a:endParaRPr lang="da-DK" sz="2000"/>
          </a:p>
          <a:p>
            <a:r>
              <a:rPr lang="da-DK" sz="2400"/>
              <a:t>Her er lavet et histogram med R funktion: </a:t>
            </a:r>
            <a:r>
              <a:rPr lang="da-DK" sz="2400">
                <a:solidFill>
                  <a:schemeClr val="accent1">
                    <a:lumMod val="75000"/>
                  </a:schemeClr>
                </a:solidFill>
              </a:rPr>
              <a:t>hist().</a:t>
            </a:r>
            <a:endParaRPr lang="da-DK" sz="240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2CD97C06-EC96-4259-9516-82894ECCBF7D}" type="slidenum">
              <a:rPr lang="da-DK" smtClean="0"/>
              <a:t>40</a:t>
            </a:fld>
            <a:endParaRPr lang="da-DK"/>
          </a:p>
        </p:txBody>
      </p:sp>
      <p:pic>
        <p:nvPicPr>
          <p:cNvPr id="6" name="Picture 5"/>
          <p:cNvPicPr>
            <a:picLocks noChangeAspect="1"/>
          </p:cNvPicPr>
          <p:nvPr/>
        </p:nvPicPr>
        <p:blipFill>
          <a:blip r:embed="rId3"/>
          <a:stretch>
            <a:fillRect/>
          </a:stretch>
        </p:blipFill>
        <p:spPr>
          <a:xfrm>
            <a:off x="1691680" y="2213744"/>
            <a:ext cx="5954526" cy="3375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69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Frekvensdiagram (histogram)</a:t>
            </a:r>
            <a:endParaRPr lang="en-GB"/>
          </a:p>
        </p:txBody>
      </p:sp>
      <p:sp>
        <p:nvSpPr>
          <p:cNvPr id="3" name="Content Placeholder 2"/>
          <p:cNvSpPr>
            <a:spLocks noGrp="1"/>
          </p:cNvSpPr>
          <p:nvPr>
            <p:ph idx="1"/>
          </p:nvPr>
        </p:nvSpPr>
        <p:spPr>
          <a:xfrm>
            <a:off x="467544" y="1268760"/>
            <a:ext cx="8568952" cy="5472608"/>
          </a:xfrm>
        </p:spPr>
        <p:txBody>
          <a:bodyPr/>
          <a:lstStyle/>
          <a:p>
            <a:r>
              <a:rPr lang="en-US"/>
              <a:t>Ved store datasæt kan det være en fordel at gruppere observationerne i en </a:t>
            </a:r>
            <a:r>
              <a:rPr lang="en-US">
                <a:solidFill>
                  <a:schemeClr val="accent1">
                    <a:lumMod val="75000"/>
                  </a:schemeClr>
                </a:solidFill>
              </a:rPr>
              <a:t>frekvensfordeling</a:t>
            </a:r>
            <a:r>
              <a:rPr lang="en-US"/>
              <a:t>. </a:t>
            </a:r>
          </a:p>
          <a:p>
            <a:r>
              <a:rPr lang="en-US"/>
              <a:t>Frekvensfordelingen kan præsenteres i et histogram</a:t>
            </a:r>
          </a:p>
          <a:p>
            <a:r>
              <a:rPr lang="en-US"/>
              <a:t>Fordel: Større overblik. Ulempe: Detaljer mistet</a:t>
            </a:r>
          </a:p>
          <a:p>
            <a:r>
              <a:rPr lang="en-US"/>
              <a:t>Histogrammet viser antal elever i hver højdekategori (lavet i R med </a:t>
            </a:r>
            <a:r>
              <a:rPr lang="en-US">
                <a:solidFill>
                  <a:schemeClr val="accent1">
                    <a:lumMod val="75000"/>
                  </a:schemeClr>
                </a:solidFill>
              </a:rPr>
              <a:t>hist()</a:t>
            </a:r>
            <a:r>
              <a:rPr lang="en-US"/>
              <a:t>).</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41</a:t>
            </a:fld>
            <a:endParaRPr lang="da-DK"/>
          </a:p>
        </p:txBody>
      </p:sp>
      <p:pic>
        <p:nvPicPr>
          <p:cNvPr id="11" name="Picture 10"/>
          <p:cNvPicPr>
            <a:picLocks noChangeAspect="1"/>
          </p:cNvPicPr>
          <p:nvPr/>
        </p:nvPicPr>
        <p:blipFill>
          <a:blip r:embed="rId2"/>
          <a:stretch>
            <a:fillRect/>
          </a:stretch>
        </p:blipFill>
        <p:spPr>
          <a:xfrm>
            <a:off x="496672" y="3624387"/>
            <a:ext cx="5371471" cy="3044974"/>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6118491" y="3501009"/>
            <a:ext cx="2773989" cy="3206060"/>
            <a:chOff x="5956628" y="1263675"/>
            <a:chExt cx="2647820" cy="3060239"/>
          </a:xfrm>
        </p:grpSpPr>
        <p:pic>
          <p:nvPicPr>
            <p:cNvPr id="6" name="Picture 5"/>
            <p:cNvPicPr>
              <a:picLocks noChangeAspect="1"/>
            </p:cNvPicPr>
            <p:nvPr/>
          </p:nvPicPr>
          <p:blipFill>
            <a:blip r:embed="rId3"/>
            <a:stretch>
              <a:fillRect/>
            </a:stretch>
          </p:blipFill>
          <p:spPr>
            <a:xfrm>
              <a:off x="6041216" y="1659618"/>
              <a:ext cx="2563232" cy="2664296"/>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956628" y="1263675"/>
              <a:ext cx="191494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Frekvensfordeling:</a:t>
              </a:r>
              <a:endParaRPr lang="en-GB"/>
            </a:p>
          </p:txBody>
        </p:sp>
      </p:grpSp>
    </p:spTree>
    <p:extLst>
      <p:ext uri="{BB962C8B-B14F-4D97-AF65-F5344CB8AC3E}">
        <p14:creationId xmlns:p14="http://schemas.microsoft.com/office/powerpoint/2010/main" val="16342976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3" name="Picture 12"/>
          <p:cNvPicPr>
            <a:picLocks noChangeAspect="1"/>
          </p:cNvPicPr>
          <p:nvPr/>
        </p:nvPicPr>
        <p:blipFill>
          <a:blip r:embed="rId2"/>
          <a:stretch>
            <a:fillRect/>
          </a:stretch>
        </p:blipFill>
        <p:spPr>
          <a:xfrm>
            <a:off x="467544" y="3609122"/>
            <a:ext cx="5417096" cy="307083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a:t>Frekvensdiagram (histogram)</a:t>
            </a:r>
            <a:endParaRPr lang="en-GB"/>
          </a:p>
        </p:txBody>
      </p:sp>
      <p:sp>
        <p:nvSpPr>
          <p:cNvPr id="3" name="Content Placeholder 2"/>
          <p:cNvSpPr>
            <a:spLocks noGrp="1"/>
          </p:cNvSpPr>
          <p:nvPr>
            <p:ph idx="1"/>
          </p:nvPr>
        </p:nvSpPr>
        <p:spPr/>
        <p:txBody>
          <a:bodyPr/>
          <a:lstStyle/>
          <a:p>
            <a:r>
              <a:rPr lang="en-US"/>
              <a:t>Vi kan vise det relative antal (procent) </a:t>
            </a:r>
            <a:br>
              <a:rPr lang="en-US"/>
            </a:br>
            <a:r>
              <a:rPr lang="en-US"/>
              <a:t>elever i hvert interval</a:t>
            </a:r>
          </a:p>
          <a:p>
            <a:r>
              <a:rPr lang="en-US"/>
              <a:t>Fordel: Sammenligneligt med højdedata for </a:t>
            </a:r>
            <a:br>
              <a:rPr lang="en-US"/>
            </a:br>
            <a:r>
              <a:rPr lang="en-US"/>
              <a:t>andre grupper f.eks. med 100 personer</a:t>
            </a:r>
          </a:p>
          <a:p>
            <a:r>
              <a:rPr lang="en-US"/>
              <a:t>Histogrammet viser pct. elever i hver </a:t>
            </a:r>
            <a:br>
              <a:rPr lang="en-US"/>
            </a:br>
            <a:r>
              <a:rPr lang="en-US"/>
              <a:t>højdekategori (lidt R-kodning nødvendig).</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42</a:t>
            </a:fld>
            <a:endParaRPr lang="da-DK"/>
          </a:p>
        </p:txBody>
      </p:sp>
      <p:grpSp>
        <p:nvGrpSpPr>
          <p:cNvPr id="8" name="Group 7"/>
          <p:cNvGrpSpPr/>
          <p:nvPr/>
        </p:nvGrpSpPr>
        <p:grpSpPr>
          <a:xfrm>
            <a:off x="6061174" y="3469065"/>
            <a:ext cx="2831306" cy="3272304"/>
            <a:chOff x="5956628" y="1263675"/>
            <a:chExt cx="2647820" cy="3060239"/>
          </a:xfrm>
        </p:grpSpPr>
        <p:pic>
          <p:nvPicPr>
            <p:cNvPr id="9" name="Picture 8"/>
            <p:cNvPicPr>
              <a:picLocks noChangeAspect="1"/>
            </p:cNvPicPr>
            <p:nvPr/>
          </p:nvPicPr>
          <p:blipFill>
            <a:blip r:embed="rId3"/>
            <a:stretch>
              <a:fillRect/>
            </a:stretch>
          </p:blipFill>
          <p:spPr>
            <a:xfrm>
              <a:off x="6041216" y="1659618"/>
              <a:ext cx="2563232" cy="2664296"/>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5956628" y="1263675"/>
              <a:ext cx="191494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Frekvensfordeling:</a:t>
              </a:r>
              <a:endParaRPr lang="en-GB"/>
            </a:p>
          </p:txBody>
        </p:sp>
      </p:grpSp>
      <p:pic>
        <p:nvPicPr>
          <p:cNvPr id="12" name="Picture 11"/>
          <p:cNvPicPr>
            <a:picLocks noChangeAspect="1"/>
          </p:cNvPicPr>
          <p:nvPr/>
        </p:nvPicPr>
        <p:blipFill>
          <a:blip r:embed="rId4"/>
          <a:stretch>
            <a:fillRect/>
          </a:stretch>
        </p:blipFill>
        <p:spPr>
          <a:xfrm>
            <a:off x="6021399" y="1345923"/>
            <a:ext cx="3012732" cy="1707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88759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Densitetsdiagram (histogram)</a:t>
            </a:r>
            <a:endParaRPr lang="en-GB"/>
          </a:p>
        </p:txBody>
      </p:sp>
      <p:sp>
        <p:nvSpPr>
          <p:cNvPr id="3" name="Content Placeholder 2"/>
          <p:cNvSpPr>
            <a:spLocks noGrp="1"/>
          </p:cNvSpPr>
          <p:nvPr>
            <p:ph idx="1"/>
          </p:nvPr>
        </p:nvSpPr>
        <p:spPr/>
        <p:txBody>
          <a:bodyPr/>
          <a:lstStyle/>
          <a:p>
            <a:r>
              <a:rPr lang="en-US"/>
              <a:t>I densitetsdiagrammet er søjlernes samlede areal 1</a:t>
            </a:r>
          </a:p>
          <a:p>
            <a:r>
              <a:rPr lang="en-US"/>
              <a:t>Laves også med </a:t>
            </a:r>
            <a:r>
              <a:rPr lang="en-US">
                <a:solidFill>
                  <a:schemeClr val="accent1">
                    <a:lumMod val="75000"/>
                  </a:schemeClr>
                </a:solidFill>
              </a:rPr>
              <a:t>hist()</a:t>
            </a:r>
          </a:p>
          <a:p>
            <a:r>
              <a:rPr lang="en-US"/>
              <a:t>Bemærk at stolperne </a:t>
            </a:r>
            <a:br>
              <a:rPr lang="en-US"/>
            </a:br>
            <a:r>
              <a:rPr lang="en-US"/>
              <a:t>har samme form i de</a:t>
            </a:r>
            <a:br>
              <a:rPr lang="en-US"/>
            </a:br>
            <a:r>
              <a:rPr lang="en-US"/>
              <a:t>tre histogrammer, kun</a:t>
            </a:r>
            <a:br>
              <a:rPr lang="en-US"/>
            </a:br>
            <a:r>
              <a:rPr lang="en-US"/>
              <a:t>y-aksen er ændret</a:t>
            </a:r>
          </a:p>
          <a:p>
            <a:r>
              <a:rPr lang="en-US"/>
              <a:t>Derfor bruger vi oftest </a:t>
            </a:r>
            <a:br>
              <a:rPr lang="en-US"/>
            </a:br>
            <a:r>
              <a:rPr lang="en-US"/>
              <a:t>kun almindeligt </a:t>
            </a:r>
            <a:br>
              <a:rPr lang="en-US"/>
            </a:br>
            <a:r>
              <a:rPr lang="en-US"/>
              <a:t>frekvensdiagram.</a:t>
            </a:r>
          </a:p>
          <a:p>
            <a:endParaRPr lang="en-US">
              <a:solidFill>
                <a:schemeClr val="accent1">
                  <a:lumMod val="75000"/>
                </a:schemeClr>
              </a:solidFill>
            </a:endParaRPr>
          </a:p>
          <a:p>
            <a:endParaRPr lang="en-GB">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2CD97C06-EC96-4259-9516-82894ECCBF7D}" type="slidenum">
              <a:rPr lang="da-DK" smtClean="0"/>
              <a:t>43</a:t>
            </a:fld>
            <a:endParaRPr lang="da-DK"/>
          </a:p>
        </p:txBody>
      </p:sp>
      <p:sp>
        <p:nvSpPr>
          <p:cNvPr id="10" name="Down Arrow 9"/>
          <p:cNvSpPr/>
          <p:nvPr/>
        </p:nvSpPr>
        <p:spPr>
          <a:xfrm>
            <a:off x="2195736" y="4581128"/>
            <a:ext cx="21022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pic>
        <p:nvPicPr>
          <p:cNvPr id="5" name="Picture 4"/>
          <p:cNvPicPr>
            <a:picLocks noChangeAspect="1"/>
          </p:cNvPicPr>
          <p:nvPr/>
        </p:nvPicPr>
        <p:blipFill>
          <a:blip r:embed="rId2"/>
          <a:stretch>
            <a:fillRect/>
          </a:stretch>
        </p:blipFill>
        <p:spPr>
          <a:xfrm>
            <a:off x="3602052" y="1841334"/>
            <a:ext cx="5292069" cy="299996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4211960" y="5040394"/>
            <a:ext cx="3031546" cy="171852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899592" y="5040394"/>
            <a:ext cx="3012732" cy="1707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81185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274638"/>
            <a:ext cx="8424936" cy="632782"/>
          </a:xfrm>
        </p:spPr>
        <p:txBody>
          <a:bodyPr/>
          <a:lstStyle/>
          <a:p>
            <a:r>
              <a:rPr lang="en-US"/>
              <a:t>Der er forskel på (] og [)</a:t>
            </a:r>
            <a:endParaRPr lang="en-GB"/>
          </a:p>
        </p:txBody>
      </p:sp>
      <p:sp>
        <p:nvSpPr>
          <p:cNvPr id="3" name="Content Placeholder 2"/>
          <p:cNvSpPr>
            <a:spLocks noGrp="1"/>
          </p:cNvSpPr>
          <p:nvPr>
            <p:ph idx="1"/>
          </p:nvPr>
        </p:nvSpPr>
        <p:spPr>
          <a:xfrm>
            <a:off x="467544" y="1052736"/>
            <a:ext cx="8424936" cy="5688632"/>
          </a:xfrm>
        </p:spPr>
        <p:txBody>
          <a:bodyPr/>
          <a:lstStyle/>
          <a:p>
            <a:r>
              <a:rPr lang="en-US" sz="2000"/>
              <a:t>Det kan give forskelligt udtryk, om det er nedre eller øvre intervalgrænse, der er inkluderet, især med små datasæt</a:t>
            </a:r>
          </a:p>
          <a:p>
            <a:r>
              <a:rPr lang="en-US" sz="2000"/>
              <a:t>Bemærk f.eks., at de to elever på 160 cm ryger i forskellige kategorier</a:t>
            </a:r>
            <a:endParaRPr lang="en-GB" sz="2000"/>
          </a:p>
        </p:txBody>
      </p:sp>
      <p:sp>
        <p:nvSpPr>
          <p:cNvPr id="4" name="Slide Number Placeholder 3"/>
          <p:cNvSpPr>
            <a:spLocks noGrp="1"/>
          </p:cNvSpPr>
          <p:nvPr>
            <p:ph type="sldNum" sz="quarter" idx="12"/>
          </p:nvPr>
        </p:nvSpPr>
        <p:spPr/>
        <p:txBody>
          <a:bodyPr/>
          <a:lstStyle/>
          <a:p>
            <a:fld id="{2CD97C06-EC96-4259-9516-82894ECCBF7D}" type="slidenum">
              <a:rPr lang="da-DK" smtClean="0"/>
              <a:t>44</a:t>
            </a:fld>
            <a:endParaRPr lang="da-DK"/>
          </a:p>
        </p:txBody>
      </p:sp>
      <p:grpSp>
        <p:nvGrpSpPr>
          <p:cNvPr id="14" name="Group 13"/>
          <p:cNvGrpSpPr/>
          <p:nvPr/>
        </p:nvGrpSpPr>
        <p:grpSpPr>
          <a:xfrm>
            <a:off x="5143490" y="2123564"/>
            <a:ext cx="2580386" cy="2556790"/>
            <a:chOff x="5143490" y="2123564"/>
            <a:chExt cx="2580386" cy="2556790"/>
          </a:xfrm>
        </p:grpSpPr>
        <p:pic>
          <p:nvPicPr>
            <p:cNvPr id="8" name="Picture 7"/>
            <p:cNvPicPr>
              <a:picLocks noChangeAspect="1"/>
            </p:cNvPicPr>
            <p:nvPr/>
          </p:nvPicPr>
          <p:blipFill>
            <a:blip r:embed="rId2"/>
            <a:stretch>
              <a:fillRect/>
            </a:stretch>
          </p:blipFill>
          <p:spPr>
            <a:xfrm>
              <a:off x="5231943" y="2564904"/>
              <a:ext cx="2035205" cy="2115450"/>
            </a:xfrm>
            <a:prstGeom prst="rect">
              <a:avLst/>
            </a:prstGeom>
          </p:spPr>
        </p:pic>
        <p:sp>
          <p:nvSpPr>
            <p:cNvPr id="10" name="TextBox 9"/>
            <p:cNvSpPr txBox="1"/>
            <p:nvPr/>
          </p:nvSpPr>
          <p:spPr>
            <a:xfrm>
              <a:off x="5143490" y="2123564"/>
              <a:ext cx="25803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Nedre</a:t>
              </a:r>
              <a:r>
                <a:rPr lang="en-US"/>
                <a:t> grænse inkluderet:</a:t>
              </a:r>
              <a:endParaRPr lang="en-GB"/>
            </a:p>
          </p:txBody>
        </p:sp>
      </p:grpSp>
      <p:grpSp>
        <p:nvGrpSpPr>
          <p:cNvPr id="5" name="Group 4"/>
          <p:cNvGrpSpPr/>
          <p:nvPr/>
        </p:nvGrpSpPr>
        <p:grpSpPr>
          <a:xfrm>
            <a:off x="850164" y="2123564"/>
            <a:ext cx="3471143" cy="2577556"/>
            <a:chOff x="850164" y="2123564"/>
            <a:chExt cx="3471143" cy="2577556"/>
          </a:xfrm>
        </p:grpSpPr>
        <p:pic>
          <p:nvPicPr>
            <p:cNvPr id="6" name="Picture 5"/>
            <p:cNvPicPr>
              <a:picLocks noChangeAspect="1"/>
            </p:cNvPicPr>
            <p:nvPr/>
          </p:nvPicPr>
          <p:blipFill>
            <a:blip r:embed="rId3"/>
            <a:stretch>
              <a:fillRect/>
            </a:stretch>
          </p:blipFill>
          <p:spPr>
            <a:xfrm>
              <a:off x="941279" y="2585670"/>
              <a:ext cx="2035205" cy="2115450"/>
            </a:xfrm>
            <a:prstGeom prst="rect">
              <a:avLst/>
            </a:prstGeom>
          </p:spPr>
        </p:pic>
        <p:sp>
          <p:nvSpPr>
            <p:cNvPr id="9" name="TextBox 8"/>
            <p:cNvSpPr txBox="1"/>
            <p:nvPr/>
          </p:nvSpPr>
          <p:spPr>
            <a:xfrm>
              <a:off x="850164" y="2123564"/>
              <a:ext cx="3471143"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Øvre</a:t>
              </a:r>
              <a:r>
                <a:rPr lang="en-US"/>
                <a:t> grænse inkluderet (standard):</a:t>
              </a:r>
              <a:endParaRPr lang="en-GB"/>
            </a:p>
          </p:txBody>
        </p:sp>
      </p:grpSp>
      <p:pic>
        <p:nvPicPr>
          <p:cNvPr id="11" name="Picture 10"/>
          <p:cNvPicPr>
            <a:picLocks noChangeAspect="1"/>
          </p:cNvPicPr>
          <p:nvPr/>
        </p:nvPicPr>
        <p:blipFill>
          <a:blip r:embed="rId4"/>
          <a:stretch>
            <a:fillRect/>
          </a:stretch>
        </p:blipFill>
        <p:spPr>
          <a:xfrm>
            <a:off x="958490" y="4889218"/>
            <a:ext cx="3012732" cy="1707855"/>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5231943" y="4896378"/>
            <a:ext cx="3000594" cy="1700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60426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Kumuleret frekvensdiagram</a:t>
            </a:r>
          </a:p>
        </p:txBody>
      </p:sp>
      <mc:AlternateContent>
        <mc:Choice Requires="a14">
          <p:sp>
            <p:nvSpPr>
              <p:cNvPr id="3" name="Content Placeholder 2"/>
              <p:cNvSpPr>
                <a:spLocks noGrp="1"/>
              </p:cNvSpPr>
              <p:nvPr>
                <p:ph idx="1"/>
              </p:nvPr>
            </p:nvSpPr>
            <p:spPr>
              <a:xfrm>
                <a:off x="467544" y="1196752"/>
                <a:ext cx="8424936" cy="5544616"/>
              </a:xfrm>
            </p:spPr>
            <p:txBody>
              <a:bodyPr>
                <a:normAutofit/>
              </a:bodyPr>
              <a:lstStyle/>
              <a:p>
                <a:r>
                  <a:rPr lang="da-DK" sz="2400"/>
                  <a:t>Intervallernes observationer akkumuleres, så hver søjle viser frekvensen med højde op til intervalgrænsen. F.eks. er </a:t>
                </a:r>
                <a14:m>
                  <m:oMathPara>
                    <m:oMathParaPr>
                      <m:jc/>
                    </m:oMathParaPr>
                    <m:oMath>
                      <m:r>
                        <a:rPr lang="da-DK" sz="2400" i="1">
                          <a:latin typeface="Cambria Math" panose="02040503050406030204" pitchFamily="18" charset="0"/>
                        </a:rPr>
                        <m:t>4</m:t>
                      </m:r>
                    </m:oMath>
                  </m:oMathPara>
                </a14:m>
                <a:r>
                  <a:rPr lang="da-DK" sz="2400"/>
                  <a:t> %  </a:t>
                </a:r>
                <a:br>
                  <a:rPr lang="da-DK" sz="2400"/>
                </a:br>
                <a14:m>
                  <m:oMathPara>
                    <m:oMathParaPr>
                      <m:jc/>
                    </m:oMathParaPr>
                    <m:oMath>
                      <m:r>
                        <a:rPr lang="da-DK" sz="2400" i="1">
                          <a:latin typeface="Cambria Math" panose="02040503050406030204" pitchFamily="18" charset="0"/>
                        </a:rPr>
                        <m:t>155</m:t>
                      </m:r>
                    </m:oMath>
                  </m:oMathPara>
                </a14:m>
                <a:r>
                  <a:rPr lang="da-DK" sz="2400"/>
                  <a:t> cm eller derunder og </a:t>
                </a:r>
                <a14:m>
                  <m:oMathPara>
                    <m:oMathParaPr>
                      <m:jc/>
                    </m:oMathParaPr>
                    <m:oMath>
                      <m:r>
                        <a:rPr lang="da-DK" sz="2400" i="1">
                          <a:latin typeface="Cambria Math" panose="02040503050406030204" pitchFamily="18" charset="0"/>
                        </a:rPr>
                        <m:t>72</m:t>
                      </m:r>
                    </m:oMath>
                  </m:oMathPara>
                </a14:m>
                <a:r>
                  <a:rPr lang="da-DK" sz="2400"/>
                  <a:t> % er </a:t>
                </a:r>
                <a14:m>
                  <m:oMathPara>
                    <m:oMathParaPr>
                      <m:jc/>
                    </m:oMathParaPr>
                    <m:oMath>
                      <m:r>
                        <a:rPr lang="da-DK" sz="2400" i="1">
                          <a:latin typeface="Cambria Math" panose="02040503050406030204" pitchFamily="18" charset="0"/>
                        </a:rPr>
                        <m:t>180</m:t>
                      </m:r>
                    </m:oMath>
                  </m:oMathPara>
                </a14:m>
                <a:r>
                  <a:rPr lang="da-DK" sz="2400"/>
                  <a:t> cm eller derunder</a:t>
                </a:r>
                <a:endParaRPr lang="da-DK" sz="2400"/>
              </a:p>
              <a:p>
                <a:r>
                  <a:rPr lang="da-DK" sz="2400"/>
                  <a:t>Sidste søjle er </a:t>
                </a:r>
                <a14:m>
                  <m:oMathPara>
                    <m:oMathParaPr>
                      <m:jc/>
                    </m:oMathParaPr>
                    <m:oMath>
                      <m:r>
                        <a:rPr lang="da-DK" sz="2400" i="1">
                          <a:latin typeface="Cambria Math" panose="02040503050406030204" pitchFamily="18" charset="0"/>
                        </a:rPr>
                        <m:t>100</m:t>
                      </m:r>
                    </m:oMath>
                  </m:oMathPara>
                </a14:m>
                <a:r>
                  <a:rPr lang="da-DK" sz="2400"/>
                  <a:t> %, så alle elever er </a:t>
                </a:r>
                <a14:m>
                  <m:oMathPara>
                    <m:oMathParaPr>
                      <m:jc/>
                    </m:oMathParaPr>
                    <m:oMath>
                      <m:r>
                        <a:rPr lang="da-DK" sz="2400" i="1">
                          <a:latin typeface="Cambria Math" panose="02040503050406030204" pitchFamily="18" charset="0"/>
                        </a:rPr>
                        <m:t>190</m:t>
                      </m:r>
                    </m:oMath>
                  </m:oMathPara>
                </a14:m>
                <a:r>
                  <a:rPr lang="da-DK" sz="2400"/>
                  <a:t> cm eller derunder</a:t>
                </a:r>
                <a:endParaRPr lang="da-DK" sz="2400"/>
              </a:p>
              <a:p>
                <a:r>
                  <a:rPr lang="da-DK" sz="2400"/>
                  <a:t>Laves i R med </a:t>
                </a:r>
                <a:r>
                  <a:rPr lang="da-DK" sz="2400">
                    <a:solidFill>
                      <a:schemeClr val="accent1">
                        <a:lumMod val="75000"/>
                      </a:schemeClr>
                    </a:solidFill>
                  </a:rPr>
                  <a:t>hist()</a:t>
                </a:r>
                <a:r>
                  <a:rPr lang="da-DK" sz="2400"/>
                  <a:t>, men der skal kodes lidt.</a:t>
                </a:r>
                <a:endParaRPr lang="da-DK" sz="2400"/>
              </a:p>
              <a:p>
                <a:pPr marL="0" indent="0">
                  <a:buNone/>
                </a:pPr>
                <a:endParaRPr lang="da-DK" sz="24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a:blip r:embed="rId3"/>
                <a:stretch>
                  <a:fillRect l="-1013" t="-87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45</a:t>
            </a:fld>
            <a:endParaRPr lang="da-DK"/>
          </a:p>
        </p:txBody>
      </p:sp>
      <p:pic>
        <p:nvPicPr>
          <p:cNvPr id="7" name="Picture 6"/>
          <p:cNvPicPr>
            <a:picLocks noChangeAspect="1"/>
          </p:cNvPicPr>
          <p:nvPr/>
        </p:nvPicPr>
        <p:blipFill>
          <a:blip r:embed="rId4"/>
          <a:stretch>
            <a:fillRect/>
          </a:stretch>
        </p:blipFill>
        <p:spPr>
          <a:xfrm>
            <a:off x="883030" y="3360816"/>
            <a:ext cx="4337042" cy="330854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6516216" y="2862363"/>
            <a:ext cx="2376264" cy="1700468"/>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5497382" y="4725144"/>
            <a:ext cx="3429684" cy="1944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32045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Stem-and-leaf display</a:t>
            </a:r>
          </a:p>
        </p:txBody>
      </p:sp>
      <p:sp>
        <p:nvSpPr>
          <p:cNvPr id="3" name="Content Placeholder 2"/>
          <p:cNvSpPr>
            <a:spLocks noGrp="1"/>
          </p:cNvSpPr>
          <p:nvPr>
            <p:ph idx="1"/>
          </p:nvPr>
        </p:nvSpPr>
        <p:spPr/>
        <p:txBody>
          <a:bodyPr/>
          <a:lstStyle/>
          <a:p>
            <a:r>
              <a:rPr lang="da-DK"/>
              <a:t>Dansk: Stængel-og-Blad plot?</a:t>
            </a:r>
          </a:p>
          <a:p>
            <a:r>
              <a:rPr lang="da-DK"/>
              <a:t>En metode til at få overblik over </a:t>
            </a:r>
            <a:br>
              <a:rPr lang="da-DK"/>
            </a:br>
            <a:r>
              <a:rPr lang="da-DK"/>
              <a:t>datasættets ”form” uden at miste </a:t>
            </a:r>
            <a:br>
              <a:rPr lang="da-DK"/>
            </a:br>
            <a:r>
              <a:rPr lang="da-DK"/>
              <a:t>detaljerne</a:t>
            </a:r>
          </a:p>
          <a:p>
            <a:r>
              <a:rPr lang="da-DK"/>
              <a:t>En slags histogram, der kan laves </a:t>
            </a:r>
            <a:br>
              <a:rPr lang="da-DK"/>
            </a:br>
            <a:r>
              <a:rPr lang="da-DK"/>
              <a:t>uden computer og med alle data bevaret</a:t>
            </a:r>
          </a:p>
          <a:p>
            <a:r>
              <a:rPr lang="da-DK"/>
              <a:t>Vi kommer til at bruge stem-and-leaf plot til at teste antagelser i vores statistiske modeller.</a:t>
            </a:r>
          </a:p>
        </p:txBody>
      </p:sp>
      <p:sp>
        <p:nvSpPr>
          <p:cNvPr id="4" name="Slide Number Placeholder 3"/>
          <p:cNvSpPr>
            <a:spLocks noGrp="1"/>
          </p:cNvSpPr>
          <p:nvPr>
            <p:ph type="sldNum" sz="quarter" idx="12"/>
          </p:nvPr>
        </p:nvSpPr>
        <p:spPr/>
        <p:txBody>
          <a:bodyPr/>
          <a:lstStyle/>
          <a:p>
            <a:fld id="{2CD97C06-EC96-4259-9516-82894ECCBF7D}" type="slidenum">
              <a:rPr lang="da-DK" smtClean="0"/>
              <a:t>46</a:t>
            </a:fld>
            <a:endParaRPr lang="da-DK"/>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r="50000"/>
          <a:stretch>
            <a:fillRect/>
          </a:stretch>
        </p:blipFill>
        <p:spPr bwMode="auto">
          <a:xfrm>
            <a:off x="6111016" y="1232533"/>
            <a:ext cx="2145779" cy="2196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6854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Stem-and-Leaf plot for højdedata</a:t>
            </a:r>
            <a:endParaRPr lang="en-GB"/>
          </a:p>
        </p:txBody>
      </p:sp>
      <p:sp>
        <p:nvSpPr>
          <p:cNvPr id="3" name="Content Placeholder 2"/>
          <p:cNvSpPr>
            <a:spLocks noGrp="1"/>
          </p:cNvSpPr>
          <p:nvPr>
            <p:ph idx="1"/>
          </p:nvPr>
        </p:nvSpPr>
        <p:spPr>
          <a:xfrm>
            <a:off x="467544" y="1275703"/>
            <a:ext cx="8424936" cy="5465665"/>
          </a:xfrm>
        </p:spPr>
        <p:txBody>
          <a:bodyPr/>
          <a:lstStyle/>
          <a:p>
            <a:r>
              <a:rPr lang="da-DK" sz="2000"/>
              <a:t>Vi kan lave Stem-and-Leaf plot </a:t>
            </a:r>
            <a:br>
              <a:rPr lang="da-DK" sz="2000"/>
            </a:br>
            <a:r>
              <a:rPr lang="da-DK" sz="2000"/>
              <a:t>manuelt, f.eks. på vores højdedata</a:t>
            </a:r>
            <a:br>
              <a:rPr lang="da-DK" sz="2000"/>
            </a:br>
            <a:br>
              <a:rPr lang="da-DK" sz="2000"/>
            </a:br>
            <a:br>
              <a:rPr lang="da-DK" sz="2000"/>
            </a:br>
            <a:br>
              <a:rPr lang="da-DK" sz="2000"/>
            </a:br>
            <a:endParaRPr lang="da-DK" sz="2000"/>
          </a:p>
          <a:p>
            <a:pPr marL="715963">
              <a:buFont typeface="+mj-lt"/>
              <a:buAutoNum type="arabicPeriod"/>
            </a:pPr>
            <a:r>
              <a:rPr lang="da-DK" sz="2000"/>
              <a:t> Find min, max og bestem passende stammer</a:t>
            </a:r>
          </a:p>
          <a:p>
            <a:pPr marL="715963">
              <a:buFont typeface="+mj-lt"/>
              <a:buAutoNum type="arabicPeriod"/>
            </a:pPr>
            <a:r>
              <a:rPr lang="da-DK" sz="2000"/>
              <a:t> Skriv blade op </a:t>
            </a:r>
          </a:p>
          <a:p>
            <a:pPr marL="715963">
              <a:buFont typeface="+mj-lt"/>
              <a:buAutoNum type="arabicPeriod"/>
            </a:pPr>
            <a:r>
              <a:rPr lang="da-DK" sz="2000"/>
              <a:t> Man kan evt. sortere bladene</a:t>
            </a:r>
          </a:p>
          <a:p>
            <a:pPr marL="715963">
              <a:buFont typeface="+mj-lt"/>
              <a:buAutoNum type="arabicPeriod"/>
            </a:pPr>
            <a:r>
              <a:rPr lang="da-DK" sz="2000"/>
              <a:t> Diskutér diagrammet</a:t>
            </a:r>
            <a:br>
              <a:rPr lang="da-DK" sz="2000"/>
            </a:br>
            <a:endParaRPr lang="da-DK" sz="2000"/>
          </a:p>
          <a:p>
            <a:r>
              <a:rPr lang="en-US" sz="2000"/>
              <a:t>Resultat: min = 151, max = 188</a:t>
            </a:r>
            <a:br>
              <a:rPr lang="en-US" sz="2000"/>
            </a:br>
            <a:r>
              <a:rPr lang="en-US" sz="2000"/>
              <a:t>	15  |  1</a:t>
            </a:r>
            <a:br>
              <a:rPr lang="en-GB" sz="2000"/>
            </a:br>
            <a:r>
              <a:rPr lang="en-GB" sz="2000"/>
              <a:t>	16  |  77200639279</a:t>
            </a:r>
            <a:br>
              <a:rPr lang="en-GB" sz="2000"/>
            </a:br>
            <a:r>
              <a:rPr lang="en-GB" sz="2000"/>
              <a:t>	17  |  233092</a:t>
            </a:r>
            <a:br>
              <a:rPr lang="en-GB" sz="2000"/>
            </a:br>
            <a:r>
              <a:rPr lang="en-GB" sz="2000"/>
              <a:t>	18  |  3824326</a:t>
            </a:r>
            <a:endParaRPr lang="en-US" sz="2000"/>
          </a:p>
        </p:txBody>
      </p:sp>
      <p:sp>
        <p:nvSpPr>
          <p:cNvPr id="4" name="Slide Number Placeholder 3"/>
          <p:cNvSpPr>
            <a:spLocks noGrp="1"/>
          </p:cNvSpPr>
          <p:nvPr>
            <p:ph type="sldNum" sz="quarter" idx="12"/>
          </p:nvPr>
        </p:nvSpPr>
        <p:spPr/>
        <p:txBody>
          <a:bodyPr/>
          <a:lstStyle/>
          <a:p>
            <a:fld id="{2CD97C06-EC96-4259-9516-82894ECCBF7D}" type="slidenum">
              <a:rPr lang="da-DK" smtClean="0"/>
              <a:t>47</a:t>
            </a:fld>
            <a:endParaRPr lang="da-DK"/>
          </a:p>
        </p:txBody>
      </p:sp>
      <p:graphicFrame>
        <p:nvGraphicFramePr>
          <p:cNvPr id="6" name="Content Placeholder 4"/>
          <p:cNvGraphicFramePr>
            <a:graphicFrameLocks noGrp="1"/>
          </p:cNvGraphicFramePr>
          <p:nvPr>
            <p:extLst>
              <p:ext uri="{D42A27DB-BD31-4B8C-83A1-F6EECF244321}">
                <p14:modId xmlns:p14="http://schemas.microsoft.com/office/powerpoint/2010/main" val="1832349791"/>
              </p:ext>
            </p:extLst>
          </p:nvPr>
        </p:nvGraphicFramePr>
        <p:xfrm>
          <a:off x="4680012" y="1275703"/>
          <a:ext cx="4042790" cy="1684785"/>
        </p:xfrm>
        <a:graphic>
          <a:graphicData uri="http://schemas.openxmlformats.org/drawingml/2006/table">
            <a:tbl>
              <a:tblPr firstRow="1" bandRow="1">
                <a:tableStyleId>{5940675A-B579-460E-94D1-54222C63F5DA}</a:tableStyleId>
              </a:tblPr>
              <a:tblGrid>
                <a:gridCol w="808558">
                  <a:extLst>
                    <a:ext uri="{9D8B030D-6E8A-4147-A177-3AD203B41FA5}">
                      <a16:colId xmlns:a16="http://schemas.microsoft.com/office/drawing/2014/main" val="20000"/>
                    </a:ext>
                  </a:extLst>
                </a:gridCol>
                <a:gridCol w="808558">
                  <a:extLst>
                    <a:ext uri="{9D8B030D-6E8A-4147-A177-3AD203B41FA5}">
                      <a16:colId xmlns:a16="http://schemas.microsoft.com/office/drawing/2014/main" val="20001"/>
                    </a:ext>
                  </a:extLst>
                </a:gridCol>
                <a:gridCol w="808558">
                  <a:extLst>
                    <a:ext uri="{9D8B030D-6E8A-4147-A177-3AD203B41FA5}">
                      <a16:colId xmlns:a16="http://schemas.microsoft.com/office/drawing/2014/main" val="20002"/>
                    </a:ext>
                  </a:extLst>
                </a:gridCol>
                <a:gridCol w="808558">
                  <a:extLst>
                    <a:ext uri="{9D8B030D-6E8A-4147-A177-3AD203B41FA5}">
                      <a16:colId xmlns:a16="http://schemas.microsoft.com/office/drawing/2014/main" val="20003"/>
                    </a:ext>
                  </a:extLst>
                </a:gridCol>
                <a:gridCol w="808558">
                  <a:extLst>
                    <a:ext uri="{9D8B030D-6E8A-4147-A177-3AD203B41FA5}">
                      <a16:colId xmlns:a16="http://schemas.microsoft.com/office/drawing/2014/main" val="20004"/>
                    </a:ext>
                  </a:extLst>
                </a:gridCol>
              </a:tblGrid>
              <a:tr h="336957">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tc>
                  <a:txBody>
                    <a:bodyPr vert="horz" wrap="square"/>
                    <a:lstStyle/>
                    <a:p>
                      <a:pPr algn="ctr" fontAlgn="b"/>
                      <a:r>
                        <a:rPr lang="en-GB" sz="2000" b="0" i="0" u="none" strike="noStrike">
                          <a:solidFill>
                            <a:srgbClr val="000000"/>
                          </a:solidFill>
                          <a:effectLst/>
                          <a:latin typeface="Calibri"/>
                        </a:rPr>
                        <a:t>183</a:t>
                      </a:r>
                    </a:p>
                  </a:txBody>
                  <a:tcPr marL="4566" marR="4566" marT="9525" marB="0" anchor="b"/>
                </a:tc>
                <a:tc>
                  <a:txBody>
                    <a:bodyPr vert="horz" wrap="square"/>
                    <a:lstStyle/>
                    <a:p>
                      <a:pPr algn="ctr" fontAlgn="b"/>
                      <a:r>
                        <a:rPr lang="en-GB" sz="2000" b="0" i="0" u="none" strike="noStrike">
                          <a:solidFill>
                            <a:srgbClr val="000000"/>
                          </a:solidFill>
                          <a:effectLst/>
                          <a:latin typeface="Calibri"/>
                        </a:rPr>
                        <a:t>188</a:t>
                      </a:r>
                    </a:p>
                  </a:txBody>
                  <a:tcPr marL="4566" marR="4566" marT="9525" marB="0" anchor="b"/>
                </a:tc>
                <a:tc>
                  <a:txBody>
                    <a:bodyPr vert="horz" wrap="square"/>
                    <a:lstStyle/>
                    <a:p>
                      <a:pPr algn="ctr" fontAlgn="b"/>
                      <a:r>
                        <a:rPr lang="en-GB" sz="2000" b="0" i="0" u="none" strike="noStrike">
                          <a:solidFill>
                            <a:srgbClr val="000000"/>
                          </a:solidFill>
                          <a:effectLst/>
                          <a:latin typeface="Calibri"/>
                        </a:rPr>
                        <a:t>172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extLst>
                  <a:ext uri="{0D108BD9-81ED-4DB2-BD59-A6C34878D82A}">
                    <a16:rowId xmlns:a16="http://schemas.microsoft.com/office/drawing/2014/main" val="10000"/>
                  </a:ext>
                </a:extLst>
              </a:tr>
              <a:tr h="336957">
                <a:tc>
                  <a:txBody>
                    <a:bodyPr vert="horz" wrap="square"/>
                    <a:lstStyle/>
                    <a:p>
                      <a:pPr algn="ctr" fontAlgn="b"/>
                      <a:r>
                        <a:rPr lang="en-GB" sz="2000" b="0" i="0" u="none" strike="noStrike">
                          <a:solidFill>
                            <a:srgbClr val="000000"/>
                          </a:solidFill>
                          <a:effectLst/>
                          <a:latin typeface="Calibri"/>
                        </a:rPr>
                        <a:t>162</a:t>
                      </a:r>
                    </a:p>
                  </a:txBody>
                  <a:tcPr marL="4566" marR="4566" marT="9525" marB="0" anchor="b"/>
                </a:tc>
                <a:tc>
                  <a:txBody>
                    <a:bodyPr vert="horz" wrap="square"/>
                    <a:lstStyle/>
                    <a:p>
                      <a:pPr algn="ctr" fontAlgn="b"/>
                      <a:r>
                        <a:rPr lang="en-GB" sz="2000" b="0" i="0" u="none" strike="noStrike">
                          <a:solidFill>
                            <a:srgbClr val="000000"/>
                          </a:solidFill>
                          <a:effectLst/>
                          <a:latin typeface="Calibri"/>
                        </a:rPr>
                        <a:t>182</a:t>
                      </a:r>
                    </a:p>
                  </a:txBody>
                  <a:tcPr marL="4566" marR="4566" marT="9525" marB="0" anchor="b"/>
                </a:tc>
                <a:tc>
                  <a:txBody>
                    <a:bodyPr vert="horz" wrap="square"/>
                    <a:lstStyle/>
                    <a:p>
                      <a:pPr algn="ctr" fontAlgn="b"/>
                      <a:r>
                        <a:rPr lang="en-GB" sz="2000" b="0" i="0" u="none" strike="noStrike">
                          <a:solidFill>
                            <a:srgbClr val="000000"/>
                          </a:solidFill>
                          <a:effectLst/>
                          <a:latin typeface="Calibri"/>
                        </a:rPr>
                        <a:t>173</a:t>
                      </a:r>
                    </a:p>
                  </a:txBody>
                  <a:tcPr marL="4566" marR="4566" marT="9525" marB="0" anchor="b"/>
                </a:tc>
                <a:tc>
                  <a:txBody>
                    <a:bodyPr vert="horz" wrap="square"/>
                    <a:lstStyle/>
                    <a:p>
                      <a:pPr algn="ctr" fontAlgn="b"/>
                      <a:r>
                        <a:rPr lang="en-GB" sz="2000" b="0" i="0" u="none" strike="noStrike">
                          <a:solidFill>
                            <a:srgbClr val="000000"/>
                          </a:solidFill>
                          <a:effectLst/>
                          <a:latin typeface="Calibri"/>
                        </a:rPr>
                        <a:t>160</a:t>
                      </a:r>
                    </a:p>
                  </a:txBody>
                  <a:tcPr marL="4566" marR="4566" marT="9525" marB="0" anchor="b"/>
                </a:tc>
                <a:tc>
                  <a:txBody>
                    <a:bodyPr vert="horz" wrap="square"/>
                    <a:lstStyle/>
                    <a:p>
                      <a:pPr algn="ctr" fontAlgn="b"/>
                      <a:r>
                        <a:rPr lang="en-GB" sz="2000" b="0" i="0" u="none" strike="noStrike">
                          <a:solidFill>
                            <a:srgbClr val="000000"/>
                          </a:solidFill>
                          <a:effectLst/>
                          <a:latin typeface="Calibri"/>
                        </a:rPr>
                        <a:t>173</a:t>
                      </a:r>
                    </a:p>
                  </a:txBody>
                  <a:tcPr marL="4566" marR="4566" marT="9525" marB="0" anchor="b"/>
                </a:tc>
                <a:extLst>
                  <a:ext uri="{0D108BD9-81ED-4DB2-BD59-A6C34878D82A}">
                    <a16:rowId xmlns:a16="http://schemas.microsoft.com/office/drawing/2014/main" val="10001"/>
                  </a:ext>
                </a:extLst>
              </a:tr>
              <a:tr h="336957">
                <a:tc>
                  <a:txBody>
                    <a:bodyPr vert="horz" wrap="square"/>
                    <a:lstStyle/>
                    <a:p>
                      <a:pPr algn="ctr" fontAlgn="b"/>
                      <a:r>
                        <a:rPr lang="en-GB" sz="2000" b="0" i="0" u="none" strike="noStrike">
                          <a:solidFill>
                            <a:srgbClr val="000000"/>
                          </a:solidFill>
                          <a:effectLst/>
                          <a:latin typeface="Calibri"/>
                        </a:rPr>
                        <a:t>170</a:t>
                      </a:r>
                    </a:p>
                  </a:txBody>
                  <a:tcPr marL="4566" marR="4566" marT="9525" marB="0" anchor="b"/>
                </a:tc>
                <a:tc>
                  <a:txBody>
                    <a:bodyPr vert="horz" wrap="square"/>
                    <a:lstStyle/>
                    <a:p>
                      <a:pPr algn="ctr" fontAlgn="b"/>
                      <a:r>
                        <a:rPr lang="en-GB" sz="2000" b="0" i="0" u="none" strike="noStrike">
                          <a:solidFill>
                            <a:srgbClr val="000000"/>
                          </a:solidFill>
                          <a:effectLst/>
                          <a:latin typeface="Calibri"/>
                        </a:rPr>
                        <a:t>160</a:t>
                      </a:r>
                    </a:p>
                  </a:txBody>
                  <a:tcPr marL="4566" marR="4566" marT="9525" marB="0" anchor="b"/>
                </a:tc>
                <a:tc>
                  <a:txBody>
                    <a:bodyPr vert="horz" wrap="square"/>
                    <a:lstStyle/>
                    <a:p>
                      <a:pPr algn="ctr" fontAlgn="b"/>
                      <a:r>
                        <a:rPr lang="en-GB" sz="2000" b="0" i="0" u="none" strike="noStrike">
                          <a:solidFill>
                            <a:srgbClr val="000000"/>
                          </a:solidFill>
                          <a:effectLst/>
                          <a:latin typeface="Calibri"/>
                        </a:rPr>
                        <a:t>166</a:t>
                      </a:r>
                    </a:p>
                  </a:txBody>
                  <a:tcPr marL="4566" marR="4566" marT="9525" marB="0" anchor="b"/>
                </a:tc>
                <a:tc>
                  <a:txBody>
                    <a:bodyPr vert="horz" wrap="square"/>
                    <a:lstStyle/>
                    <a:p>
                      <a:pPr algn="ctr" fontAlgn="b"/>
                      <a:r>
                        <a:rPr lang="en-GB" sz="2000" b="0" i="0" u="none" strike="noStrike">
                          <a:solidFill>
                            <a:srgbClr val="000000"/>
                          </a:solidFill>
                          <a:effectLst/>
                          <a:latin typeface="Calibri"/>
                        </a:rPr>
                        <a:t>163</a:t>
                      </a:r>
                    </a:p>
                  </a:txBody>
                  <a:tcPr marL="4566" marR="4566" marT="9525" marB="0" anchor="b"/>
                </a:tc>
                <a:tc>
                  <a:txBody>
                    <a:bodyPr vert="horz" wrap="square"/>
                    <a:lstStyle/>
                    <a:p>
                      <a:pPr algn="ctr" fontAlgn="b"/>
                      <a:r>
                        <a:rPr lang="en-GB" sz="2000" b="0" i="0" u="none" strike="noStrike">
                          <a:solidFill>
                            <a:srgbClr val="000000"/>
                          </a:solidFill>
                          <a:effectLst/>
                          <a:latin typeface="Calibri"/>
                        </a:rPr>
                        <a:t>179</a:t>
                      </a:r>
                    </a:p>
                  </a:txBody>
                  <a:tcPr marL="4566" marR="4566" marT="9525" marB="0" anchor="b"/>
                </a:tc>
                <a:extLst>
                  <a:ext uri="{0D108BD9-81ED-4DB2-BD59-A6C34878D82A}">
                    <a16:rowId xmlns:a16="http://schemas.microsoft.com/office/drawing/2014/main" val="10002"/>
                  </a:ext>
                </a:extLst>
              </a:tr>
              <a:tr h="336957">
                <a:tc>
                  <a:txBody>
                    <a:bodyPr vert="horz" wrap="square"/>
                    <a:lstStyle/>
                    <a:p>
                      <a:pPr algn="ctr" fontAlgn="b"/>
                      <a:r>
                        <a:rPr lang="en-GB" sz="2000" b="0" i="0" u="none" strike="noStrike">
                          <a:solidFill>
                            <a:srgbClr val="000000"/>
                          </a:solidFill>
                          <a:effectLst/>
                          <a:latin typeface="Calibri"/>
                        </a:rPr>
                        <a:t>184</a:t>
                      </a:r>
                    </a:p>
                  </a:txBody>
                  <a:tcPr marL="4566" marR="4566" marT="9525" marB="0" anchor="b"/>
                </a:tc>
                <a:tc>
                  <a:txBody>
                    <a:bodyPr vert="horz" wrap="square"/>
                    <a:lstStyle/>
                    <a:p>
                      <a:pPr algn="ctr" fontAlgn="b"/>
                      <a:r>
                        <a:rPr lang="en-GB" sz="2000" b="0" i="0" u="none" strike="noStrike">
                          <a:solidFill>
                            <a:srgbClr val="000000"/>
                          </a:solidFill>
                          <a:effectLst/>
                          <a:latin typeface="Calibri"/>
                        </a:rPr>
                        <a:t>183</a:t>
                      </a:r>
                    </a:p>
                  </a:txBody>
                  <a:tcPr marL="4566" marR="4566" marT="9525" marB="0" anchor="b"/>
                </a:tc>
                <a:tc>
                  <a:txBody>
                    <a:bodyPr vert="horz" wrap="square"/>
                    <a:lstStyle/>
                    <a:p>
                      <a:pPr algn="ctr" fontAlgn="b"/>
                      <a:r>
                        <a:rPr lang="en-GB" sz="2000" b="0" i="0" u="none" strike="noStrike">
                          <a:solidFill>
                            <a:srgbClr val="000000"/>
                          </a:solidFill>
                          <a:effectLst/>
                          <a:latin typeface="Calibri"/>
                        </a:rPr>
                        <a:t>169</a:t>
                      </a:r>
                    </a:p>
                  </a:txBody>
                  <a:tcPr marL="4566" marR="4566" marT="9525" marB="0" anchor="b"/>
                </a:tc>
                <a:tc>
                  <a:txBody>
                    <a:bodyPr vert="horz" wrap="square"/>
                    <a:lstStyle/>
                    <a:p>
                      <a:pPr algn="ctr" fontAlgn="b"/>
                      <a:r>
                        <a:rPr lang="en-GB" sz="2000" b="0" i="0" u="none" strike="noStrike">
                          <a:solidFill>
                            <a:srgbClr val="000000"/>
                          </a:solidFill>
                          <a:effectLst/>
                          <a:latin typeface="Calibri"/>
                        </a:rPr>
                        <a:t>151</a:t>
                      </a:r>
                    </a:p>
                  </a:txBody>
                  <a:tcPr marL="4566" marR="4566" marT="9525" marB="0" anchor="b"/>
                </a:tc>
                <a:tc>
                  <a:txBody>
                    <a:bodyPr vert="horz" wrap="square"/>
                    <a:lstStyle/>
                    <a:p>
                      <a:pPr algn="ctr" fontAlgn="b"/>
                      <a:r>
                        <a:rPr lang="en-GB" sz="2000" b="0" i="0" u="none" strike="noStrike">
                          <a:solidFill>
                            <a:srgbClr val="000000"/>
                          </a:solidFill>
                          <a:effectLst/>
                          <a:latin typeface="Calibri"/>
                        </a:rPr>
                        <a:t>182</a:t>
                      </a:r>
                    </a:p>
                  </a:txBody>
                  <a:tcPr marL="4566" marR="4566" marT="9525" marB="0" anchor="b"/>
                </a:tc>
                <a:extLst>
                  <a:ext uri="{0D108BD9-81ED-4DB2-BD59-A6C34878D82A}">
                    <a16:rowId xmlns:a16="http://schemas.microsoft.com/office/drawing/2014/main" val="10003"/>
                  </a:ext>
                </a:extLst>
              </a:tr>
              <a:tr h="336957">
                <a:tc>
                  <a:txBody>
                    <a:bodyPr vert="horz" wrap="square"/>
                    <a:lstStyle/>
                    <a:p>
                      <a:pPr algn="ctr" fontAlgn="b"/>
                      <a:r>
                        <a:rPr lang="en-GB" sz="2000" b="0" i="0" u="none" strike="noStrike">
                          <a:solidFill>
                            <a:srgbClr val="000000"/>
                          </a:solidFill>
                          <a:effectLst/>
                          <a:latin typeface="Calibri"/>
                        </a:rPr>
                        <a:t>162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tc>
                  <a:txBody>
                    <a:bodyPr vert="horz" wrap="square"/>
                    <a:lstStyle/>
                    <a:p>
                      <a:pPr algn="ctr" fontAlgn="b"/>
                      <a:r>
                        <a:rPr lang="en-GB" sz="2000" b="0" i="0" u="none" strike="noStrike">
                          <a:solidFill>
                            <a:srgbClr val="000000"/>
                          </a:solidFill>
                          <a:effectLst/>
                          <a:latin typeface="Calibri"/>
                        </a:rPr>
                        <a:t>172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169</a:t>
                      </a:r>
                    </a:p>
                  </a:txBody>
                  <a:tcPr marL="4566" marR="4566" marT="9525" marB="0" anchor="b"/>
                </a:tc>
                <a:tc>
                  <a:txBody>
                    <a:bodyPr vert="horz" wrap="square"/>
                    <a:lstStyle/>
                    <a:p>
                      <a:pPr algn="ctr" fontAlgn="b"/>
                      <a:r>
                        <a:rPr lang="en-GB" sz="2000" b="0" i="0" u="none" strike="noStrike">
                          <a:solidFill>
                            <a:srgbClr val="000000"/>
                          </a:solidFill>
                          <a:effectLst/>
                          <a:latin typeface="Calibri"/>
                        </a:rPr>
                        <a:t>186</a:t>
                      </a:r>
                    </a:p>
                  </a:txBody>
                  <a:tcPr marL="4566" marR="4566" marT="9525" marB="0" anchor="b"/>
                </a:tc>
                <a:extLst>
                  <a:ext uri="{0D108BD9-81ED-4DB2-BD59-A6C34878D82A}">
                    <a16:rowId xmlns:a16="http://schemas.microsoft.com/office/drawing/2014/main" val="10004"/>
                  </a:ext>
                </a:extLst>
              </a:tr>
            </a:tbl>
          </a:graphicData>
        </a:graphic>
      </p:graphicFrame>
      <p:grpSp>
        <p:nvGrpSpPr>
          <p:cNvPr id="8" name="Group 7"/>
          <p:cNvGrpSpPr/>
          <p:nvPr/>
        </p:nvGrpSpPr>
        <p:grpSpPr>
          <a:xfrm>
            <a:off x="5305811" y="4899109"/>
            <a:ext cx="3416991" cy="1811394"/>
            <a:chOff x="5292080" y="4901098"/>
            <a:chExt cx="3471463" cy="1840270"/>
          </a:xfrm>
        </p:grpSpPr>
        <p:pic>
          <p:nvPicPr>
            <p:cNvPr id="5" name="Picture 4"/>
            <p:cNvPicPr>
              <a:picLocks noChangeAspect="1"/>
            </p:cNvPicPr>
            <p:nvPr/>
          </p:nvPicPr>
          <p:blipFill>
            <a:blip r:embed="rId2"/>
            <a:stretch>
              <a:fillRect/>
            </a:stretch>
          </p:blipFill>
          <p:spPr>
            <a:xfrm>
              <a:off x="5634306" y="5157192"/>
              <a:ext cx="3129237" cy="1584176"/>
            </a:xfrm>
            <a:prstGeom prst="rect">
              <a:avLst/>
            </a:prstGeom>
          </p:spPr>
        </p:pic>
        <p:sp>
          <p:nvSpPr>
            <p:cNvPr id="7" name="TextBox 6"/>
            <p:cNvSpPr txBox="1"/>
            <p:nvPr/>
          </p:nvSpPr>
          <p:spPr>
            <a:xfrm>
              <a:off x="5292080" y="4901098"/>
              <a:ext cx="3471463" cy="40011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Output fra R funktionen </a:t>
              </a:r>
              <a:r>
                <a:rPr lang="en-US" sz="2000">
                  <a:solidFill>
                    <a:schemeClr val="accent1">
                      <a:lumMod val="75000"/>
                    </a:schemeClr>
                  </a:solidFill>
                </a:rPr>
                <a:t>stem()</a:t>
              </a:r>
              <a:r>
                <a:rPr lang="en-US" sz="2000"/>
                <a:t>:</a:t>
              </a:r>
              <a:endParaRPr lang="en-GB" sz="2000"/>
            </a:p>
          </p:txBody>
        </p:sp>
      </p:grpSp>
    </p:spTree>
    <p:extLst>
      <p:ext uri="{BB962C8B-B14F-4D97-AF65-F5344CB8AC3E}">
        <p14:creationId xmlns:p14="http://schemas.microsoft.com/office/powerpoint/2010/main" val="1523654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Vores anvendelse af Stem-and-Leaf</a:t>
            </a:r>
          </a:p>
        </p:txBody>
      </p:sp>
      <p:sp>
        <p:nvSpPr>
          <p:cNvPr id="3" name="Content Placeholder 2"/>
          <p:cNvSpPr>
            <a:spLocks noGrp="1"/>
          </p:cNvSpPr>
          <p:nvPr>
            <p:ph idx="1"/>
          </p:nvPr>
        </p:nvSpPr>
        <p:spPr/>
        <p:txBody>
          <a:bodyPr/>
          <a:lstStyle/>
          <a:p>
            <a:r>
              <a:rPr lang="da-DK"/>
              <a:t>Hvordan ser ”formen” på data ud?</a:t>
            </a:r>
          </a:p>
          <a:p>
            <a:pPr lvl="1"/>
            <a:r>
              <a:rPr lang="da-DK"/>
              <a:t>Symmetrisk?</a:t>
            </a:r>
          </a:p>
          <a:p>
            <a:pPr lvl="1"/>
            <a:r>
              <a:rPr lang="da-DK"/>
              <a:t>Højre- eller venstrehalet?</a:t>
            </a:r>
          </a:p>
          <a:p>
            <a:pPr lvl="1"/>
            <a:r>
              <a:rPr lang="da-DK"/>
              <a:t>Et eller flere toppunkter?</a:t>
            </a:r>
          </a:p>
          <a:p>
            <a:pPr lvl="1"/>
            <a:r>
              <a:rPr lang="da-DK" err="1"/>
              <a:t>Outliers? </a:t>
            </a:r>
          </a:p>
          <a:p>
            <a:r>
              <a:rPr lang="da-DK"/>
              <a:t>Vi kan få nogenlunde tilsvarende information med et histogram.</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48</a:t>
            </a:fld>
            <a:endParaRPr lang="da-DK"/>
          </a:p>
        </p:txBody>
      </p:sp>
      <p:pic>
        <p:nvPicPr>
          <p:cNvPr id="5" name="Picture 4"/>
          <p:cNvPicPr>
            <a:picLocks noChangeAspect="1"/>
          </p:cNvPicPr>
          <p:nvPr/>
        </p:nvPicPr>
        <p:blipFill>
          <a:blip r:embed="rId3"/>
          <a:stretch>
            <a:fillRect/>
          </a:stretch>
        </p:blipFill>
        <p:spPr>
          <a:xfrm rot="16200000">
            <a:off x="673995" y="4662711"/>
            <a:ext cx="2663887" cy="1348592"/>
          </a:xfrm>
          <a:prstGeom prst="rect">
            <a:avLst/>
          </a:prstGeom>
        </p:spPr>
      </p:pic>
      <p:pic>
        <p:nvPicPr>
          <p:cNvPr id="6" name="Picture 5"/>
          <p:cNvPicPr>
            <a:picLocks noChangeAspect="1"/>
          </p:cNvPicPr>
          <p:nvPr/>
        </p:nvPicPr>
        <p:blipFill>
          <a:blip r:embed="rId4"/>
          <a:stretch>
            <a:fillRect/>
          </a:stretch>
        </p:blipFill>
        <p:spPr>
          <a:xfrm>
            <a:off x="3203848" y="3861048"/>
            <a:ext cx="4445887" cy="2520280"/>
          </a:xfrm>
          <a:prstGeom prst="rect">
            <a:avLst/>
          </a:prstGeom>
        </p:spPr>
      </p:pic>
    </p:spTree>
    <p:extLst>
      <p:ext uri="{BB962C8B-B14F-4D97-AF65-F5344CB8AC3E}">
        <p14:creationId xmlns:p14="http://schemas.microsoft.com/office/powerpoint/2010/main" val="209603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da-DK" sz="3600" b="1">
                <a:solidFill>
                  <a:schemeClr val="accent1">
                    <a:lumMod val="75000"/>
                  </a:schemeClr>
                </a:solidFill>
              </a:rPr>
              <a:t>Opsummering af R funktioner</a:t>
            </a:r>
          </a:p>
        </p:txBody>
      </p:sp>
      <p:sp>
        <p:nvSpPr>
          <p:cNvPr id="3" name="Content Placeholder 2"/>
          <p:cNvSpPr>
            <a:spLocks noGrp="1"/>
          </p:cNvSpPr>
          <p:nvPr>
            <p:ph sz="half" idx="1"/>
          </p:nvPr>
        </p:nvSpPr>
        <p:spPr>
          <a:xfrm>
            <a:off x="457200" y="1340768"/>
            <a:ext cx="4402832" cy="5367138"/>
          </a:xfrm>
        </p:spPr>
        <p:txBody>
          <a:bodyPr>
            <a:normAutofit fontScale="92500"/>
          </a:bodyPr>
          <a:lstStyle/>
          <a:p>
            <a:pPr marL="0" indent="0">
              <a:buNone/>
            </a:pPr>
            <a:r>
              <a:rPr lang="da-DK" sz="2400" b="1"/>
              <a:t>Import af data</a:t>
            </a:r>
          </a:p>
          <a:p>
            <a:pPr marL="342900" indent="-342900">
              <a:buFont typeface="Arial" pitchFamily="34" charset="0"/>
              <a:buChar char="•"/>
            </a:pPr>
            <a:r>
              <a:rPr lang="da-DK" sz="2400" err="1">
                <a:solidFill>
                  <a:schemeClr val="accent1">
                    <a:lumMod val="75000"/>
                  </a:schemeClr>
                </a:solidFill>
              </a:rPr>
              <a:t>read.table()</a:t>
            </a:r>
            <a:r>
              <a:rPr lang="da-DK" sz="2400"/>
              <a:t> 	til .txt og .csv, ikke </a:t>
            </a:r>
            <a:br>
              <a:rPr lang="da-DK" sz="2400"/>
            </a:br>
            <a:r>
              <a:rPr lang="da-DK" sz="2400"/>
              <a:t>		Excel (.xls eller .xlsx)</a:t>
            </a:r>
            <a:br>
              <a:rPr lang="da-DK" sz="2400"/>
            </a:br>
            <a:r>
              <a:rPr lang="da-DK" sz="1100"/>
              <a:t> </a:t>
            </a:r>
          </a:p>
          <a:p>
            <a:pPr marL="0" indent="0">
              <a:buNone/>
            </a:pPr>
            <a:r>
              <a:rPr lang="da-DK" sz="2400" b="1"/>
              <a:t>Deskriptorer</a:t>
            </a:r>
          </a:p>
          <a:p>
            <a:pPr marL="342900" indent="-342900">
              <a:buFont typeface="Arial" pitchFamily="34" charset="0"/>
              <a:buChar char="•"/>
            </a:pPr>
            <a:r>
              <a:rPr lang="da-DK" sz="2400" err="1">
                <a:solidFill>
                  <a:schemeClr val="accent1">
                    <a:lumMod val="75000"/>
                  </a:schemeClr>
                </a:solidFill>
              </a:rPr>
              <a:t>mean()</a:t>
            </a:r>
            <a:r>
              <a:rPr lang="da-DK" sz="2400"/>
              <a:t> 	Middelværdi</a:t>
            </a:r>
          </a:p>
          <a:p>
            <a:pPr marL="342900" indent="-342900">
              <a:buFont typeface="Arial" pitchFamily="34" charset="0"/>
              <a:buChar char="•"/>
            </a:pPr>
            <a:r>
              <a:rPr lang="da-DK" sz="2400">
                <a:solidFill>
                  <a:schemeClr val="accent1">
                    <a:lumMod val="75000"/>
                  </a:schemeClr>
                </a:solidFill>
              </a:rPr>
              <a:t>var()</a:t>
            </a:r>
            <a:r>
              <a:rPr lang="da-DK" sz="2400"/>
              <a:t> 	Varians (stikprøve)</a:t>
            </a:r>
          </a:p>
          <a:p>
            <a:pPr marL="342900" indent="-342900">
              <a:buFont typeface="Arial" pitchFamily="34" charset="0"/>
              <a:buChar char="•"/>
            </a:pPr>
            <a:r>
              <a:rPr lang="da-DK" sz="2400" err="1">
                <a:solidFill>
                  <a:schemeClr val="accent1">
                    <a:lumMod val="75000"/>
                  </a:schemeClr>
                </a:solidFill>
              </a:rPr>
              <a:t>sd()</a:t>
            </a:r>
            <a:r>
              <a:rPr lang="da-DK" sz="2400"/>
              <a:t> 		Standardafvigelse </a:t>
            </a:r>
            <a:br>
              <a:rPr lang="da-DK" sz="2400"/>
            </a:br>
            <a:r>
              <a:rPr lang="da-DK" sz="2400"/>
              <a:t> 		(stikprøve)</a:t>
            </a:r>
          </a:p>
          <a:p>
            <a:pPr marL="342900" indent="-342900">
              <a:buFont typeface="Arial" pitchFamily="34" charset="0"/>
              <a:buChar char="•"/>
            </a:pPr>
            <a:r>
              <a:rPr lang="da-DK" sz="2400">
                <a:solidFill>
                  <a:schemeClr val="accent1">
                    <a:lumMod val="75000"/>
                  </a:schemeClr>
                </a:solidFill>
              </a:rPr>
              <a:t>min()</a:t>
            </a:r>
            <a:r>
              <a:rPr lang="da-DK" sz="2400"/>
              <a:t> 	Minimum</a:t>
            </a:r>
          </a:p>
          <a:p>
            <a:pPr marL="342900" indent="-342900">
              <a:buFont typeface="Arial" pitchFamily="34" charset="0"/>
              <a:buChar char="•"/>
            </a:pPr>
            <a:r>
              <a:rPr lang="da-DK" sz="2400">
                <a:solidFill>
                  <a:schemeClr val="accent1">
                    <a:lumMod val="75000"/>
                  </a:schemeClr>
                </a:solidFill>
              </a:rPr>
              <a:t>max()</a:t>
            </a:r>
            <a:r>
              <a:rPr lang="da-DK" sz="2400"/>
              <a:t> 	Maksimum</a:t>
            </a:r>
          </a:p>
          <a:p>
            <a:pPr marL="342900" indent="-342900">
              <a:buFont typeface="Arial" pitchFamily="34" charset="0"/>
              <a:buChar char="•"/>
            </a:pPr>
            <a:r>
              <a:rPr lang="da-DK" sz="2400" err="1">
                <a:solidFill>
                  <a:schemeClr val="accent1">
                    <a:lumMod val="75000"/>
                  </a:schemeClr>
                </a:solidFill>
              </a:rPr>
              <a:t>length()</a:t>
            </a:r>
            <a:r>
              <a:rPr lang="da-DK" sz="2400"/>
              <a:t> 	Antal</a:t>
            </a:r>
          </a:p>
          <a:p>
            <a:pPr marL="342900" indent="-342900">
              <a:buFont typeface="Arial" pitchFamily="34" charset="0"/>
              <a:buChar char="•"/>
            </a:pPr>
            <a:r>
              <a:rPr lang="da-DK" sz="2400">
                <a:solidFill>
                  <a:schemeClr val="accent1">
                    <a:lumMod val="75000"/>
                  </a:schemeClr>
                </a:solidFill>
              </a:rPr>
              <a:t>median()</a:t>
            </a:r>
            <a:r>
              <a:rPr lang="da-DK" sz="2400"/>
              <a:t> 	median</a:t>
            </a:r>
          </a:p>
        </p:txBody>
      </p:sp>
      <p:sp>
        <p:nvSpPr>
          <p:cNvPr id="5" name="Content Placeholder 4"/>
          <p:cNvSpPr>
            <a:spLocks noGrp="1"/>
          </p:cNvSpPr>
          <p:nvPr>
            <p:ph sz="half" idx="2"/>
          </p:nvPr>
        </p:nvSpPr>
        <p:spPr>
          <a:xfrm>
            <a:off x="4788024" y="1340768"/>
            <a:ext cx="4248472" cy="5184576"/>
          </a:xfrm>
        </p:spPr>
        <p:txBody>
          <a:bodyPr>
            <a:normAutofit fontScale="92500"/>
          </a:bodyPr>
          <a:lstStyle/>
          <a:p>
            <a:pPr marL="0" indent="0">
              <a:buNone/>
            </a:pPr>
            <a:r>
              <a:rPr lang="da-DK" sz="2400" b="1"/>
              <a:t>Diagrammer</a:t>
            </a:r>
          </a:p>
          <a:p>
            <a:pPr marL="342900" indent="-342900">
              <a:buFont typeface="Arial" pitchFamily="34" charset="0"/>
              <a:buChar char="•"/>
            </a:pPr>
            <a:r>
              <a:rPr lang="da-DK" sz="2400">
                <a:solidFill>
                  <a:schemeClr val="accent1">
                    <a:lumMod val="75000"/>
                  </a:schemeClr>
                </a:solidFill>
              </a:rPr>
              <a:t>barplot()</a:t>
            </a:r>
            <a:r>
              <a:rPr lang="da-DK" sz="2400"/>
              <a:t>	Stolpediagram</a:t>
            </a:r>
          </a:p>
          <a:p>
            <a:pPr marL="342900" indent="-342900">
              <a:buFont typeface="Arial" pitchFamily="34" charset="0"/>
              <a:buChar char="•"/>
            </a:pPr>
            <a:r>
              <a:rPr lang="da-DK" sz="2400" err="1">
                <a:solidFill>
                  <a:schemeClr val="accent1">
                    <a:lumMod val="75000"/>
                  </a:schemeClr>
                </a:solidFill>
              </a:rPr>
              <a:t>stripchart()</a:t>
            </a:r>
            <a:r>
              <a:rPr lang="da-DK" sz="2400"/>
              <a:t>	Prikdiagram</a:t>
            </a:r>
          </a:p>
          <a:p>
            <a:pPr marL="342900" indent="-342900">
              <a:buFont typeface="Arial" pitchFamily="34" charset="0"/>
              <a:buChar char="•"/>
            </a:pPr>
            <a:r>
              <a:rPr lang="da-DK" sz="2400">
                <a:solidFill>
                  <a:schemeClr val="accent1">
                    <a:lumMod val="75000"/>
                  </a:schemeClr>
                </a:solidFill>
              </a:rPr>
              <a:t>hist()</a:t>
            </a:r>
            <a:r>
              <a:rPr lang="da-DK" sz="2400"/>
              <a:t>	Histogram</a:t>
            </a:r>
          </a:p>
          <a:p>
            <a:pPr marL="342900" indent="-342900">
              <a:buFont typeface="Arial" pitchFamily="34" charset="0"/>
              <a:buChar char="•"/>
            </a:pPr>
            <a:r>
              <a:rPr lang="da-DK" sz="2400">
                <a:solidFill>
                  <a:schemeClr val="accent1">
                    <a:lumMod val="75000"/>
                  </a:schemeClr>
                </a:solidFill>
              </a:rPr>
              <a:t>stem()</a:t>
            </a:r>
            <a:r>
              <a:rPr lang="da-DK" sz="2400"/>
              <a:t>	Stem-and-leaf plot</a:t>
            </a:r>
          </a:p>
        </p:txBody>
      </p:sp>
      <p:sp>
        <p:nvSpPr>
          <p:cNvPr id="4" name="Slide Number Placeholder 3"/>
          <p:cNvSpPr>
            <a:spLocks noGrp="1"/>
          </p:cNvSpPr>
          <p:nvPr>
            <p:ph type="sldNum" sz="quarter" idx="12"/>
          </p:nvPr>
        </p:nvSpPr>
        <p:spPr/>
        <p:txBody>
          <a:bodyPr/>
          <a:lstStyle/>
          <a:p>
            <a:fld id="{2CD97C06-EC96-4259-9516-82894ECCBF7D}" type="slidenum">
              <a:rPr lang="da-DK" smtClean="0"/>
              <a:t>49</a:t>
            </a:fld>
            <a:endParaRPr lang="da-DK"/>
          </a:p>
        </p:txBody>
      </p:sp>
    </p:spTree>
    <p:extLst>
      <p:ext uri="{BB962C8B-B14F-4D97-AF65-F5344CB8AC3E}">
        <p14:creationId xmlns:p14="http://schemas.microsoft.com/office/powerpoint/2010/main" val="26397381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grpId="0"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grpId="0" nodeType="click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grpId="0" nodeType="clickEffect">
                                  <p:stCondLst>
                                    <p:cond delay="0"/>
                                  </p:stCondLst>
                                  <p:childTnLst>
                                    <p:set>
                                      <p:cBhvr>
                                        <p:cTn id="5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dur="1" fill="hold" grpId="0" nodeType="click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Kurset</a:t>
            </a:r>
          </a:p>
        </p:txBody>
      </p:sp>
      <p:sp>
        <p:nvSpPr>
          <p:cNvPr id="3" name="Content Placeholder 2"/>
          <p:cNvSpPr>
            <a:spLocks noGrp="1"/>
          </p:cNvSpPr>
          <p:nvPr>
            <p:ph idx="1"/>
          </p:nvPr>
        </p:nvSpPr>
        <p:spPr>
          <a:xfrm>
            <a:off x="467544" y="1124744"/>
            <a:ext cx="8424936" cy="5616624"/>
          </a:xfrm>
        </p:spPr>
        <p:txBody>
          <a:bodyPr>
            <a:normAutofit/>
          </a:bodyPr>
          <a:lstStyle/>
          <a:p>
            <a:r>
              <a:rPr lang="da-DK" sz="2400"/>
              <a:t>Litteratur: </a:t>
            </a:r>
          </a:p>
          <a:p>
            <a:pPr lvl="1"/>
            <a:r>
              <a:rPr lang="en-GB" sz="2200"/>
              <a:t>Miller &amp; Freund's Probability and Statistics for Engineers, </a:t>
            </a:r>
            <a:br>
              <a:rPr lang="en-GB" sz="2200"/>
            </a:br>
            <a:r>
              <a:rPr lang="en-GB" sz="2200"/>
              <a:t>9th global edition, by Richard Johnson, Pearson</a:t>
            </a:r>
            <a:r>
              <a:rPr lang="en-US" sz="2200"/>
              <a:t> 2018, </a:t>
            </a:r>
            <a:br>
              <a:rPr lang="en-US" sz="2200"/>
            </a:br>
            <a:r>
              <a:rPr lang="en-US" sz="2200"/>
              <a:t>ISBN-13: 978-1292176017</a:t>
            </a:r>
          </a:p>
          <a:p>
            <a:pPr lvl="1"/>
            <a:r>
              <a:rPr lang="en-US" sz="2200"/>
              <a:t>Kan købes i Stakbogladen (nu til 558.-):</a:t>
            </a:r>
            <a:br>
              <a:rPr lang="en-US" sz="2200"/>
            </a:br>
            <a:br>
              <a:rPr lang="en-US" sz="2200"/>
            </a:br>
            <a:br>
              <a:rPr lang="en-US" sz="2200"/>
            </a:br>
            <a:endParaRPr lang="en-US" sz="2200"/>
          </a:p>
          <a:p>
            <a:pPr lvl="1"/>
            <a:endParaRPr lang="en-US" sz="2200"/>
          </a:p>
          <a:p>
            <a:pPr lvl="1"/>
            <a:r>
              <a:rPr lang="en-US" sz="2200"/>
              <a:t>Man kan godt bestå uden bogen. Den er</a:t>
            </a:r>
            <a:br>
              <a:rPr lang="en-US" sz="2200"/>
            </a:br>
            <a:r>
              <a:rPr lang="en-US" sz="2200"/>
              <a:t>ikke fantastisk pædagogisk, men den har </a:t>
            </a:r>
            <a:br>
              <a:rPr lang="en-US" sz="2200"/>
            </a:br>
            <a:r>
              <a:rPr lang="en-US" sz="2200"/>
              <a:t>over 250 eksempler, og de fleste når vi ikke </a:t>
            </a:r>
            <a:br>
              <a:rPr lang="en-US" sz="2200"/>
            </a:br>
            <a:r>
              <a:rPr lang="en-US" sz="2200"/>
              <a:t>at tale om.</a:t>
            </a:r>
            <a:endParaRPr lang="en-US" sz="2200"/>
          </a:p>
        </p:txBody>
      </p:sp>
      <p:sp>
        <p:nvSpPr>
          <p:cNvPr id="4" name="Slide Number Placeholder 3"/>
          <p:cNvSpPr>
            <a:spLocks noGrp="1"/>
          </p:cNvSpPr>
          <p:nvPr>
            <p:ph type="sldNum" sz="quarter" idx="12"/>
          </p:nvPr>
        </p:nvSpPr>
        <p:spPr/>
        <p:txBody>
          <a:bodyPr/>
          <a:lstStyle/>
          <a:p>
            <a:fld id="{2CD97C06-EC96-4259-9516-82894ECCBF7D}" type="slidenum">
              <a:rPr lang="da-DK" smtClean="0"/>
              <a:t>5</a:t>
            </a:fld>
            <a:endParaRPr lang="da-DK"/>
          </a:p>
        </p:txBody>
      </p:sp>
      <p:pic>
        <p:nvPicPr>
          <p:cNvPr id="1026" name="Picture 2" descr="https://cdn.shopify.com/s/files/1/0100/2802/3871/products/1292176016_1024x1024@2x.jpg?v=157987784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8922" y="2564904"/>
            <a:ext cx="2392609" cy="299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222470" y="3140968"/>
            <a:ext cx="4911487" cy="720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12457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Boksplot = kassediagram</a:t>
            </a:r>
            <a:endParaRPr lang="en-GB"/>
          </a:p>
        </p:txBody>
      </p:sp>
      <mc:AlternateContent>
        <mc:Choice Requires="a14">
          <p:sp>
            <p:nvSpPr>
              <p:cNvPr id="3" name="Content Placeholder 2"/>
              <p:cNvSpPr>
                <a:spLocks noGrp="1"/>
              </p:cNvSpPr>
              <p:nvPr>
                <p:ph idx="1"/>
              </p:nvPr>
            </p:nvSpPr>
            <p:spPr/>
            <p:txBody>
              <a:bodyPr/>
              <a:lstStyle/>
              <a:p>
                <a:r>
                  <a:rPr lang="en-US"/>
                  <a:t>Et kassediagram er en anden simpel måde at få overblik over data uden komplicerede beregninger. F.eks. er det enklere at bestemme median end middelværdi</a:t>
                </a:r>
                <a:br>
                  <a:rPr lang="en-US"/>
                </a:br>
                <a:br>
                  <a:rPr lang="en-US"/>
                </a:br>
                <a:br>
                  <a:rPr lang="en-US"/>
                </a:br>
                <a:br>
                  <a:rPr lang="en-US"/>
                </a:br>
                <a:endParaRPr lang="en-US"/>
              </a:p>
              <a:p>
                <a:r>
                  <a:rPr lang="en-US"/>
                  <a:t>Et kassediagram deler data op i fire nogenlunde lige store grupper vha. såkaldte </a:t>
                </a:r>
                <a:r>
                  <a:rPr lang="en-US" i="1">
                    <a:solidFill>
                      <a:schemeClr val="accent1">
                        <a:lumMod val="75000"/>
                      </a:schemeClr>
                    </a:solidFill>
                  </a:rPr>
                  <a:t>kvartiler</a:t>
                </a:r>
                <a:r>
                  <a:rPr lang="en-US"/>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2</m:t>
                          </m:r>
                        </m:sub>
                      </m:sSub>
                    </m:oMath>
                  </m:oMathPara>
                </a14:m>
                <a:r>
                  <a:rPr lang="en-GB"/>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3</m:t>
                          </m:r>
                        </m:sub>
                      </m:sSub>
                    </m:oMath>
                  </m:oMathPara>
                </a14:m>
                <a:r>
                  <a:rPr lang="en-GB"/>
                  <a:t>, hvor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2</m:t>
                          </m:r>
                        </m:sub>
                      </m:sSub>
                    </m:oMath>
                  </m:oMathPara>
                </a14:m>
                <a:r>
                  <a:rPr lang="en-GB"/>
                  <a:t> er det samme som medianen.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50</a:t>
            </a:fld>
            <a:endParaRPr lang="da-DK"/>
          </a:p>
        </p:txBody>
      </p:sp>
      <p:pic>
        <p:nvPicPr>
          <p:cNvPr id="6" name="Picture 5"/>
          <p:cNvPicPr>
            <a:picLocks noChangeAspect="1"/>
          </p:cNvPicPr>
          <p:nvPr/>
        </p:nvPicPr>
        <p:blipFill>
          <a:blip r:embed="rId3"/>
          <a:srcRect l="23912" t="29029" r="5435" b="34026"/>
          <a:stretch>
            <a:fillRect/>
          </a:stretch>
        </p:blipFill>
        <p:spPr>
          <a:xfrm>
            <a:off x="2231740" y="2420119"/>
            <a:ext cx="4680520" cy="1008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2232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Fraktiler </a:t>
            </a:r>
          </a:p>
        </p:txBody>
      </p:sp>
      <mc:AlternateContent>
        <mc:Choice Requires="a14">
          <p:sp>
            <p:nvSpPr>
              <p:cNvPr id="3" name="Content Placeholder 2"/>
              <p:cNvSpPr>
                <a:spLocks noGrp="1"/>
              </p:cNvSpPr>
              <p:nvPr>
                <p:ph idx="1"/>
              </p:nvPr>
            </p:nvSpPr>
            <p:spPr/>
            <p:txBody>
              <a:bodyPr/>
              <a:lstStyle/>
              <a:p>
                <a:pPr marL="0" indent="0">
                  <a:buNone/>
                </a:pPr>
                <a:r>
                  <a:rPr lang="da-DK">
                    <a:solidFill>
                      <a:schemeClr val="tx2"/>
                    </a:solidFill>
                  </a:rPr>
                  <a:t>Fraktiler </a:t>
                </a:r>
                <a:r>
                  <a:rPr lang="da-DK"/>
                  <a:t>(engelsk: </a:t>
                </a:r>
                <a:r>
                  <a:rPr lang="da-DK" err="1">
                    <a:solidFill>
                      <a:schemeClr val="tx2"/>
                    </a:solidFill>
                  </a:rPr>
                  <a:t>quantiles</a:t>
                </a:r>
                <a:r>
                  <a:rPr lang="da-DK"/>
                  <a:t>) bruges til at dele et datasæt op i et antal lige store dele. Der er forskellige specialiserede fraktiler:</a:t>
                </a:r>
                <a:endParaRPr lang="da-DK">
                  <a:solidFill>
                    <a:schemeClr val="tx2"/>
                  </a:solidFill>
                </a:endParaRPr>
              </a:p>
              <a:p>
                <a:r>
                  <a:rPr lang="da-DK">
                    <a:solidFill>
                      <a:schemeClr val="tx2"/>
                    </a:solidFill>
                  </a:rPr>
                  <a:t>Median </a:t>
                </a:r>
                <a14:m>
                  <m:oMathPara>
                    <m:oMathParaPr>
                      <m:jc/>
                    </m:oMathParaPr>
                    <m:oMath>
                      <m:acc>
                        <m:accPr>
                          <m:chr m:val="̃"/>
                          <m:ctrlPr>
                            <a:rPr lang="da-DK" i="1">
                              <a:solidFill>
                                <a:schemeClr val="tx2"/>
                              </a:solidFill>
                              <a:latin typeface="Cambria Math" panose="02040503050406030204" pitchFamily="18" charset="0"/>
                            </a:rPr>
                          </m:ctrlPr>
                        </m:accPr>
                        <m:e>
                          <m:r>
                            <a:rPr lang="da-DK" i="1" smtClean="0">
                              <a:solidFill>
                                <a:schemeClr val="tx2"/>
                              </a:solidFill>
                              <a:latin typeface="Cambria Math"/>
                            </a:rPr>
                            <m:t>𝑦</m:t>
                          </m:r>
                        </m:e>
                      </m:acc>
                    </m:oMath>
                  </m:oMathPara>
                </a14:m>
                <a:r>
                  <a:rPr lang="da-DK"/>
                  <a:t>: Den midterste værdi i et sorteret datasæt </a:t>
                </a:r>
                <a14:m>
                  <m:oMathPara>
                    <m:oMathParaPr>
                      <m:jc/>
                    </m:oMathParaPr>
                    <m:oMath>
                      <m:r>
                        <a:rPr lang="en-US" b="0" i="1" smtClean="0">
                          <a:latin typeface="Cambria Math" panose="02040503050406030204" pitchFamily="18" charset="0"/>
                        </a:rPr>
                        <m:t>𝑦</m:t>
                      </m:r>
                    </m:oMath>
                  </m:oMathPara>
                </a14:m>
                <a:r>
                  <a:rPr lang="da-DK"/>
                  <a:t>. Medianen deler datasættet op i to halvdele</a:t>
                </a:r>
              </a:p>
              <a:p>
                <a:r>
                  <a:rPr lang="da-DK">
                    <a:solidFill>
                      <a:schemeClr val="tx2"/>
                    </a:solidFill>
                  </a:rPr>
                  <a:t>Kvartiler</a:t>
                </a:r>
                <a:r>
                  <a:rPr lang="da-DK"/>
                  <a:t>: Tre værdier, der deler det sorterede datasæt op i fire lige store dele.</a:t>
                </a:r>
              </a:p>
              <a:p>
                <a:pPr lvl="1"/>
                <a:r>
                  <a:rPr lang="da-DK">
                    <a:solidFill>
                      <a:schemeClr val="tx2"/>
                    </a:solidFill>
                  </a:rPr>
                  <a:t>Nedre kvartil, </a:t>
                </a:r>
                <a14:m>
                  <m:oMathPara>
                    <m:oMathParaPr>
                      <m:jc/>
                    </m:oMathParaPr>
                    <m:oMath>
                      <m:sSub>
                        <m:sSubPr>
                          <m:ctrlPr>
                            <a:rPr lang="da-DK" i="1" smtClean="0">
                              <a:solidFill>
                                <a:schemeClr val="tx2"/>
                              </a:solidFill>
                              <a:latin typeface="Cambria Math" panose="02040503050406030204" pitchFamily="18" charset="0"/>
                            </a:rPr>
                          </m:ctrlPr>
                        </m:sSubPr>
                        <m:e>
                          <m:r>
                            <a:rPr lang="da-DK" b="0" i="1" smtClean="0">
                              <a:solidFill>
                                <a:schemeClr val="tx2"/>
                              </a:solidFill>
                              <a:latin typeface="Cambria Math"/>
                            </a:rPr>
                            <m:t>𝑄</m:t>
                          </m:r>
                        </m:e>
                        <m:sub>
                          <m:r>
                            <a:rPr lang="da-DK" b="0" i="1" smtClean="0">
                              <a:solidFill>
                                <a:schemeClr val="tx2"/>
                              </a:solidFill>
                              <a:latin typeface="Cambria Math"/>
                            </a:rPr>
                            <m:t>1</m:t>
                          </m:r>
                        </m:sub>
                      </m:sSub>
                    </m:oMath>
                  </m:oMathPara>
                </a14:m>
                <a:endParaRPr lang="da-DK"/>
              </a:p>
              <a:p>
                <a:pPr lvl="1"/>
                <a:r>
                  <a:rPr lang="da-DK">
                    <a:solidFill>
                      <a:schemeClr val="tx2"/>
                    </a:solidFill>
                  </a:rPr>
                  <a:t>Midterste kvartil, </a:t>
                </a:r>
                <a:r>
                  <a:rPr lang="da-DK"/>
                  <a:t>som er det samme som medianen</a:t>
                </a:r>
                <a:r>
                  <a:rPr lang="da-DK">
                    <a:solidFill>
                      <a:schemeClr val="tx2"/>
                    </a:solidFill>
                  </a:rPr>
                  <a:t>, </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𝑄</m:t>
                          </m:r>
                        </m:e>
                        <m:sub>
                          <m:r>
                            <a:rPr lang="da-DK" b="0" i="1" smtClean="0">
                              <a:solidFill>
                                <a:schemeClr val="tx2"/>
                              </a:solidFill>
                              <a:latin typeface="Cambria Math"/>
                            </a:rPr>
                            <m:t>2</m:t>
                          </m:r>
                        </m:sub>
                      </m:sSub>
                      <m:r>
                        <a:rPr lang="da-DK" b="0" i="1" smtClean="0">
                          <a:solidFill>
                            <a:schemeClr val="tx2"/>
                          </a:solidFill>
                          <a:latin typeface="Cambria Math"/>
                        </a:rPr>
                        <m:t>=</m:t>
                      </m:r>
                      <m:acc>
                        <m:accPr>
                          <m:chr m:val="̃"/>
                          <m:ctrlPr>
                            <a:rPr lang="da-DK" b="0" i="1" smtClean="0">
                              <a:solidFill>
                                <a:schemeClr val="tx2"/>
                              </a:solidFill>
                              <a:latin typeface="Cambria Math" panose="02040503050406030204" pitchFamily="18" charset="0"/>
                            </a:rPr>
                          </m:ctrlPr>
                        </m:accPr>
                        <m:e>
                          <m:r>
                            <a:rPr lang="da-DK" b="0" i="1" smtClean="0">
                              <a:solidFill>
                                <a:schemeClr val="tx2"/>
                              </a:solidFill>
                              <a:latin typeface="Cambria Math"/>
                            </a:rPr>
                            <m:t>𝑦</m:t>
                          </m:r>
                        </m:e>
                      </m:acc>
                    </m:oMath>
                  </m:oMathPara>
                </a14:m>
                <a:endParaRPr lang="da-DK"/>
              </a:p>
              <a:p>
                <a:pPr lvl="1"/>
                <a:r>
                  <a:rPr lang="da-DK">
                    <a:solidFill>
                      <a:schemeClr val="tx2"/>
                    </a:solidFill>
                  </a:rPr>
                  <a:t>Øvre kvartil, </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𝑄</m:t>
                          </m:r>
                        </m:e>
                        <m:sub>
                          <m:r>
                            <a:rPr lang="da-DK" b="0" i="1" smtClean="0">
                              <a:solidFill>
                                <a:schemeClr val="tx2"/>
                              </a:solidFill>
                              <a:latin typeface="Cambria Math"/>
                            </a:rPr>
                            <m:t>3</m:t>
                          </m:r>
                        </m:sub>
                      </m:sSub>
                    </m:oMath>
                  </m:oMathPara>
                </a14:m>
                <a:endParaRPr lang="da-DK"/>
              </a:p>
              <a:p>
                <a:r>
                  <a:rPr lang="da-DK" err="1">
                    <a:solidFill>
                      <a:schemeClr val="tx2"/>
                    </a:solidFill>
                  </a:rPr>
                  <a:t>Percentiler</a:t>
                </a:r>
                <a:r>
                  <a:rPr lang="da-DK"/>
                  <a:t>: 99 værdier, som deler datasættet op i 100 dele</a:t>
                </a:r>
              </a:p>
              <a:p>
                <a:pPr lvl="1" defTabSz="238125"/>
                <a14:m>
                  <m:oMathPara>
                    <m:oMathParaPr>
                      <m:jc/>
                    </m:oMathParaPr>
                    <m:oMath>
                      <m:sSub>
                        <m:sSubPr>
                          <m:ctrlPr>
                            <a:rPr lang="da-DK" i="1" smtClean="0">
                              <a:solidFill>
                                <a:schemeClr val="tx2"/>
                              </a:solidFill>
                              <a:latin typeface="Cambria Math" panose="02040503050406030204" pitchFamily="18" charset="0"/>
                            </a:rPr>
                          </m:ctrlPr>
                        </m:sSubPr>
                        <m:e>
                          <m:r>
                            <a:rPr lang="da-DK" i="1">
                              <a:solidFill>
                                <a:schemeClr val="tx2"/>
                              </a:solidFill>
                              <a:latin typeface="Cambria Math"/>
                            </a:rPr>
                            <m:t>𝑄</m:t>
                          </m:r>
                        </m:e>
                        <m:sub>
                          <m:r>
                            <a:rPr lang="da-DK" i="1">
                              <a:solidFill>
                                <a:schemeClr val="tx2"/>
                              </a:solidFill>
                              <a:latin typeface="Cambria Math"/>
                            </a:rPr>
                            <m:t>1</m:t>
                          </m:r>
                        </m:sub>
                      </m:sSub>
                    </m:oMath>
                  </m:oMathPara>
                </a14:m>
                <a:r>
                  <a:rPr lang="da-DK"/>
                  <a:t> 	er den 25. percentil</a:t>
                </a:r>
                <a:endParaRPr lang="da-DK"/>
              </a:p>
              <a:p>
                <a:pPr lvl="1" defTabSz="238125"/>
                <a14:m>
                  <m:oMathPara>
                    <m:oMathParaPr>
                      <m:jc/>
                    </m:oMathParaPr>
                    <m:oMath>
                      <m:acc>
                        <m:accPr>
                          <m:chr m:val="̃"/>
                          <m:ctrlPr>
                            <a:rPr lang="da-DK" i="1">
                              <a:solidFill>
                                <a:schemeClr val="tx2"/>
                              </a:solidFill>
                              <a:latin typeface="Cambria Math" panose="02040503050406030204" pitchFamily="18" charset="0"/>
                            </a:rPr>
                          </m:ctrlPr>
                        </m:accPr>
                        <m:e>
                          <m:r>
                            <a:rPr lang="da-DK" i="1">
                              <a:solidFill>
                                <a:schemeClr val="tx2"/>
                              </a:solidFill>
                              <a:latin typeface="Cambria Math"/>
                            </a:rPr>
                            <m:t>𝑦</m:t>
                          </m:r>
                        </m:e>
                      </m:acc>
                    </m:oMath>
                  </m:oMathPara>
                </a14:m>
                <a:r>
                  <a:rPr lang="da-DK"/>
                  <a:t> 		er den 50. percentil</a:t>
                </a:r>
                <a:endParaRPr lang="da-DK"/>
              </a:p>
              <a:p>
                <a:pPr lvl="1" defTabSz="166688"/>
                <a14:m>
                  <m:oMathPara>
                    <m:oMathParaPr>
                      <m:jc/>
                    </m:oMathParaPr>
                    <m:oMath>
                      <m:sSub>
                        <m:sSubPr>
                          <m:ctrlPr>
                            <a:rPr lang="da-DK" i="1" smtClean="0">
                              <a:solidFill>
                                <a:schemeClr val="tx2"/>
                              </a:solidFill>
                              <a:latin typeface="Cambria Math" panose="02040503050406030204" pitchFamily="18" charset="0"/>
                            </a:rPr>
                          </m:ctrlPr>
                        </m:sSubPr>
                        <m:e>
                          <m:r>
                            <a:rPr lang="da-DK" i="1">
                              <a:solidFill>
                                <a:schemeClr val="tx2"/>
                              </a:solidFill>
                              <a:latin typeface="Cambria Math"/>
                            </a:rPr>
                            <m:t>𝑄</m:t>
                          </m:r>
                        </m:e>
                        <m:sub>
                          <m:r>
                            <a:rPr lang="da-DK" b="0" i="1" smtClean="0">
                              <a:solidFill>
                                <a:schemeClr val="tx2"/>
                              </a:solidFill>
                              <a:latin typeface="Cambria Math"/>
                            </a:rPr>
                            <m:t>3</m:t>
                          </m:r>
                        </m:sub>
                      </m:sSub>
                    </m:oMath>
                  </m:oMathPara>
                </a14:m>
                <a:r>
                  <a:rPr lang="da-DK"/>
                  <a:t> 	er den 75. percentil.</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51</a:t>
            </a:fld>
            <a:endParaRPr lang="da-DK"/>
          </a:p>
        </p:txBody>
      </p:sp>
    </p:spTree>
    <p:extLst>
      <p:ext uri="{BB962C8B-B14F-4D97-AF65-F5344CB8AC3E}">
        <p14:creationId xmlns:p14="http://schemas.microsoft.com/office/powerpoint/2010/main" val="28638522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Boksplot = kassediagram</a:t>
            </a:r>
            <a:endParaRPr lang="en-GB"/>
          </a:p>
        </p:txBody>
      </p:sp>
      <mc:AlternateContent>
        <mc:Choice Requires="a14">
          <p:sp>
            <p:nvSpPr>
              <p:cNvPr id="3" name="Content Placeholder 2"/>
              <p:cNvSpPr>
                <a:spLocks noGrp="1"/>
              </p:cNvSpPr>
              <p:nvPr>
                <p:ph idx="1"/>
              </p:nvPr>
            </p:nvSpPr>
            <p:spPr/>
            <p:txBody>
              <a:bodyPr/>
              <a:lstStyle/>
              <a:p>
                <a:r>
                  <a:rPr lang="en-US" sz="2000"/>
                  <a:t>Et kassediagram deler data op i fire nogenlunde lige store grupper vha. kvartilerne </a:t>
                </a:r>
                <a14:m>
                  <m:oMathPara>
                    <m:oMathParaPr>
                      <m:jc/>
                    </m:oMathParaPr>
                    <m:o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1</m:t>
                          </m:r>
                        </m:sub>
                      </m:sSub>
                    </m:oMath>
                  </m:oMathPara>
                </a14:m>
                <a:r>
                  <a:rPr lang="en-GB" sz="200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b="0" i="1" smtClean="0">
                              <a:latin typeface="Cambria Math" panose="02040503050406030204" pitchFamily="18" charset="0"/>
                            </a:rPr>
                            <m:t>2</m:t>
                          </m:r>
                        </m:sub>
                      </m:sSub>
                    </m:oMath>
                  </m:oMathPara>
                </a14:m>
                <a:r>
                  <a:rPr lang="en-GB" sz="2000"/>
                  <a:t> og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b="0" i="1" smtClean="0">
                              <a:latin typeface="Cambria Math" panose="02040503050406030204" pitchFamily="18" charset="0"/>
                            </a:rPr>
                            <m:t>3</m:t>
                          </m:r>
                        </m:sub>
                      </m:sSub>
                    </m:oMath>
                  </m:oMathPara>
                </a14:m>
                <a:endParaRPr lang="en-GB" sz="2000"/>
              </a:p>
              <a:p>
                <a:r>
                  <a:rPr lang="en-US" sz="2000"/>
                  <a:t>Den midterste halvdel er det interkvartile område (</a:t>
                </a:r>
                <a:r>
                  <a:rPr lang="en-US" sz="2000" i="1">
                    <a:solidFill>
                      <a:schemeClr val="accent1">
                        <a:lumMod val="75000"/>
                      </a:schemeClr>
                    </a:solidFill>
                  </a:rPr>
                  <a:t>interquartile range</a:t>
                </a:r>
                <a:r>
                  <a:rPr lang="en-US" sz="2000"/>
                  <a:t>, </a:t>
                </a:r>
                <a:r>
                  <a:rPr lang="en-US" sz="2000">
                    <a:solidFill>
                      <a:schemeClr val="accent1">
                        <a:lumMod val="75000"/>
                      </a:schemeClr>
                    </a:solidFill>
                  </a:rPr>
                  <a:t>IQR</a:t>
                </a:r>
                <a:r>
                  <a:rPr lang="en-US" sz="2000"/>
                  <a:t>) </a:t>
                </a:r>
              </a:p>
              <a:p>
                <a:r>
                  <a:rPr lang="en-US" sz="2000"/>
                  <a:t>Det består af en kasse omkring medianen med koste (</a:t>
                </a:r>
                <a:r>
                  <a:rPr lang="en-US" sz="2000" i="1">
                    <a:solidFill>
                      <a:schemeClr val="accent1">
                        <a:lumMod val="75000"/>
                      </a:schemeClr>
                    </a:solidFill>
                  </a:rPr>
                  <a:t>whiskers</a:t>
                </a:r>
                <a:r>
                  <a:rPr lang="en-US" sz="2000"/>
                  <a:t>) på</a:t>
                </a:r>
              </a:p>
              <a:p>
                <a:r>
                  <a:rPr lang="en-US" sz="2000"/>
                  <a:t>Kassens bredde er IQR, dvs.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1</m:t>
                          </m:r>
                        </m:sub>
                      </m:sSub>
                    </m:oMath>
                  </m:oMathPara>
                </a14:m>
                <a:r>
                  <a:rPr lang="en-US" sz="2000"/>
                  <a:t>. IQR er et mål for datas spredning</a:t>
                </a:r>
              </a:p>
              <a:p>
                <a:r>
                  <a:rPr lang="en-US" sz="2000"/>
                  <a:t>Kostenes længde kan defineres forskelligt, f.eks. så de går til min og max. </a:t>
                </a:r>
                <a:br>
                  <a:rPr lang="en-US" sz="2000"/>
                </a:br>
                <a:r>
                  <a:rPr lang="en-US" sz="2000"/>
                  <a:t>Vi bruger figurens definition, så der kan identificeres outliers. </a:t>
                </a: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52</a:t>
            </a:fld>
            <a:endParaRPr lang="da-DK"/>
          </a:p>
        </p:txBody>
      </p:sp>
      <p:pic>
        <p:nvPicPr>
          <p:cNvPr id="7170" name="Picture 2" descr="https://miro.medium.com/max/11250/1*2c21SkzJMf3frPXPAR_gZA.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7664" y="3717032"/>
            <a:ext cx="6048672"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9919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Algoritme til beregning af kvartilsæt</a:t>
            </a:r>
            <a:endParaRPr lang="da-DK"/>
          </a:p>
        </p:txBody>
      </p:sp>
      <mc:AlternateContent>
        <mc:Choice Requires="a14">
          <p:sp>
            <p:nvSpPr>
              <p:cNvPr id="3" name="Content Placeholder 2"/>
              <p:cNvSpPr>
                <a:spLocks noGrp="1"/>
              </p:cNvSpPr>
              <p:nvPr>
                <p:ph idx="1"/>
              </p:nvPr>
            </p:nvSpPr>
            <p:spPr/>
            <p:txBody>
              <a:bodyPr/>
              <a:lstStyle/>
              <a:p>
                <a:pPr marL="0" indent="0">
                  <a:buNone/>
                </a:pPr>
                <a:r>
                  <a:rPr lang="da-DK"/>
                  <a:t>Vi har et datasæt med </a:t>
                </a:r>
                <a14:m>
                  <m:oMathPara>
                    <m:oMathParaPr>
                      <m:jc/>
                    </m:oMathParaPr>
                    <m:oMath>
                      <m:r>
                        <a:rPr lang="da-DK" i="1" smtClean="0">
                          <a:latin typeface="Cambria Math"/>
                        </a:rPr>
                        <m:t>𝑛</m:t>
                      </m:r>
                    </m:oMath>
                  </m:oMathPara>
                </a14:m>
                <a:r>
                  <a:rPr lang="da-DK"/>
                  <a:t> observationer: 	</a:t>
                </a:r>
                <a14:m>
                  <m:oMathPara>
                    <m:oMathParaPr>
                      <m:jc/>
                    </m:oMathParaPr>
                    <m:oMath>
                      <m:r>
                        <m:rPr>
                          <m:sty m:val="p"/>
                        </m:rPr>
                        <a:rPr lang="da-DK" b="0" i="0" smtClean="0">
                          <a:latin typeface="Cambria Math"/>
                        </a:rPr>
                        <m:t> </m:t>
                      </m:r>
                      <m:sSub>
                        <m:sSubPr>
                          <m:ctrlPr>
                            <a:rPr lang="da-DK" i="1">
                              <a:latin typeface="Cambria Math" panose="02040503050406030204" pitchFamily="18" charset="0"/>
                            </a:rPr>
                          </m:ctrlPr>
                        </m:sSubPr>
                        <m:e>
                          <m:r>
                            <a:rPr lang="da-DK" i="1" smtClean="0">
                              <a:latin typeface="Cambria Math"/>
                            </a:rPr>
                            <m:t>𝑦</m:t>
                          </m:r>
                        </m:e>
                        <m:sub>
                          <m:r>
                            <a:rPr lang="da-DK" i="1">
                              <a:latin typeface="Cambria Math"/>
                            </a:rPr>
                            <m:t>1</m:t>
                          </m:r>
                        </m:sub>
                      </m:sSub>
                      <m:r>
                        <a:rPr lang="da-DK" i="1">
                          <a:latin typeface="Cambria Math"/>
                        </a:rPr>
                        <m:t>,</m:t>
                      </m:r>
                    </m:oMath>
                  </m:oMathPara>
                </a14:m>
                <a:r>
                  <a:rPr lang="da-DK"/>
                  <a:t> </a:t>
                </a: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b="0" i="1" smtClean="0">
                              <a:latin typeface="Cambria Math"/>
                            </a:rPr>
                            <m:t>2</m:t>
                          </m:r>
                        </m:sub>
                      </m:sSub>
                      <m:r>
                        <a:rPr lang="da-DK" i="1">
                          <a:latin typeface="Cambria Math"/>
                        </a:rPr>
                        <m:t>, </m:t>
                      </m:r>
                      <m:r>
                        <a:rPr lang="da-DK" i="1" smtClean="0">
                          <a:latin typeface="Cambria Math"/>
                          <a:ea typeface="Cambria Math"/>
                        </a:rPr>
                        <m:t>⋯</m:t>
                      </m:r>
                      <m:r>
                        <a:rPr lang="da-DK" b="0" i="1" smtClean="0">
                          <a:latin typeface="Cambria Math"/>
                          <a:ea typeface="Cambria Math"/>
                        </a:rPr>
                        <m:t>,</m:t>
                      </m:r>
                      <m:sSub>
                        <m:sSubPr>
                          <m:ctrlPr>
                            <a:rPr lang="da-DK" i="1">
                              <a:latin typeface="Cambria Math" panose="02040503050406030204" pitchFamily="18" charset="0"/>
                            </a:rPr>
                          </m:ctrlPr>
                        </m:sSubPr>
                        <m:e>
                          <m:r>
                            <a:rPr lang="da-DK" i="1">
                              <a:latin typeface="Cambria Math"/>
                            </a:rPr>
                            <m:t>𝑦</m:t>
                          </m:r>
                        </m:e>
                        <m:sub>
                          <m:r>
                            <a:rPr lang="da-DK" b="0" i="1" smtClean="0">
                              <a:latin typeface="Cambria Math"/>
                            </a:rPr>
                            <m:t>𝑛</m:t>
                          </m:r>
                        </m:sub>
                      </m:sSub>
                    </m:oMath>
                  </m:oMathPara>
                </a14:m>
                <a:br>
                  <a:rPr lang="da-DK"/>
                </a:br>
                <a:r>
                  <a:rPr lang="da-DK" b="1"/>
                  <a:t> </a:t>
                </a:r>
                <a:br>
                  <a:rPr lang="da-DK" b="1"/>
                </a:br>
                <a:r>
                  <a:rPr lang="da-DK" b="1"/>
                  <a:t>Step 1. Beregning af </a:t>
                </a:r>
                <a:r>
                  <a:rPr lang="da-DK" b="1">
                    <a:solidFill>
                      <a:schemeClr val="tx2"/>
                    </a:solidFill>
                  </a:rPr>
                  <a:t>medianen</a:t>
                </a:r>
                <a:r>
                  <a:rPr lang="da-DK" b="1"/>
                  <a:t> </a:t>
                </a:r>
                <a14:m>
                  <m:oMathPara>
                    <m:oMathParaPr>
                      <m:jc/>
                    </m:oMathParaPr>
                    <m:oMath>
                      <m:acc>
                        <m:accPr>
                          <m:chr m:val="̃"/>
                          <m:ctrlPr>
                            <a:rPr lang="da-DK" b="1" i="1" smtClean="0">
                              <a:solidFill>
                                <a:schemeClr val="tx2"/>
                              </a:solidFill>
                              <a:latin typeface="Cambria Math" panose="02040503050406030204" pitchFamily="18" charset="0"/>
                            </a:rPr>
                          </m:ctrlPr>
                        </m:accPr>
                        <m:e>
                          <m:r>
                            <m:rPr>
                              <m:sty m:val="bi"/>
                            </m:rPr>
                            <a:rPr lang="da-DK" b="1" i="1" smtClean="0">
                              <a:solidFill>
                                <a:schemeClr val="tx2"/>
                              </a:solidFill>
                              <a:latin typeface="Cambria Math"/>
                            </a:rPr>
                            <m:t>𝒚</m:t>
                          </m:r>
                        </m:e>
                      </m:acc>
                    </m:oMath>
                  </m:oMathPara>
                </a14:m>
                <a:r>
                  <a:rPr lang="da-DK" b="1"/>
                  <a:t>:</a:t>
                </a:r>
              </a:p>
              <a:p>
                <a:pPr marL="514350" indent="-514350">
                  <a:buFont typeface="+mj-lt"/>
                  <a:buAutoNum type="arabicPeriod"/>
                </a:pPr>
                <a:r>
                  <a:rPr lang="da-DK"/>
                  <a:t>Sortér datasættet: 		</a:t>
                </a: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b="0" i="1" smtClean="0">
                              <a:latin typeface="Cambria Math"/>
                            </a:rPr>
                            <m:t> </m:t>
                          </m:r>
                          <m:r>
                            <a:rPr lang="da-DK" i="1">
                              <a:latin typeface="Cambria Math"/>
                            </a:rPr>
                            <m:t>𝑦</m:t>
                          </m:r>
                        </m:e>
                        <m:sub>
                          <m:r>
                            <a:rPr lang="da-DK" i="1">
                              <a:latin typeface="Cambria Math"/>
                            </a:rPr>
                            <m:t>(</m:t>
                          </m:r>
                          <m:r>
                            <a:rPr lang="da-DK" b="0" i="1" smtClean="0">
                              <a:latin typeface="Cambria Math"/>
                            </a:rPr>
                            <m:t>2</m:t>
                          </m:r>
                          <m:r>
                            <a:rPr lang="da-DK" i="1">
                              <a:latin typeface="Cambria Math"/>
                            </a:rPr>
                            <m:t>)</m:t>
                          </m:r>
                        </m:sub>
                      </m:sSub>
                      <m:r>
                        <a:rPr lang="da-DK" i="1">
                          <a:latin typeface="Cambria Math"/>
                        </a:rPr>
                        <m:t>,</m:t>
                      </m:r>
                      <m:sSub>
                        <m:sSubPr>
                          <m:ctrlPr>
                            <a:rPr lang="da-DK" i="1">
                              <a:latin typeface="Cambria Math" panose="02040503050406030204" pitchFamily="18" charset="0"/>
                            </a:rPr>
                          </m:ctrlPr>
                        </m:sSubPr>
                        <m:e>
                          <m:r>
                            <a:rPr lang="da-DK" i="1" smtClean="0">
                              <a:latin typeface="Cambria Math"/>
                              <a:ea typeface="Cambria Math"/>
                            </a:rPr>
                            <m:t>⋯</m:t>
                          </m:r>
                          <m:r>
                            <a:rPr lang="da-DK" b="0" i="1" smtClean="0">
                              <a:latin typeface="Cambria Math"/>
                              <a:ea typeface="Cambria Math"/>
                            </a:rPr>
                            <m:t>,</m:t>
                          </m:r>
                          <m:r>
                            <a:rPr lang="da-DK" i="1">
                              <a:latin typeface="Cambria Math"/>
                            </a:rPr>
                            <m:t>𝑦</m:t>
                          </m:r>
                        </m:e>
                        <m:sub>
                          <m:r>
                            <a:rPr lang="da-DK" i="1">
                              <a:latin typeface="Cambria Math"/>
                            </a:rPr>
                            <m:t>(</m:t>
                          </m:r>
                          <m:r>
                            <a:rPr lang="da-DK" b="0" i="1" smtClean="0">
                              <a:latin typeface="Cambria Math"/>
                            </a:rPr>
                            <m:t>𝑛</m:t>
                          </m:r>
                          <m:r>
                            <a:rPr lang="da-DK" i="1">
                              <a:latin typeface="Cambria Math"/>
                            </a:rPr>
                            <m:t>)</m:t>
                          </m:r>
                        </m:sub>
                      </m:sSub>
                    </m:oMath>
                  </m:oMathPara>
                </a14:m>
                <a:endParaRPr lang="da-DK"/>
              </a:p>
              <a:p>
                <a:pPr marL="514350" indent="-514350">
                  <a:buFont typeface="+mj-lt"/>
                  <a:buAutoNum type="arabicPeriod"/>
                </a:pPr>
                <a:r>
                  <a:rPr lang="da-DK"/>
                  <a:t>Bestem positionen af medianen: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𝑛</m:t>
                          </m:r>
                          <m:r>
                            <a:rPr lang="da-DK" b="0" i="1" smtClean="0">
                              <a:latin typeface="Cambria Math"/>
                              <a:ea typeface="Cambria Math"/>
                            </a:rPr>
                            <m:t>+1</m:t>
                          </m:r>
                        </m:num>
                        <m:den>
                          <m:r>
                            <a:rPr lang="da-DK" b="0" i="1" smtClean="0">
                              <a:latin typeface="Cambria Math"/>
                              <a:ea typeface="Cambria Math"/>
                            </a:rPr>
                            <m:t>2</m:t>
                          </m:r>
                        </m:den>
                      </m:f>
                    </m:oMath>
                  </m:oMathPara>
                </a14:m>
                <a:endParaRPr lang="da-DK"/>
              </a:p>
              <a:p>
                <a:pPr marL="514350" indent="-514350">
                  <a:buFont typeface="+mj-lt"/>
                  <a:buAutoNum type="arabicPeriod"/>
                </a:pPr>
                <a:r>
                  <a:rPr lang="da-DK"/>
                  <a:t>Bestem værdien af medianen:</a:t>
                </a:r>
              </a:p>
              <a:p>
                <a:pPr marL="914400" lvl="1" indent="-514350">
                  <a:buFont typeface="+mj-lt"/>
                  <a:buAutoNum type="alphaLcPeriod"/>
                </a:pPr>
                <a:r>
                  <a:rPr lang="da-DK"/>
                  <a:t>Hvis </a:t>
                </a:r>
                <a:r>
                  <a:rPr lang="da-DK" i="1"/>
                  <a:t>n</a:t>
                </a:r>
                <a:r>
                  <a:rPr lang="da-DK"/>
                  <a:t> er </a:t>
                </a:r>
                <a:r>
                  <a:rPr lang="da-DK">
                    <a:solidFill>
                      <a:schemeClr val="accent1">
                        <a:lumMod val="75000"/>
                      </a:schemeClr>
                    </a:solidFill>
                  </a:rPr>
                  <a:t>ulige</a:t>
                </a:r>
                <a:r>
                  <a:rPr lang="da-DK"/>
                  <a:t>, så er </a:t>
                </a:r>
                <a14:m>
                  <m:oMathPara>
                    <m:oMathParaPr>
                      <m:jc/>
                    </m:oMathParaPr>
                    <m:oMath>
                      <m:sSub>
                        <m:sSubPr>
                          <m:ctrlPr>
                            <a:rPr lang="da-DK" i="1" smtClean="0">
                              <a:latin typeface="Cambria Math" panose="02040503050406030204" pitchFamily="18" charset="0"/>
                              <a:ea typeface="Cambria Math"/>
                            </a:rPr>
                          </m:ctrlPr>
                        </m:sSubPr>
                        <m:e>
                          <m:r>
                            <a:rPr lang="da-DK" i="1">
                              <a:latin typeface="Cambria Math"/>
                              <a:ea typeface="Cambria Math"/>
                            </a:rPr>
                            <m:t>ℓ</m:t>
                          </m:r>
                        </m:e>
                        <m:sub>
                          <m:r>
                            <a:rPr lang="da-DK" b="0" i="1" smtClean="0">
                              <a:latin typeface="Cambria Math"/>
                              <a:ea typeface="Cambria Math"/>
                            </a:rPr>
                            <m:t>𝑚</m:t>
                          </m:r>
                        </m:sub>
                      </m:sSub>
                    </m:oMath>
                  </m:oMathPara>
                </a14:m>
                <a:r>
                  <a:rPr lang="da-DK"/>
                  <a:t> et heltal, og så er medianen</a:t>
                </a:r>
                <a:br>
                  <a:rPr lang="da-DK"/>
                </a:br>
                <a:r>
                  <a:rPr lang="da-DK"/>
                  <a:t> 	</a:t>
                </a:r>
                <a14:m>
                  <m:oMathPara>
                    <m:oMathParaPr>
                      <m:jc/>
                    </m:oMathParaPr>
                    <m:oMath>
                      <m:acc>
                        <m:accPr>
                          <m:chr m:val="̃"/>
                          <m:ctrlPr>
                            <a:rPr lang="da-DK" i="1" smtClean="0">
                              <a:latin typeface="Cambria Math" panose="02040503050406030204" pitchFamily="18" charset="0"/>
                            </a:rPr>
                          </m:ctrlPr>
                        </m:accPr>
                        <m:e>
                          <m:r>
                            <a:rPr lang="da-DK" b="0" i="1" smtClean="0">
                              <a:latin typeface="Cambria Math"/>
                            </a:rPr>
                            <m:t>𝑦</m:t>
                          </m:r>
                        </m:e>
                      </m:acc>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𝑦</m:t>
                          </m:r>
                        </m:e>
                        <m:sub>
                          <m:sSub>
                            <m:sSubPr>
                              <m:ctrlPr>
                                <a:rPr lang="da-DK" i="1">
                                  <a:latin typeface="Cambria Math" panose="02040503050406030204" pitchFamily="18" charset="0"/>
                                  <a:ea typeface="Cambria Math"/>
                                </a:rPr>
                              </m:ctrlPr>
                            </m:sSubPr>
                            <m:e>
                              <m:r>
                                <a:rPr lang="da-DK" b="0" i="1" smtClean="0">
                                  <a:latin typeface="Cambria Math"/>
                                  <a:ea typeface="Cambria Math"/>
                                </a:rPr>
                                <m:t>(</m:t>
                              </m:r>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m:t>
                          </m:r>
                        </m:sub>
                      </m:sSub>
                    </m:oMath>
                  </m:oMathPara>
                </a14:m>
                <a:br>
                  <a:rPr lang="da-DK"/>
                </a:br>
                <a:endParaRPr lang="da-DK"/>
              </a:p>
              <a:p>
                <a:pPr marL="914400" lvl="1" indent="-514350">
                  <a:buFont typeface="+mj-lt"/>
                  <a:buAutoNum type="alphaLcPeriod"/>
                </a:pPr>
                <a:r>
                  <a:rPr lang="da-DK"/>
                  <a:t>Hvis </a:t>
                </a:r>
                <a:r>
                  <a:rPr lang="da-DK" i="1"/>
                  <a:t>n</a:t>
                </a:r>
                <a:r>
                  <a:rPr lang="da-DK"/>
                  <a:t> er </a:t>
                </a:r>
                <a:r>
                  <a:rPr lang="da-DK">
                    <a:solidFill>
                      <a:schemeClr val="accent1">
                        <a:lumMod val="75000"/>
                      </a:schemeClr>
                    </a:solidFill>
                  </a:rPr>
                  <a:t>lige</a:t>
                </a:r>
                <a:r>
                  <a:rPr lang="da-DK"/>
                  <a:t>, så er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oMath>
                  </m:oMathPara>
                </a14:m>
                <a:r>
                  <a:rPr lang="da-DK"/>
                  <a:t> ikke et heltal, men indeholder ½ . Så beregnes medianen som gennemsnittet af de to observationer med position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−½</m:t>
                      </m:r>
                    </m:oMath>
                  </m:oMathPara>
                </a14:m>
                <a:r>
                  <a:rPr lang="da-DK"/>
                  <a:t> og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+½</m:t>
                      </m:r>
                    </m:oMath>
                  </m:oMathPara>
                </a14:m>
                <a:r>
                  <a:rPr lang="da-DK"/>
                  <a:t>: </a:t>
                </a:r>
                <a:br>
                  <a:rPr lang="da-DK"/>
                </a:br>
                <a:r>
                  <a:rPr lang="da-DK"/>
                  <a:t> 	 </a:t>
                </a:r>
                <a14:m>
                  <m:oMathPara>
                    <m:oMathParaPr>
                      <m:jc/>
                    </m:oMathParaPr>
                    <m:oMath>
                      <m:acc>
                        <m:accPr>
                          <m:chr m:val="̃"/>
                          <m:ctrlPr>
                            <a:rPr lang="da-DK" i="1">
                              <a:latin typeface="Cambria Math" panose="02040503050406030204" pitchFamily="18" charset="0"/>
                            </a:rPr>
                          </m:ctrlPr>
                        </m:accPr>
                        <m:e>
                          <m:r>
                            <a:rPr lang="da-DK" i="1">
                              <a:latin typeface="Cambria Math"/>
                            </a:rPr>
                            <m:t>𝑦</m:t>
                          </m:r>
                        </m:e>
                      </m:acc>
                      <m:r>
                        <a:rPr lang="da-DK" i="1">
                          <a:latin typeface="Cambria Math"/>
                        </a:rPr>
                        <m:t>=</m:t>
                      </m:r>
                      <m:sSub>
                        <m:sSubPr>
                          <m:ctrlPr>
                            <a:rPr lang="da-DK" i="1">
                              <a:latin typeface="Cambria Math" panose="02040503050406030204" pitchFamily="18" charset="0"/>
                            </a:rPr>
                          </m:ctrlPr>
                        </m:sSubPr>
                        <m:e>
                          <m:f>
                            <m:fPr>
                              <m:type m:val="bar"/>
                              <m:ctrlPr>
                                <a:rPr lang="da-DK" i="1" smtClean="0">
                                  <a:latin typeface="Cambria Math" panose="02040503050406030204" pitchFamily="18" charset="0"/>
                                </a:rPr>
                              </m:ctrlPr>
                            </m:fPr>
                            <m:num>
                              <m:r>
                                <a:rPr lang="da-DK" b="0" i="1" smtClean="0">
                                  <a:latin typeface="Cambria Math"/>
                                </a:rPr>
                                <m:t>1</m:t>
                              </m:r>
                            </m:num>
                            <m:den>
                              <m:r>
                                <a:rPr lang="da-DK" b="0" i="1" smtClean="0">
                                  <a:latin typeface="Cambria Math"/>
                                </a:rPr>
                                <m:t>2</m:t>
                              </m:r>
                            </m:den>
                          </m:f>
                          <m:r>
                            <a:rPr lang="da-DK" b="0" i="1" smtClean="0">
                              <a:latin typeface="Cambria Math"/>
                            </a:rPr>
                            <m:t>(</m:t>
                          </m:r>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−½</m:t>
                          </m:r>
                          <m:r>
                            <a:rPr lang="da-DK" i="1">
                              <a:latin typeface="Cambria Math"/>
                              <a:ea typeface="Cambria Math"/>
                            </a:rPr>
                            <m:t>)</m:t>
                          </m:r>
                        </m:sub>
                      </m:sSub>
                      <m:r>
                        <a:rPr lang="da-DK" b="0" i="1" smtClean="0">
                          <a:latin typeface="Cambria Math"/>
                          <a:ea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+½</m:t>
                          </m:r>
                          <m:r>
                            <a:rPr lang="da-DK" i="1">
                              <a:latin typeface="Cambria Math"/>
                              <a:ea typeface="Cambria Math"/>
                            </a:rPr>
                            <m:t>)</m:t>
                          </m:r>
                        </m:sub>
                      </m:sSub>
                      <m:r>
                        <a:rPr lang="da-DK" b="0" i="1" smtClean="0">
                          <a:latin typeface="Cambria Math"/>
                          <a:ea typeface="Cambria Math"/>
                        </a:rPr>
                        <m:t>)</m:t>
                      </m:r>
                    </m:oMath>
                  </m:oMathPara>
                </a14:m>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13"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53</a:t>
            </a:fld>
            <a:endParaRPr lang="da-DK"/>
          </a:p>
        </p:txBody>
      </p:sp>
      <p:pic>
        <p:nvPicPr>
          <p:cNvPr id="5" name="Picture 4"/>
          <p:cNvPicPr>
            <a:picLocks noChangeAspect="1"/>
          </p:cNvPicPr>
          <p:nvPr/>
        </p:nvPicPr>
        <p:blipFill>
          <a:blip r:embed="rId4"/>
          <a:stretch>
            <a:fillRect/>
          </a:stretch>
        </p:blipFill>
        <p:spPr>
          <a:xfrm>
            <a:off x="6458087" y="4077072"/>
            <a:ext cx="2396505" cy="538393"/>
          </a:xfrm>
          <a:prstGeom prst="rect">
            <a:avLst/>
          </a:prstGeom>
        </p:spPr>
      </p:pic>
      <p:pic>
        <p:nvPicPr>
          <p:cNvPr id="6" name="Picture 5"/>
          <p:cNvPicPr>
            <a:picLocks noChangeAspect="1"/>
          </p:cNvPicPr>
          <p:nvPr/>
        </p:nvPicPr>
        <p:blipFill>
          <a:blip r:embed="rId5"/>
          <a:stretch>
            <a:fillRect/>
          </a:stretch>
        </p:blipFill>
        <p:spPr>
          <a:xfrm>
            <a:off x="6595968" y="5758011"/>
            <a:ext cx="2258624" cy="479301"/>
          </a:xfrm>
          <a:prstGeom prst="rect">
            <a:avLst/>
          </a:prstGeom>
        </p:spPr>
      </p:pic>
    </p:spTree>
    <p:extLst>
      <p:ext uri="{BB962C8B-B14F-4D97-AF65-F5344CB8AC3E}">
        <p14:creationId xmlns:p14="http://schemas.microsoft.com/office/powerpoint/2010/main" val="857429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Algoritme til beregning af kvartilsæt</a:t>
            </a:r>
            <a:endParaRPr lang="da-DK"/>
          </a:p>
        </p:txBody>
      </p:sp>
      <mc:AlternateContent>
        <mc:Choice Requires="a14">
          <p:sp>
            <p:nvSpPr>
              <p:cNvPr id="3" name="Content Placeholder 2"/>
              <p:cNvSpPr>
                <a:spLocks noGrp="1"/>
              </p:cNvSpPr>
              <p:nvPr>
                <p:ph idx="1"/>
              </p:nvPr>
            </p:nvSpPr>
            <p:spPr>
              <a:xfrm>
                <a:off x="467544" y="1196752"/>
                <a:ext cx="8424936" cy="5544616"/>
              </a:xfrm>
            </p:spPr>
            <p:txBody>
              <a:bodyPr>
                <a:noAutofit/>
              </a:bodyPr>
              <a:lstStyle/>
              <a:p>
                <a:pPr marL="0" indent="0">
                  <a:buNone/>
                </a:pPr>
                <a:r>
                  <a:rPr lang="da-DK" b="1"/>
                  <a:t>Step 2. Beregn </a:t>
                </a:r>
                <a:r>
                  <a:rPr lang="da-DK" b="1">
                    <a:solidFill>
                      <a:schemeClr val="tx2"/>
                    </a:solidFill>
                  </a:rPr>
                  <a:t>kvartiler </a:t>
                </a:r>
                <a14:m>
                  <m:oMathPara>
                    <m:oMathParaPr>
                      <m:jc/>
                    </m:oMathParaPr>
                    <m:oMath>
                      <m:sSub>
                        <m:sSubPr>
                          <m:ctrlPr>
                            <a:rPr lang="da-DK" b="1" i="1" smtClean="0">
                              <a:solidFill>
                                <a:schemeClr val="tx2"/>
                              </a:solidFill>
                              <a:latin typeface="Cambria Math" panose="02040503050406030204" pitchFamily="18" charset="0"/>
                            </a:rPr>
                          </m:ctrlPr>
                        </m:sSubPr>
                        <m:e>
                          <m:r>
                            <m:rPr>
                              <m:sty m:val="bi"/>
                            </m:rPr>
                            <a:rPr lang="da-DK" b="1" i="1" smtClean="0">
                              <a:solidFill>
                                <a:schemeClr val="tx2"/>
                              </a:solidFill>
                              <a:latin typeface="Cambria Math"/>
                            </a:rPr>
                            <m:t>𝑸</m:t>
                          </m:r>
                        </m:e>
                        <m:sub>
                          <m:r>
                            <m:rPr>
                              <m:sty m:val="bi"/>
                            </m:rPr>
                            <a:rPr lang="da-DK" b="1" i="1" smtClean="0">
                              <a:solidFill>
                                <a:schemeClr val="tx2"/>
                              </a:solidFill>
                              <a:latin typeface="Cambria Math"/>
                            </a:rPr>
                            <m:t>𝟏</m:t>
                          </m:r>
                        </m:sub>
                      </m:sSub>
                    </m:oMath>
                  </m:oMathPara>
                </a14:m>
                <a:r>
                  <a:rPr lang="da-DK" b="1"/>
                  <a:t> og </a:t>
                </a:r>
                <a14:m>
                  <m:oMathPara>
                    <m:oMathParaPr>
                      <m:jc/>
                    </m:oMathParaPr>
                    <m:oMath>
                      <m:sSub>
                        <m:sSubPr>
                          <m:ctrlPr>
                            <a:rPr lang="da-DK" b="1" i="1" smtClean="0">
                              <a:solidFill>
                                <a:schemeClr val="tx2"/>
                              </a:solidFill>
                              <a:latin typeface="Cambria Math" panose="02040503050406030204" pitchFamily="18" charset="0"/>
                            </a:rPr>
                          </m:ctrlPr>
                        </m:sSubPr>
                        <m:e>
                          <m:r>
                            <m:rPr>
                              <m:sty m:val="bi"/>
                            </m:rPr>
                            <a:rPr lang="da-DK" b="1" i="1">
                              <a:solidFill>
                                <a:schemeClr val="tx2"/>
                              </a:solidFill>
                              <a:latin typeface="Cambria Math"/>
                            </a:rPr>
                            <m:t>𝑸</m:t>
                          </m:r>
                        </m:e>
                        <m:sub>
                          <m:r>
                            <m:rPr>
                              <m:sty m:val="bi"/>
                            </m:rPr>
                            <a:rPr lang="da-DK" b="1" i="1" smtClean="0">
                              <a:solidFill>
                                <a:schemeClr val="tx2"/>
                              </a:solidFill>
                              <a:latin typeface="Cambria Math"/>
                            </a:rPr>
                            <m:t>𝟑</m:t>
                          </m:r>
                        </m:sub>
                      </m:sSub>
                    </m:oMath>
                  </m:oMathPara>
                </a14:m>
                <a:r>
                  <a:rPr lang="da-DK" b="1"/>
                  <a:t>:</a:t>
                </a:r>
              </a:p>
              <a:p>
                <a:pPr marL="361950" indent="-361950">
                  <a:buFont typeface="+mj-lt"/>
                  <a:buAutoNum type="arabicPeriod"/>
                </a:pPr>
                <a:r>
                  <a:rPr lang="da-DK"/>
                  <a:t>Bestem positionen af kvartilerne ved at beregne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b="0" i="1" smtClean="0">
                              <a:latin typeface="Cambria Math"/>
                              <a:ea typeface="Cambria Math"/>
                            </a:rPr>
                            <m:t>𝑞</m:t>
                          </m:r>
                        </m:sub>
                      </m:sSub>
                    </m:oMath>
                  </m:oMathPara>
                </a14:m>
                <a:r>
                  <a:rPr lang="da-DK"/>
                  <a:t>: </a:t>
                </a:r>
              </a:p>
              <a:p>
                <a:pPr marL="914400" lvl="1" indent="-514350">
                  <a:buFont typeface="+mj-lt"/>
                  <a:buAutoNum type="alphaLcPeriod"/>
                </a:pPr>
                <a:r>
                  <a:rPr lang="da-DK"/>
                  <a:t>Hvis </a:t>
                </a:r>
                <a:r>
                  <a:rPr lang="da-DK" i="1"/>
                  <a:t>n</a:t>
                </a:r>
                <a:r>
                  <a:rPr lang="da-DK"/>
                  <a:t> er </a:t>
                </a:r>
                <a:r>
                  <a:rPr lang="da-DK">
                    <a:solidFill>
                      <a:schemeClr val="accent1">
                        <a:lumMod val="75000"/>
                      </a:schemeClr>
                    </a:solidFill>
                  </a:rPr>
                  <a:t>ulige</a:t>
                </a:r>
                <a:r>
                  <a:rPr lang="da-DK"/>
                  <a:t>: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𝑛</m:t>
                          </m:r>
                          <m:r>
                            <a:rPr lang="da-DK" b="0" i="1" smtClean="0">
                              <a:latin typeface="Cambria Math"/>
                              <a:ea typeface="Cambria Math"/>
                            </a:rPr>
                            <m:t>+3</m:t>
                          </m:r>
                        </m:num>
                        <m:den>
                          <m:r>
                            <a:rPr lang="da-DK" b="0" i="1" smtClean="0">
                              <a:latin typeface="Cambria Math"/>
                              <a:ea typeface="Cambria Math"/>
                            </a:rPr>
                            <m:t>4</m:t>
                          </m:r>
                        </m:den>
                      </m:f>
                    </m:oMath>
                  </m:oMathPara>
                </a14:m>
                <a:r>
                  <a:rPr lang="da-DK"/>
                  <a:t> </a:t>
                </a:r>
                <a:br>
                  <a:rPr lang="da-DK"/>
                </a:br>
                <a:endParaRPr lang="da-DK"/>
              </a:p>
              <a:p>
                <a:pPr marL="914400" lvl="1" indent="-514350">
                  <a:buFont typeface="+mj-lt"/>
                  <a:buAutoNum type="alphaLcPeriod"/>
                </a:pPr>
                <a:r>
                  <a:rPr lang="da-DK"/>
                  <a:t>Hvis </a:t>
                </a:r>
                <a:r>
                  <a:rPr lang="da-DK" i="1"/>
                  <a:t>n</a:t>
                </a:r>
                <a:r>
                  <a:rPr lang="da-DK"/>
                  <a:t> er </a:t>
                </a:r>
                <a:r>
                  <a:rPr lang="da-DK">
                    <a:solidFill>
                      <a:schemeClr val="accent1">
                        <a:lumMod val="75000"/>
                      </a:schemeClr>
                    </a:solidFill>
                  </a:rPr>
                  <a:t>lige</a:t>
                </a:r>
                <a:r>
                  <a:rPr lang="da-DK"/>
                  <a:t>: 	</a:t>
                </a:r>
                <a:r>
                  <a:rPr lang="da-DK">
                    <a:ea typeface="Cambria Math"/>
                  </a:rPr>
                  <a:t>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𝑛</m:t>
                          </m:r>
                          <m:r>
                            <a:rPr lang="da-DK" i="1">
                              <a:latin typeface="Cambria Math"/>
                              <a:ea typeface="Cambria Math"/>
                            </a:rPr>
                            <m:t>+2</m:t>
                          </m:r>
                        </m:num>
                        <m:den>
                          <m:r>
                            <a:rPr lang="da-DK" i="1">
                              <a:latin typeface="Cambria Math"/>
                              <a:ea typeface="Cambria Math"/>
                            </a:rPr>
                            <m:t>4</m:t>
                          </m:r>
                        </m:den>
                      </m:f>
                    </m:oMath>
                  </m:oMathPara>
                </a14:m>
                <a:r>
                  <a:rPr lang="da-DK"/>
                  <a:t> </a:t>
                </a:r>
              </a:p>
              <a:p>
                <a:pPr marL="400050" lvl="1" indent="0">
                  <a:buNone/>
                </a:pPr>
                <a:r>
                  <a:rPr lang="da-DK"/>
                  <a:t>Nu er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oMath>
                  </m:oMathPara>
                </a14:m>
                <a:r>
                  <a:rPr lang="da-DK"/>
                  <a:t> enten et heltal eller indeholder ½</a:t>
                </a:r>
                <a:br>
                  <a:rPr lang="da-DK"/>
                </a:br>
                <a:r>
                  <a:rPr lang="da-DK" sz="1100"/>
                  <a:t> </a:t>
                </a:r>
                <a:endParaRPr lang="da-DK"/>
              </a:p>
              <a:p>
                <a:pPr marL="361950" indent="-361950">
                  <a:buFont typeface="+mj-lt"/>
                  <a:buAutoNum type="arabicPeriod"/>
                </a:pPr>
                <a:r>
                  <a:rPr lang="da-DK"/>
                  <a:t>Bestem værdien af kvartilerne:</a:t>
                </a:r>
              </a:p>
              <a:p>
                <a:pPr marL="857250" lvl="1" indent="-457200">
                  <a:buFont typeface="+mj-lt"/>
                  <a:buAutoNum type="alphaLcPeriod"/>
                </a:pPr>
                <a:r>
                  <a:rPr lang="da-DK"/>
                  <a:t>Hvis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oMath>
                  </m:oMathPara>
                </a14:m>
                <a:r>
                  <a:rPr lang="da-DK"/>
                  <a:t> er et heltal:</a:t>
                </a:r>
                <a:br>
                  <a:rPr lang="da-DK"/>
                </a:br>
                <a:r>
                  <a:rPr lang="da-DK"/>
                  <a:t>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𝑄</m:t>
                          </m:r>
                        </m:e>
                        <m:sub>
                          <m:r>
                            <a:rPr lang="da-DK" b="0" i="1" smtClean="0">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b="0" i="1" smtClean="0">
                                  <a:latin typeface="Cambria Math"/>
                                  <a:ea typeface="Cambria Math"/>
                                </a:rPr>
                                <m:t>𝑞</m:t>
                              </m:r>
                            </m:sub>
                          </m:sSub>
                          <m:r>
                            <a:rPr lang="da-DK" i="1">
                              <a:latin typeface="Cambria Math"/>
                              <a:ea typeface="Cambria Math"/>
                            </a:rPr>
                            <m:t>)</m:t>
                          </m:r>
                        </m:sub>
                      </m:sSub>
                    </m:oMath>
                  </m:oMathPara>
                </a14:m>
                <a:br>
                  <a:rPr lang="da-DK" i="1">
                    <a:latin typeface="Cambria Math"/>
                    <a:ea typeface="Cambria Math"/>
                  </a:rPr>
                </a:br>
                <a:r>
                  <a:rPr lang="da-DK" i="1">
                    <a:latin typeface="Cambria Math"/>
                    <a:ea typeface="Cambria Math"/>
                  </a:rPr>
                  <a:t> 		</a:t>
                </a:r>
                <a14:m>
                  <m:oMathPara>
                    <m:oMathParaPr>
                      <m:jc/>
                    </m:oMathParaPr>
                    <m:oMath>
                      <m:sSub>
                        <m:sSubPr>
                          <m:ctrlPr>
                            <a:rPr lang="da-DK" i="1">
                              <a:latin typeface="Cambria Math" panose="02040503050406030204" pitchFamily="18" charset="0"/>
                            </a:rPr>
                          </m:ctrlPr>
                        </m:sSubPr>
                        <m:e>
                          <m:r>
                            <a:rPr lang="da-DK" i="1">
                              <a:latin typeface="Cambria Math"/>
                            </a:rPr>
                            <m:t>𝑄</m:t>
                          </m:r>
                        </m:e>
                        <m:sub>
                          <m:r>
                            <a:rPr lang="da-DK" b="0" i="1" smtClean="0">
                              <a:latin typeface="Cambria Math"/>
                            </a:rPr>
                            <m:t>3</m:t>
                          </m:r>
                        </m:sub>
                      </m:sSub>
                      <m:r>
                        <a:rPr lang="da-DK" i="1">
                          <a:latin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m:t>
                              </m:r>
                              <m:r>
                                <a:rPr lang="da-DK" b="0" i="1" smtClean="0">
                                  <a:latin typeface="Cambria Math"/>
                                  <a:ea typeface="Cambria Math"/>
                                </a:rPr>
                                <m:t>𝑛</m:t>
                              </m:r>
                              <m:r>
                                <a:rPr lang="da-DK" b="0" i="1" smtClean="0">
                                  <a:latin typeface="Cambria Math"/>
                                  <a:ea typeface="Cambria Math"/>
                                </a:rPr>
                                <m:t>+1−ℓ</m:t>
                              </m:r>
                            </m:e>
                            <m:sub>
                              <m:r>
                                <a:rPr lang="da-DK" i="1">
                                  <a:latin typeface="Cambria Math"/>
                                  <a:ea typeface="Cambria Math"/>
                                </a:rPr>
                                <m:t>𝑞</m:t>
                              </m:r>
                            </m:sub>
                          </m:sSub>
                          <m:r>
                            <a:rPr lang="da-DK" i="1">
                              <a:latin typeface="Cambria Math"/>
                              <a:ea typeface="Cambria Math"/>
                            </a:rPr>
                            <m:t>)</m:t>
                          </m:r>
                        </m:sub>
                      </m:sSub>
                    </m:oMath>
                  </m:oMathPara>
                </a14:m>
                <a:endParaRPr lang="da-DK"/>
              </a:p>
              <a:p>
                <a:pPr marL="857250" lvl="1" indent="-457200">
                  <a:buFont typeface="+mj-lt"/>
                  <a:buAutoNum type="alphaLcPeriod"/>
                </a:pPr>
                <a:r>
                  <a:rPr lang="da-DK"/>
                  <a:t>Ellers gennemsnit af obs. omkring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oMath>
                  </m:oMathPara>
                </a14:m>
                <a:r>
                  <a:rPr lang="da-DK"/>
                  <a:t>:</a:t>
                </a:r>
                <a:br>
                  <a:rPr lang="da-DK"/>
                </a:br>
                <a:r>
                  <a:rPr lang="da-DK"/>
                  <a:t> 	</a:t>
                </a:r>
                <a14:m>
                  <m:oMathPara>
                    <m:oMathParaPr>
                      <m:jc/>
                    </m:oMathParaPr>
                    <m:oMath>
                      <m:sSub>
                        <m:sSubPr>
                          <m:ctrlPr>
                            <a:rPr lang="da-DK" i="1">
                              <a:latin typeface="Cambria Math" panose="02040503050406030204" pitchFamily="18" charset="0"/>
                            </a:rPr>
                          </m:ctrlPr>
                        </m:sSubPr>
                        <m:e>
                          <m:r>
                            <a:rPr lang="da-DK" i="1">
                              <a:latin typeface="Cambria Math"/>
                            </a:rPr>
                            <m:t>𝑄</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f>
                            <m:fPr>
                              <m:type m:val="bar"/>
                              <m:ctrlPr>
                                <a:rPr lang="da-DK" i="1" smtClean="0">
                                  <a:latin typeface="Cambria Math" panose="02040503050406030204" pitchFamily="18" charset="0"/>
                                </a:rPr>
                              </m:ctrlPr>
                            </m:fPr>
                            <m:num>
                              <m:r>
                                <a:rPr lang="da-DK" b="0" i="1" smtClean="0">
                                  <a:latin typeface="Cambria Math"/>
                                </a:rPr>
                                <m:t>1</m:t>
                              </m:r>
                            </m:num>
                            <m:den>
                              <m:r>
                                <a:rPr lang="da-DK" b="0" i="1" smtClean="0">
                                  <a:latin typeface="Cambria Math"/>
                                </a:rPr>
                                <m:t>2</m:t>
                              </m:r>
                            </m:den>
                          </m:f>
                          <m:r>
                            <a:rPr lang="da-DK" b="0" i="1" smtClean="0">
                              <a:latin typeface="Cambria Math"/>
                            </a:rPr>
                            <m:t>(</m:t>
                          </m:r>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r>
                            <a:rPr lang="da-DK" b="0" i="1" smtClean="0">
                              <a:latin typeface="Cambria Math"/>
                              <a:ea typeface="Cambria Math"/>
                            </a:rPr>
                            <m:t>−½</m:t>
                          </m:r>
                          <m:r>
                            <a:rPr lang="da-DK" i="1">
                              <a:latin typeface="Cambria Math"/>
                              <a:ea typeface="Cambria Math"/>
                            </a:rPr>
                            <m:t>)</m:t>
                          </m:r>
                        </m:sub>
                      </m:sSub>
                      <m:r>
                        <a:rPr lang="da-DK" b="0" i="1" smtClean="0">
                          <a:latin typeface="Cambria Math"/>
                          <a:ea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r>
                            <a:rPr lang="da-DK" b="0" i="1" smtClean="0">
                              <a:latin typeface="Cambria Math"/>
                              <a:ea typeface="Cambria Math"/>
                            </a:rPr>
                            <m:t>+</m:t>
                          </m:r>
                          <m:r>
                            <a:rPr lang="da-DK" i="1">
                              <a:latin typeface="Cambria Math"/>
                              <a:ea typeface="Cambria Math"/>
                            </a:rPr>
                            <m:t>½)</m:t>
                          </m:r>
                        </m:sub>
                      </m:sSub>
                      <m:r>
                        <a:rPr lang="da-DK" b="0" i="1" smtClean="0">
                          <a:latin typeface="Cambria Math"/>
                          <a:ea typeface="Cambria Math"/>
                        </a:rPr>
                        <m:t>)</m:t>
                      </m:r>
                    </m:oMath>
                  </m:oMathPara>
                </a14:m>
                <a:r>
                  <a:rPr lang="da-DK" i="1">
                    <a:latin typeface="Cambria Math"/>
                    <a:ea typeface="Cambria Math"/>
                  </a:rPr>
                  <a:t> </a:t>
                </a:r>
                <a:br>
                  <a:rPr lang="da-DK" i="1">
                    <a:latin typeface="Cambria Math"/>
                    <a:ea typeface="Cambria Math"/>
                  </a:rPr>
                </a:br>
                <a:r>
                  <a:rPr lang="da-DK" i="1">
                    <a:latin typeface="Cambria Math"/>
                    <a:ea typeface="Cambria Math"/>
                  </a:rPr>
                  <a:t> 		</a:t>
                </a:r>
                <a14:m>
                  <m:oMathPara>
                    <m:oMathParaPr>
                      <m:jc/>
                    </m:oMathParaPr>
                    <m:oMath>
                      <m:sSub>
                        <m:sSubPr>
                          <m:ctrlPr>
                            <a:rPr lang="da-DK" i="1">
                              <a:latin typeface="Cambria Math" panose="02040503050406030204" pitchFamily="18" charset="0"/>
                            </a:rPr>
                          </m:ctrlPr>
                        </m:sSubPr>
                        <m:e>
                          <m:r>
                            <a:rPr lang="da-DK" i="1">
                              <a:latin typeface="Cambria Math"/>
                            </a:rPr>
                            <m:t>𝑄</m:t>
                          </m:r>
                        </m:e>
                        <m:sub>
                          <m:r>
                            <a:rPr lang="da-DK" i="1">
                              <a:latin typeface="Cambria Math"/>
                            </a:rPr>
                            <m:t>3</m:t>
                          </m:r>
                        </m:sub>
                      </m:sSub>
                      <m:r>
                        <a:rPr lang="da-DK" i="1">
                          <a:latin typeface="Cambria Math"/>
                        </a:rPr>
                        <m:t>=</m:t>
                      </m:r>
                      <m:sSub>
                        <m:sSubPr>
                          <m:ctrlPr>
                            <a:rPr lang="da-DK" i="1">
                              <a:latin typeface="Cambria Math" panose="02040503050406030204" pitchFamily="18" charset="0"/>
                            </a:rPr>
                          </m:ctrlPr>
                        </m:sSubPr>
                        <m:e>
                          <m:f>
                            <m:fPr>
                              <m:type m:val="bar"/>
                              <m:ctrlPr>
                                <a:rPr lang="da-DK" i="1">
                                  <a:latin typeface="Cambria Math" panose="02040503050406030204" pitchFamily="18" charset="0"/>
                                </a:rPr>
                              </m:ctrlPr>
                            </m:fPr>
                            <m:num>
                              <m:r>
                                <a:rPr lang="da-DK" i="1">
                                  <a:latin typeface="Cambria Math"/>
                                </a:rPr>
                                <m:t>1</m:t>
                              </m:r>
                            </m:num>
                            <m:den>
                              <m:r>
                                <a:rPr lang="da-DK" i="1">
                                  <a:latin typeface="Cambria Math"/>
                                </a:rPr>
                                <m:t>2</m:t>
                              </m:r>
                            </m:den>
                          </m:f>
                          <m:r>
                            <a:rPr lang="da-DK" i="1">
                              <a:latin typeface="Cambria Math"/>
                            </a:rPr>
                            <m:t>(</m:t>
                          </m:r>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m:t>
                              </m:r>
                              <m:r>
                                <a:rPr lang="da-DK" b="0" i="1" smtClean="0">
                                  <a:latin typeface="Cambria Math"/>
                                  <a:ea typeface="Cambria Math"/>
                                </a:rPr>
                                <m:t>𝑛</m:t>
                              </m:r>
                              <m:r>
                                <a:rPr lang="da-DK" b="0" i="1" smtClean="0">
                                  <a:latin typeface="Cambria Math"/>
                                  <a:ea typeface="Cambria Math"/>
                                </a:rPr>
                                <m:t>+1−ℓ</m:t>
                              </m:r>
                            </m:e>
                            <m:sub>
                              <m:r>
                                <a:rPr lang="da-DK" i="1">
                                  <a:latin typeface="Cambria Math"/>
                                  <a:ea typeface="Cambria Math"/>
                                </a:rPr>
                                <m:t>𝑞</m:t>
                              </m:r>
                            </m:sub>
                          </m:sSub>
                          <m:r>
                            <a:rPr lang="da-DK" i="1">
                              <a:latin typeface="Cambria Math"/>
                              <a:ea typeface="Cambria Math"/>
                            </a:rPr>
                            <m:t>−½)</m:t>
                          </m:r>
                        </m:sub>
                      </m:sSub>
                      <m:r>
                        <a:rPr lang="da-DK" i="1">
                          <a:latin typeface="Cambria Math"/>
                          <a:ea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m:t>
                              </m:r>
                              <m:r>
                                <a:rPr lang="da-DK" b="0" i="1" smtClean="0">
                                  <a:latin typeface="Cambria Math"/>
                                  <a:ea typeface="Cambria Math"/>
                                </a:rPr>
                                <m:t>𝑛</m:t>
                              </m:r>
                              <m:r>
                                <a:rPr lang="da-DK" b="0" i="1" smtClean="0">
                                  <a:latin typeface="Cambria Math"/>
                                  <a:ea typeface="Cambria Math"/>
                                </a:rPr>
                                <m:t>+1−ℓ</m:t>
                              </m:r>
                            </m:e>
                            <m:sub>
                              <m:r>
                                <a:rPr lang="da-DK" i="1">
                                  <a:latin typeface="Cambria Math"/>
                                  <a:ea typeface="Cambria Math"/>
                                </a:rPr>
                                <m:t>𝑞</m:t>
                              </m:r>
                            </m:sub>
                          </m:sSub>
                          <m:r>
                            <a:rPr lang="da-DK" i="1">
                              <a:latin typeface="Cambria Math"/>
                              <a:ea typeface="Cambria Math"/>
                            </a:rPr>
                            <m:t>+½)</m:t>
                          </m:r>
                        </m:sub>
                      </m:sSub>
                      <m:r>
                        <a:rPr lang="da-DK" i="1">
                          <a:latin typeface="Cambria Math"/>
                          <a:ea typeface="Cambria Math"/>
                        </a:rPr>
                        <m:t>)</m:t>
                      </m:r>
                    </m:oMath>
                  </m:oMathPara>
                </a14:m>
                <a:br>
                  <a:rPr lang="da-DK"/>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rotWithShape="1">
                <a:blip r:embed="rId3"/>
                <a:stretch>
                  <a:fillRect l="-1013" t="-659" b="-11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54</a:t>
            </a:fld>
            <a:endParaRPr lang="da-DK"/>
          </a:p>
        </p:txBody>
      </p:sp>
    </p:spTree>
    <p:extLst>
      <p:ext uri="{BB962C8B-B14F-4D97-AF65-F5344CB8AC3E}">
        <p14:creationId xmlns:p14="http://schemas.microsoft.com/office/powerpoint/2010/main" val="19929452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319887624"/>
              </p:ext>
            </p:extLst>
          </p:nvPr>
        </p:nvGraphicFramePr>
        <p:xfrm>
          <a:off x="468301" y="974613"/>
          <a:ext cx="8424864" cy="2557526"/>
        </p:xfrm>
        <a:graphic>
          <a:graphicData uri="http://schemas.openxmlformats.org/drawingml/2006/table">
            <a:tbl>
              <a:tblPr firstRow="1" bandRow="1">
                <a:tableStyleId>{5940675A-B579-460E-94D1-54222C63F5DA}</a:tableStyleId>
              </a:tblPr>
              <a:tblGrid>
                <a:gridCol w="935347">
                  <a:extLst>
                    <a:ext uri="{9D8B030D-6E8A-4147-A177-3AD203B41FA5}">
                      <a16:colId xmlns:a16="http://schemas.microsoft.com/office/drawing/2014/main" val="20000"/>
                    </a:ext>
                  </a:extLst>
                </a:gridCol>
                <a:gridCol w="302432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160937">
                  <a:extLst>
                    <a:ext uri="{9D8B030D-6E8A-4147-A177-3AD203B41FA5}">
                      <a16:colId xmlns:a16="http://schemas.microsoft.com/office/drawing/2014/main" val="20003"/>
                    </a:ext>
                  </a:extLst>
                </a:gridCol>
              </a:tblGrid>
              <a:tr h="370840">
                <a:tc>
                  <a:txBody>
                    <a:bodyPr vert="horz" wrap="square"/>
                    <a:lstStyle/>
                    <a:p>
                      <a:pPr algn="ctr"/>
                      <a:r>
                        <a:rPr lang="da-DK" b="0"/>
                        <a:t>Antal</a:t>
                      </a:r>
                    </a:p>
                  </a:txBody>
                  <a:tcPr anchor="ctr">
                    <a:solidFill>
                      <a:schemeClr val="bg2"/>
                    </a:solidFill>
                  </a:tcPr>
                </a:tc>
                <a:tc>
                  <a:txBody>
                    <a:bodyPr vert="horz" wrap="square"/>
                    <a:lstStyle/>
                    <a:p>
                      <a:r>
                        <a:rPr lang="da-DK" b="0"/>
                        <a:t>Position af </a:t>
                      </a:r>
                      <a14:m>
                        <m:oMathPara>
                          <m:oMathParaPr>
                            <m:jc/>
                          </m:oMathParaPr>
                          <m:oMath>
                            <m:sSub>
                              <m:sSubPr>
                                <m:ctrlPr>
                                  <a:rPr lang="da-DK" b="0" i="1" smtClean="0">
                                    <a:latin typeface="Cambria Math" panose="02040503050406030204" pitchFamily="18" charset="0"/>
                                  </a:rPr>
                                </m:ctrlPr>
                              </m:sSubPr>
                              <m:e>
                                <m:r>
                                  <a:rPr lang="da-DK" b="0" i="1" smtClean="0">
                                    <a:latin typeface="Cambria Math"/>
                                  </a:rPr>
                                  <m:t>𝑄</m:t>
                                </m:r>
                              </m:e>
                              <m:sub>
                                <m:r>
                                  <a:rPr lang="da-DK" b="0" i="1" smtClean="0">
                                    <a:latin typeface="Cambria Math"/>
                                  </a:rPr>
                                  <m:t>1</m:t>
                                </m:r>
                              </m:sub>
                            </m:sSub>
                          </m:oMath>
                        </m:oMathPara>
                      </a14:m>
                      <a:endParaRPr lang="da-DK" b="0"/>
                    </a:p>
                  </a:txBody>
                  <a:tcPr anchor="ctr">
                    <a:solidFill>
                      <a:schemeClr val="bg2"/>
                    </a:solidFill>
                  </a:tcPr>
                </a:tc>
                <a:tc>
                  <a:txBody>
                    <a:bodyPr vert="horz" wrap="square"/>
                    <a:lstStyle/>
                    <a:p>
                      <a:r>
                        <a:rPr lang="da-DK" b="0"/>
                        <a:t>Position af </a:t>
                      </a:r>
                      <a14:m>
                        <m:oMathPara>
                          <m:oMathParaPr>
                            <m:jc/>
                          </m:oMathParaPr>
                          <m:oMath>
                            <m:acc>
                              <m:accPr>
                                <m:chr m:val="̃"/>
                                <m:ctrlPr>
                                  <a:rPr lang="da-DK" b="0" i="1" smtClean="0">
                                    <a:latin typeface="Cambria Math" panose="02040503050406030204" pitchFamily="18" charset="0"/>
                                  </a:rPr>
                                </m:ctrlPr>
                              </m:accPr>
                              <m:e>
                                <m:r>
                                  <a:rPr lang="da-DK" b="0" i="1" smtClean="0">
                                    <a:latin typeface="Cambria Math"/>
                                  </a:rPr>
                                  <m:t>𝑦</m:t>
                                </m:r>
                              </m:e>
                            </m:acc>
                          </m:oMath>
                        </m:oMathPara>
                      </a14:m>
                      <a:r>
                        <a:rPr lang="da-DK" b="0"/>
                        <a:t> </a:t>
                      </a:r>
                    </a:p>
                  </a:txBody>
                  <a:tcPr anchor="ctr">
                    <a:solidFill>
                      <a:schemeClr val="bg2"/>
                    </a:solidFill>
                  </a:tcPr>
                </a:tc>
                <a:tc>
                  <a:txBody>
                    <a:bodyPr vert="horz" wrap="square"/>
                    <a:lstStyle/>
                    <a:p>
                      <a:r>
                        <a:rPr lang="da-DK" b="0"/>
                        <a:t>Position</a:t>
                      </a:r>
                      <a:r>
                        <a:rPr lang="da-DK" b="0" baseline="0"/>
                        <a:t> af </a:t>
                      </a:r>
                      <a14:m>
                        <m:oMathPara>
                          <m:oMathParaPr>
                            <m:jc/>
                          </m:oMathParaPr>
                          <m:oMath>
                            <m:sSub>
                              <m:sSubPr>
                                <m:ctrlPr>
                                  <a:rPr lang="da-DK" b="0" i="1" smtClean="0">
                                    <a:latin typeface="Cambria Math" panose="02040503050406030204" pitchFamily="18" charset="0"/>
                                  </a:rPr>
                                </m:ctrlPr>
                              </m:sSubPr>
                              <m:e>
                                <m:r>
                                  <a:rPr lang="da-DK" b="0" i="1" smtClean="0">
                                    <a:latin typeface="Cambria Math"/>
                                  </a:rPr>
                                  <m:t>𝑄</m:t>
                                </m:r>
                              </m:e>
                              <m:sub>
                                <m:r>
                                  <a:rPr lang="da-DK" b="0" i="1" smtClean="0">
                                    <a:latin typeface="Cambria Math"/>
                                  </a:rPr>
                                  <m:t>3</m:t>
                                </m:r>
                              </m:sub>
                            </m:sSub>
                          </m:oMath>
                        </m:oMathPara>
                      </a14:m>
                      <a:endParaRPr lang="da-DK" b="0"/>
                    </a:p>
                  </a:txBody>
                  <a:tcPr anchor="ctr">
                    <a:solidFill>
                      <a:schemeClr val="bg2"/>
                    </a:solidFill>
                  </a:tcPr>
                </a:tc>
                <a:extLst>
                  <a:ext uri="{0D108BD9-81ED-4DB2-BD59-A6C34878D82A}">
                    <a16:rowId xmlns:a16="http://schemas.microsoft.com/office/drawing/2014/main" val="10000"/>
                  </a:ext>
                </a:extLst>
              </a:tr>
              <a:tr h="370840">
                <a:tc>
                  <a:txBody>
                    <a:bodyPr vert="horz" wrap="square"/>
                    <a:lstStyle/>
                    <a:p>
                      <a:pPr algn="ctr"/>
                      <a14:m>
                        <m:oMathPara>
                          <m:oMathParaPr>
                            <m:jc/>
                          </m:oMathParaPr>
                          <m:oMath>
                            <m:r>
                              <a:rPr lang="da-DK" b="0" i="1" smtClean="0">
                                <a:latin typeface="Cambria Math"/>
                              </a:rPr>
                              <m:t>𝑛</m:t>
                            </m:r>
                          </m:oMath>
                        </m:oMathPara>
                      </a14:m>
                      <a:endParaRPr lang="da-DK" b="0"/>
                    </a:p>
                  </a:txBody>
                  <a:tcPr anchor="ctr">
                    <a:solidFill>
                      <a:schemeClr val="bg2"/>
                    </a:solidFill>
                  </a:tcPr>
                </a:tc>
                <a:tc>
                  <a:txBody>
                    <a:bodyPr vert="horz" wrap="square"/>
                    <a:lstStyle/>
                    <a:p>
                      <a14:m>
                        <m:oMathPara>
                          <m:oMathParaPr>
                            <m:jc/>
                          </m:oMathParaPr>
                          <m:oMath>
                            <m:sSub>
                              <m:sSubPr>
                                <m:ctrlPr>
                                  <a:rPr lang="da-DK" b="0" i="1" smtClean="0">
                                    <a:latin typeface="Cambria Math" panose="02040503050406030204" pitchFamily="18" charset="0"/>
                                  </a:rPr>
                                </m:ctrlPr>
                              </m:sSubPr>
                              <m:e>
                                <m:r>
                                  <m:rPr>
                                    <m:sty m:val="p"/>
                                  </m:rPr>
                                  <a:rPr lang="da-DK" b="0" smtClean="0">
                                    <a:latin typeface="Cambria Math"/>
                                  </a:rPr>
                                  <m:t>ℓ</m:t>
                                </m:r>
                              </m:e>
                              <m:sub>
                                <m:r>
                                  <a:rPr lang="da-DK" b="0" i="1" smtClean="0">
                                    <a:latin typeface="Cambria Math"/>
                                  </a:rPr>
                                  <m:t>𝑞</m:t>
                                </m:r>
                              </m:sub>
                            </m:sSub>
                            <m:r>
                              <m:rPr>
                                <m:sty m:val="p"/>
                              </m:rPr>
                              <a:rPr lang="da-DK" b="0"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𝑛</m:t>
                                </m:r>
                                <m:r>
                                  <m:rPr>
                                    <m:sty m:val="p"/>
                                  </m:rPr>
                                  <a:rPr lang="da-DK" b="0" smtClean="0">
                                    <a:latin typeface="Cambria Math"/>
                                  </a:rPr>
                                  <m:t>+</m:t>
                                </m:r>
                                <m:r>
                                  <a:rPr lang="da-DK" b="0" i="1" smtClean="0">
                                    <a:latin typeface="Cambria Math"/>
                                  </a:rPr>
                                  <m:t>𝑐</m:t>
                                </m:r>
                              </m:num>
                              <m:den>
                                <m:r>
                                  <m:rPr>
                                    <m:sty m:val="p"/>
                                  </m:rPr>
                                  <a:rPr lang="da-DK" b="0" i="0" smtClean="0">
                                    <a:latin typeface="Cambria Math"/>
                                  </a:rPr>
                                  <m:t>4</m:t>
                                </m:r>
                              </m:den>
                            </m:f>
                            <m:r>
                              <m:rPr>
                                <m:sty m:val="p"/>
                              </m:rPr>
                              <a:rPr lang="da-DK" b="0" smtClean="0">
                                <a:latin typeface="Cambria Math"/>
                              </a:rPr>
                              <m:t>;</m:t>
                            </m:r>
                            <m:r>
                              <m:rPr>
                                <m:sty m:val="p"/>
                              </m:rPr>
                              <a:rPr lang="da-DK" b="0" i="0" smtClean="0">
                                <a:latin typeface="Cambria Math"/>
                              </a:rPr>
                              <m:t>  </m:t>
                            </m:r>
                            <m:r>
                              <a:rPr lang="da-DK" b="0" i="1" smtClean="0">
                                <a:latin typeface="Cambria Math"/>
                              </a:rPr>
                              <m:t>𝑐</m:t>
                            </m:r>
                            <m:r>
                              <m:rPr>
                                <m:sty m:val="p"/>
                              </m:rPr>
                              <a:rPr lang="da-DK" b="0" smtClean="0">
                                <a:latin typeface="Cambria Math"/>
                              </a:rPr>
                              <m:t>=</m:t>
                            </m:r>
                            <m:d>
                              <m:dPr>
                                <m:begChr m:val="{"/>
                                <m:sepChr m:val="|"/>
                                <m:endChr/>
                                <m:grow m:val="on"/>
                                <m:shp m:val="centered"/>
                                <m:ctrlPr>
                                  <a:rPr lang="da-DK" b="0" i="1" smtClean="0">
                                    <a:latin typeface="Cambria Math" panose="02040503050406030204" pitchFamily="18" charset="0"/>
                                  </a:rPr>
                                </m:ctrlPr>
                              </m:dPr>
                              <m:e>
                                <m:eqArr>
                                  <m:eqArrPr>
                                    <m:maxDist m:val="off"/>
                                    <m:objDist m:val="off"/>
                                    <m:rSpRule m:val="0"/>
                                    <m:rSp m:val="0"/>
                                    <m:ctrlPr>
                                      <a:rPr lang="da-DK" b="0" i="1" smtClean="0">
                                        <a:latin typeface="Cambria Math" panose="02040503050406030204" pitchFamily="18" charset="0"/>
                                      </a:rPr>
                                    </m:ctrlPr>
                                  </m:eqArrPr>
                                  <m:e>
                                    <m:r>
                                      <m:rPr>
                                        <m:sty m:val="p"/>
                                      </m:rPr>
                                      <a:rPr lang="da-DK" b="0" i="0" smtClean="0">
                                        <a:latin typeface="Cambria Math"/>
                                      </a:rPr>
                                      <m:t>3</m:t>
                                    </m:r>
                                    <m:r>
                                      <m:rPr>
                                        <m:sty m:val="p"/>
                                      </m:rPr>
                                      <a:rPr lang="da-DK" b="0" smtClean="0">
                                        <a:latin typeface="Cambria Math"/>
                                      </a:rPr>
                                      <m:t>, </m:t>
                                    </m:r>
                                    <m:r>
                                      <a:rPr lang="da-DK" b="0" i="1" smtClean="0">
                                        <a:latin typeface="Cambria Math"/>
                                      </a:rPr>
                                      <m:t>𝑛</m:t>
                                    </m:r>
                                    <m:r>
                                      <m:rPr>
                                        <m:sty m:val="p"/>
                                      </m:rPr>
                                      <a:rPr lang="da-DK" b="0" smtClean="0">
                                        <a:latin typeface="Cambria Math"/>
                                      </a:rPr>
                                      <m:t> </m:t>
                                    </m:r>
                                    <m:r>
                                      <m:rPr>
                                        <m:sty m:val="p"/>
                                      </m:rPr>
                                      <a:rPr lang="da-DK" b="0" smtClean="0"/>
                                      <m:t>ulige</m:t>
                                    </m:r>
                                  </m:e>
                                  <m:e>
                                    <m:r>
                                      <m:rPr>
                                        <m:sty m:val="p"/>
                                      </m:rPr>
                                      <a:rPr lang="da-DK" b="0" i="0" smtClean="0">
                                        <a:latin typeface="Cambria Math"/>
                                      </a:rPr>
                                      <m:t>2,</m:t>
                                    </m:r>
                                    <m:r>
                                      <m:rPr>
                                        <m:sty m:val="p"/>
                                      </m:rPr>
                                      <a:rPr lang="da-DK" b="0" smtClean="0">
                                        <a:latin typeface="Cambria Math"/>
                                      </a:rPr>
                                      <m:t> </m:t>
                                    </m:r>
                                    <m:r>
                                      <a:rPr lang="da-DK" b="0" i="1" smtClean="0">
                                        <a:latin typeface="Cambria Math"/>
                                      </a:rPr>
                                      <m:t>𝑛</m:t>
                                    </m:r>
                                    <m:r>
                                      <m:rPr>
                                        <m:sty m:val="p"/>
                                      </m:rPr>
                                      <a:rPr lang="da-DK" b="0" smtClean="0">
                                        <a:latin typeface="Cambria Math"/>
                                      </a:rPr>
                                      <m:t> </m:t>
                                    </m:r>
                                    <m:r>
                                      <m:rPr>
                                        <m:sty m:val="p"/>
                                      </m:rPr>
                                      <a:rPr lang="da-DK" b="0" smtClean="0"/>
                                      <m:t>lige</m:t>
                                    </m:r>
                                    <m:r>
                                      <m:rPr>
                                        <m:sty m:val="p"/>
                                      </m:rPr>
                                      <a:rPr lang="da-DK" b="0" i="0" smtClean="0"/>
                                      <m:t>  </m:t>
                                    </m:r>
                                  </m:e>
                                </m:eqArr>
                              </m:e>
                            </m:d>
                          </m:oMath>
                        </m:oMathPara>
                      </a14:m>
                      <a:endParaRPr lang="da-DK" b="0"/>
                    </a:p>
                  </a:txBody>
                  <a:tcPr anchor="ctr">
                    <a:solidFill>
                      <a:schemeClr val="bg2"/>
                    </a:solidFill>
                  </a:tcPr>
                </a:tc>
                <a:tc>
                  <a:txBody>
                    <a:bodyPr vert="horz" wrap="square"/>
                    <a:lstStyle/>
                    <a:p>
                      <a14:m>
                        <m:oMathPara>
                          <m:oMathParaPr>
                            <m:jc/>
                          </m:oMathParaPr>
                          <m:oMath>
                            <m:sSub>
                              <m:sSubPr>
                                <m:ctrlPr>
                                  <a:rPr lang="da-DK" b="0" i="1" smtClean="0">
                                    <a:latin typeface="Cambria Math" panose="02040503050406030204" pitchFamily="18" charset="0"/>
                                  </a:rPr>
                                </m:ctrlPr>
                              </m:sSubPr>
                              <m:e>
                                <m:r>
                                  <m:rPr>
                                    <m:sty m:val="p"/>
                                  </m:rPr>
                                  <a:rPr lang="da-DK" b="0" smtClean="0">
                                    <a:latin typeface="Cambria Math"/>
                                  </a:rPr>
                                  <m:t>ℓ</m:t>
                                </m:r>
                              </m:e>
                              <m:sub>
                                <m:r>
                                  <a:rPr lang="da-DK" b="0" i="1" smtClean="0">
                                    <a:latin typeface="Cambria Math"/>
                                  </a:rPr>
                                  <m:t>𝑚</m:t>
                                </m:r>
                              </m:sub>
                            </m:sSub>
                            <m:r>
                              <m:rPr>
                                <m:sty m:val="p"/>
                              </m:rPr>
                              <a:rPr lang="da-DK" b="0"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𝑛</m:t>
                                </m:r>
                                <m:r>
                                  <m:rPr>
                                    <m:sty m:val="p"/>
                                  </m:rPr>
                                  <a:rPr lang="da-DK" b="0" smtClean="0">
                                    <a:latin typeface="Cambria Math"/>
                                  </a:rPr>
                                  <m:t>+</m:t>
                                </m:r>
                                <m:r>
                                  <m:rPr>
                                    <m:sty m:val="p"/>
                                  </m:rPr>
                                  <a:rPr lang="da-DK" b="0" i="0" smtClean="0">
                                    <a:latin typeface="Cambria Math"/>
                                  </a:rPr>
                                  <m:t>1</m:t>
                                </m:r>
                              </m:num>
                              <m:den>
                                <m:r>
                                  <a:rPr lang="da-DK" b="0" i="1" smtClean="0">
                                    <a:latin typeface="Cambria Math"/>
                                  </a:rPr>
                                  <m:t>2</m:t>
                                </m:r>
                              </m:den>
                            </m:f>
                          </m:oMath>
                        </m:oMathPara>
                      </a14:m>
                      <a:endParaRPr lang="da-DK" b="0"/>
                    </a:p>
                  </a:txBody>
                  <a:tcPr anchor="ctr">
                    <a:solidFill>
                      <a:schemeClr val="bg2"/>
                    </a:solidFill>
                  </a:tcPr>
                </a:tc>
                <a:tc>
                  <a:txBody>
                    <a:bodyPr vert="horz" wrap="square"/>
                    <a:lstStyle/>
                    <a:p>
                      <a14:m>
                        <m:oMathPara>
                          <m:oMathParaPr>
                            <m:jc/>
                          </m:oMathParaPr>
                          <m:oMath>
                            <m:r>
                              <a:rPr lang="da-DK" b="0" i="1" smtClean="0">
                                <a:latin typeface="Cambria Math"/>
                              </a:rPr>
                              <m:t>𝑛</m:t>
                            </m:r>
                            <m:r>
                              <m:rPr>
                                <m:sty m:val="p"/>
                              </m:rPr>
                              <a:rPr lang="da-DK" b="0" smtClean="0">
                                <a:latin typeface="Cambria Math"/>
                              </a:rPr>
                              <m:t>+</m:t>
                            </m:r>
                            <m:r>
                              <a:rPr lang="da-DK" b="0" i="1" smtClean="0">
                                <a:latin typeface="Cambria Math"/>
                              </a:rPr>
                              <m:t>1</m:t>
                            </m:r>
                            <m:r>
                              <m:rPr>
                                <m:sty m:val="p"/>
                              </m:rPr>
                              <a:rPr lang="da-DK" b="0" smtClean="0">
                                <a:latin typeface="Cambria Math"/>
                              </a:rPr>
                              <m:t>−</m:t>
                            </m:r>
                            <m:sSub>
                              <m:sSubPr>
                                <m:ctrlPr>
                                  <a:rPr lang="da-DK" b="0" i="1" smtClean="0">
                                    <a:latin typeface="Cambria Math" panose="02040503050406030204" pitchFamily="18" charset="0"/>
                                  </a:rPr>
                                </m:ctrlPr>
                              </m:sSubPr>
                              <m:e>
                                <m:r>
                                  <m:rPr>
                                    <m:sty m:val="p"/>
                                  </m:rPr>
                                  <a:rPr lang="da-DK" b="0" smtClean="0">
                                    <a:latin typeface="Cambria Math"/>
                                  </a:rPr>
                                  <m:t>ℓ</m:t>
                                </m:r>
                              </m:e>
                              <m:sub>
                                <m:r>
                                  <a:rPr lang="da-DK" b="0" i="1" smtClean="0">
                                    <a:latin typeface="Cambria Math"/>
                                  </a:rPr>
                                  <m:t>𝑞</m:t>
                                </m:r>
                              </m:sub>
                            </m:sSub>
                          </m:oMath>
                        </m:oMathPara>
                      </a14:m>
                      <a:endParaRPr lang="da-DK" b="0"/>
                    </a:p>
                  </a:txBody>
                  <a:tcPr anchor="ctr">
                    <a:solidFill>
                      <a:schemeClr val="bg2"/>
                    </a:solidFill>
                  </a:tcPr>
                </a:tc>
                <a:extLst>
                  <a:ext uri="{0D108BD9-81ED-4DB2-BD59-A6C34878D82A}">
                    <a16:rowId xmlns:a16="http://schemas.microsoft.com/office/drawing/2014/main" val="10001"/>
                  </a:ext>
                </a:extLst>
              </a:tr>
              <a:tr h="370840">
                <a:tc>
                  <a:txBody>
                    <a:bodyPr vert="horz" wrap="square"/>
                    <a:lstStyle/>
                    <a:p>
                      <a:pPr algn="ctr"/>
                      <a:r>
                        <a:rPr lang="da-DK"/>
                        <a:t>8</a:t>
                      </a:r>
                    </a:p>
                  </a:txBody>
                  <a:tcPr/>
                </a:tc>
                <a:tc>
                  <a:txBody>
                    <a:bodyPr vert="horz" wrap="square"/>
                    <a:lstStyle/>
                    <a:p>
                      <a:pPr algn="ctr"/>
                      <a:r>
                        <a:rPr lang="da-DK"/>
                        <a:t>(8+2)/4 = 2½</a:t>
                      </a:r>
                    </a:p>
                  </a:txBody>
                  <a:tcPr/>
                </a:tc>
                <a:tc>
                  <a:txBody>
                    <a:bodyPr vert="horz" wrap="square"/>
                    <a:lstStyle/>
                    <a:p>
                      <a:pPr algn="ctr"/>
                      <a:r>
                        <a:rPr lang="da-DK"/>
                        <a:t>9/2 = 4½</a:t>
                      </a:r>
                    </a:p>
                  </a:txBody>
                  <a:tcPr/>
                </a:tc>
                <a:tc>
                  <a:txBody>
                    <a:bodyPr vert="horz" wrap="square"/>
                    <a:lstStyle/>
                    <a:p>
                      <a:pPr algn="ctr"/>
                      <a:r>
                        <a:rPr lang="da-DK"/>
                        <a:t>8 + 1 - 2½ = 6½</a:t>
                      </a:r>
                    </a:p>
                  </a:txBody>
                  <a:tcPr/>
                </a:tc>
                <a:extLst>
                  <a:ext uri="{0D108BD9-81ED-4DB2-BD59-A6C34878D82A}">
                    <a16:rowId xmlns:a16="http://schemas.microsoft.com/office/drawing/2014/main" val="10002"/>
                  </a:ext>
                </a:extLst>
              </a:tr>
              <a:tr h="370840">
                <a:tc>
                  <a:txBody>
                    <a:bodyPr vert="horz" wrap="square"/>
                    <a:lstStyle/>
                    <a:p>
                      <a:pPr algn="ctr"/>
                      <a:r>
                        <a:rPr lang="da-DK"/>
                        <a:t>9</a:t>
                      </a:r>
                    </a:p>
                  </a:txBody>
                  <a:tcPr/>
                </a:tc>
                <a:tc>
                  <a:txBody>
                    <a:bodyPr vert="horz" wrap="square"/>
                    <a:lstStyle/>
                    <a:p>
                      <a:pPr algn="ctr"/>
                      <a:r>
                        <a:rPr lang="da-DK"/>
                        <a:t>(9+3)/4 = 3</a:t>
                      </a:r>
                    </a:p>
                  </a:txBody>
                  <a:tcPr/>
                </a:tc>
                <a:tc>
                  <a:txBody>
                    <a:bodyPr vert="horz" wrap="square"/>
                    <a:lstStyle/>
                    <a:p>
                      <a:pPr algn="ctr"/>
                      <a:r>
                        <a:rPr lang="da-DK"/>
                        <a:t>10/2 = 5</a:t>
                      </a:r>
                    </a:p>
                  </a:txBody>
                  <a:tcPr/>
                </a:tc>
                <a:tc>
                  <a:txBody>
                    <a:bodyPr vert="horz" wrap="square"/>
                    <a:lstStyle/>
                    <a:p>
                      <a:pPr algn="ctr"/>
                      <a:r>
                        <a:rPr lang="da-DK"/>
                        <a:t>9 + 1 – 3 = 7</a:t>
                      </a:r>
                    </a:p>
                  </a:txBody>
                  <a:tcPr/>
                </a:tc>
                <a:extLst>
                  <a:ext uri="{0D108BD9-81ED-4DB2-BD59-A6C34878D82A}">
                    <a16:rowId xmlns:a16="http://schemas.microsoft.com/office/drawing/2014/main" val="10003"/>
                  </a:ext>
                </a:extLst>
              </a:tr>
              <a:tr h="370840">
                <a:tc>
                  <a:txBody>
                    <a:bodyPr vert="horz" wrap="square"/>
                    <a:lstStyle/>
                    <a:p>
                      <a:pPr algn="ctr"/>
                      <a:r>
                        <a:rPr lang="da-DK"/>
                        <a:t>10</a:t>
                      </a:r>
                    </a:p>
                  </a:txBody>
                  <a:tcPr/>
                </a:tc>
                <a:tc>
                  <a:txBody>
                    <a:bodyPr vert="horz" wrap="square"/>
                    <a:lstStyle/>
                    <a:p>
                      <a:pPr algn="ctr"/>
                      <a:r>
                        <a:rPr lang="da-DK"/>
                        <a:t>(10+2)/4 = 3</a:t>
                      </a:r>
                    </a:p>
                  </a:txBody>
                  <a:tcPr/>
                </a:tc>
                <a:tc>
                  <a:txBody>
                    <a:bodyPr vert="horz" wrap="square"/>
                    <a:lstStyle/>
                    <a:p>
                      <a:pPr algn="ctr"/>
                      <a:r>
                        <a:rPr lang="da-DK"/>
                        <a:t>11/2 = 5½</a:t>
                      </a:r>
                    </a:p>
                  </a:txBody>
                  <a:tcPr/>
                </a:tc>
                <a:tc>
                  <a:txBody>
                    <a:bodyPr vert="horz" wrap="square"/>
                    <a:lstStyle/>
                    <a:p>
                      <a:pPr algn="ctr"/>
                      <a:r>
                        <a:rPr lang="da-DK"/>
                        <a:t>10 + 1 – 3 = 8</a:t>
                      </a:r>
                    </a:p>
                  </a:txBody>
                  <a:tcPr/>
                </a:tc>
                <a:extLst>
                  <a:ext uri="{0D108BD9-81ED-4DB2-BD59-A6C34878D82A}">
                    <a16:rowId xmlns:a16="http://schemas.microsoft.com/office/drawing/2014/main" val="10004"/>
                  </a:ext>
                </a:extLst>
              </a:tr>
              <a:tr h="370840">
                <a:tc>
                  <a:txBody>
                    <a:bodyPr vert="horz" wrap="square"/>
                    <a:lstStyle/>
                    <a:p>
                      <a:pPr algn="ctr"/>
                      <a:r>
                        <a:rPr lang="da-DK"/>
                        <a:t>11</a:t>
                      </a:r>
                    </a:p>
                  </a:txBody>
                  <a:tcPr/>
                </a:tc>
                <a:tc>
                  <a:txBody>
                    <a:bodyPr vert="horz" wrap="square"/>
                    <a:lstStyle/>
                    <a:p>
                      <a:pPr algn="ctr"/>
                      <a:r>
                        <a:rPr lang="da-DK"/>
                        <a:t>(11+3)/4</a:t>
                      </a:r>
                      <a:r>
                        <a:rPr lang="da-DK" baseline="0"/>
                        <a:t> = 3½</a:t>
                      </a:r>
                      <a:endParaRPr lang="da-DK"/>
                    </a:p>
                  </a:txBody>
                  <a:tcPr/>
                </a:tc>
                <a:tc>
                  <a:txBody>
                    <a:bodyPr vert="horz" wrap="square"/>
                    <a:lstStyle/>
                    <a:p>
                      <a:pPr algn="ctr"/>
                      <a:r>
                        <a:rPr lang="da-DK"/>
                        <a:t>12/2 = 6</a:t>
                      </a:r>
                    </a:p>
                  </a:txBody>
                  <a:tcPr/>
                </a:tc>
                <a:tc>
                  <a:txBody>
                    <a:bodyPr vert="horz" wrap="square"/>
                    <a:lstStyle/>
                    <a:p>
                      <a:pPr algn="ctr"/>
                      <a:r>
                        <a:rPr lang="da-DK"/>
                        <a:t>11 + 1 – 3½ = 8½</a:t>
                      </a:r>
                    </a:p>
                  </a:txBody>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a:xfrm>
            <a:off x="467544" y="274638"/>
            <a:ext cx="8424936" cy="562074"/>
          </a:xfrm>
        </p:spPr>
        <p:txBody>
          <a:bodyPr>
            <a:normAutofit fontScale="90000"/>
          </a:bodyPr>
          <a:lstStyle/>
          <a:p>
            <a:r>
              <a:rPr lang="da-DK"/>
              <a:t>Beregning af kvartiler afhængigt af </a:t>
            </a:r>
            <a:r>
              <a:rPr lang="da-DK" i="1"/>
              <a:t>n</a:t>
            </a:r>
            <a:r>
              <a:rPr lang="da-DK"/>
              <a:t>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55</a:t>
            </a:fld>
            <a:endParaRPr lang="da-DK"/>
          </a:p>
        </p:txBody>
      </p:sp>
      <p:sp>
        <p:nvSpPr>
          <p:cNvPr id="27" name="TextBox 26"/>
          <p:cNvSpPr txBox="1"/>
          <p:nvPr/>
        </p:nvSpPr>
        <p:spPr>
          <a:xfrm>
            <a:off x="3243300" y="7248872"/>
            <a:ext cx="36740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10</a:t>
            </a:r>
            <a:endParaRPr lang="da-DK"/>
          </a:p>
        </p:txBody>
      </p:sp>
      <p:grpSp>
        <p:nvGrpSpPr>
          <p:cNvPr id="112" name="Group 111"/>
          <p:cNvGrpSpPr/>
          <p:nvPr/>
        </p:nvGrpSpPr>
        <p:grpSpPr>
          <a:xfrm>
            <a:off x="827584" y="3769293"/>
            <a:ext cx="7057464" cy="810054"/>
            <a:chOff x="827584" y="3769293"/>
            <a:chExt cx="7057464" cy="810054"/>
          </a:xfrm>
        </p:grpSpPr>
        <p:grpSp>
          <p:nvGrpSpPr>
            <p:cNvPr id="106" name="Group 105"/>
            <p:cNvGrpSpPr/>
            <p:nvPr/>
          </p:nvGrpSpPr>
          <p:grpSpPr>
            <a:xfrm>
              <a:off x="1787687" y="3769293"/>
              <a:ext cx="6097361" cy="307779"/>
              <a:chOff x="1787687" y="6073549"/>
              <a:chExt cx="6097361" cy="307779"/>
            </a:xfrm>
          </p:grpSpPr>
          <p:sp>
            <p:nvSpPr>
              <p:cNvPr id="3" name="TextBox 2"/>
              <p:cNvSpPr txBox="1"/>
              <p:nvPr/>
            </p:nvSpPr>
            <p:spPr>
              <a:xfrm>
                <a:off x="1787687"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a:t>
                </a:r>
                <a:endParaRPr lang="da-DK"/>
              </a:p>
            </p:txBody>
          </p:sp>
          <p:sp>
            <p:nvSpPr>
              <p:cNvPr id="19" name="TextBox 18"/>
              <p:cNvSpPr txBox="1"/>
              <p:nvPr/>
            </p:nvSpPr>
            <p:spPr>
              <a:xfrm>
                <a:off x="2312745"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2</a:t>
                </a:r>
                <a:endParaRPr lang="da-DK"/>
              </a:p>
            </p:txBody>
          </p:sp>
          <p:sp>
            <p:nvSpPr>
              <p:cNvPr id="20" name="TextBox 19"/>
              <p:cNvSpPr txBox="1"/>
              <p:nvPr/>
            </p:nvSpPr>
            <p:spPr>
              <a:xfrm>
                <a:off x="2837803"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3</a:t>
                </a:r>
                <a:endParaRPr lang="da-DK"/>
              </a:p>
            </p:txBody>
          </p:sp>
          <p:sp>
            <p:nvSpPr>
              <p:cNvPr id="21" name="TextBox 20"/>
              <p:cNvSpPr txBox="1"/>
              <p:nvPr/>
            </p:nvSpPr>
            <p:spPr>
              <a:xfrm>
                <a:off x="3362861"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4</a:t>
                </a:r>
                <a:endParaRPr lang="da-DK"/>
              </a:p>
            </p:txBody>
          </p:sp>
          <p:sp>
            <p:nvSpPr>
              <p:cNvPr id="22" name="TextBox 21"/>
              <p:cNvSpPr txBox="1"/>
              <p:nvPr/>
            </p:nvSpPr>
            <p:spPr>
              <a:xfrm>
                <a:off x="3887919"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5</a:t>
                </a:r>
                <a:endParaRPr lang="da-DK"/>
              </a:p>
            </p:txBody>
          </p:sp>
          <p:sp>
            <p:nvSpPr>
              <p:cNvPr id="23" name="TextBox 22"/>
              <p:cNvSpPr txBox="1"/>
              <p:nvPr/>
            </p:nvSpPr>
            <p:spPr>
              <a:xfrm>
                <a:off x="4404695"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6</a:t>
                </a:r>
                <a:endParaRPr lang="da-DK"/>
              </a:p>
            </p:txBody>
          </p:sp>
          <p:sp>
            <p:nvSpPr>
              <p:cNvPr id="24" name="TextBox 23"/>
              <p:cNvSpPr txBox="1"/>
              <p:nvPr/>
            </p:nvSpPr>
            <p:spPr>
              <a:xfrm>
                <a:off x="4938035" y="6073550"/>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7</a:t>
                </a:r>
                <a:endParaRPr lang="da-DK"/>
              </a:p>
            </p:txBody>
          </p:sp>
          <p:sp>
            <p:nvSpPr>
              <p:cNvPr id="25" name="TextBox 24"/>
              <p:cNvSpPr txBox="1"/>
              <p:nvPr/>
            </p:nvSpPr>
            <p:spPr>
              <a:xfrm>
                <a:off x="5988151"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9</a:t>
                </a:r>
                <a:endParaRPr lang="da-DK"/>
              </a:p>
            </p:txBody>
          </p:sp>
          <p:sp>
            <p:nvSpPr>
              <p:cNvPr id="26" name="TextBox 25"/>
              <p:cNvSpPr txBox="1"/>
              <p:nvPr/>
            </p:nvSpPr>
            <p:spPr>
              <a:xfrm>
                <a:off x="6467524" y="6073549"/>
                <a:ext cx="36740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10</a:t>
                </a:r>
                <a:endParaRPr lang="da-DK"/>
              </a:p>
            </p:txBody>
          </p:sp>
          <p:sp>
            <p:nvSpPr>
              <p:cNvPr id="28" name="TextBox 27"/>
              <p:cNvSpPr txBox="1"/>
              <p:nvPr/>
            </p:nvSpPr>
            <p:spPr>
              <a:xfrm>
                <a:off x="6992582" y="6073551"/>
                <a:ext cx="36740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11</a:t>
                </a:r>
                <a:endParaRPr lang="da-DK"/>
              </a:p>
            </p:txBody>
          </p:sp>
          <p:sp>
            <p:nvSpPr>
              <p:cNvPr id="29" name="TextBox 28"/>
              <p:cNvSpPr txBox="1"/>
              <p:nvPr/>
            </p:nvSpPr>
            <p:spPr>
              <a:xfrm>
                <a:off x="7517640" y="6073551"/>
                <a:ext cx="36740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12</a:t>
                </a:r>
                <a:endParaRPr lang="da-DK"/>
              </a:p>
            </p:txBody>
          </p:sp>
          <p:sp>
            <p:nvSpPr>
              <p:cNvPr id="30" name="TextBox 29"/>
              <p:cNvSpPr txBox="1"/>
              <p:nvPr/>
            </p:nvSpPr>
            <p:spPr>
              <a:xfrm>
                <a:off x="5463093"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8</a:t>
                </a:r>
                <a:endParaRPr lang="da-DK"/>
              </a:p>
            </p:txBody>
          </p:sp>
        </p:grpSp>
        <p:grpSp>
          <p:nvGrpSpPr>
            <p:cNvPr id="107" name="Group 106"/>
            <p:cNvGrpSpPr/>
            <p:nvPr/>
          </p:nvGrpSpPr>
          <p:grpSpPr>
            <a:xfrm>
              <a:off x="827584" y="4271570"/>
              <a:ext cx="4827534" cy="307777"/>
              <a:chOff x="827584" y="4271570"/>
              <a:chExt cx="4827534" cy="307777"/>
            </a:xfrm>
          </p:grpSpPr>
          <p:grpSp>
            <p:nvGrpSpPr>
              <p:cNvPr id="85" name="Group 84"/>
              <p:cNvGrpSpPr/>
              <p:nvPr/>
            </p:nvGrpSpPr>
            <p:grpSpPr>
              <a:xfrm>
                <a:off x="1871700" y="4371454"/>
                <a:ext cx="3783418" cy="108012"/>
                <a:chOff x="1907704" y="3789040"/>
                <a:chExt cx="3783418" cy="108012"/>
              </a:xfrm>
            </p:grpSpPr>
            <p:sp>
              <p:nvSpPr>
                <p:cNvPr id="68" name="Oval 67"/>
                <p:cNvSpPr/>
                <p:nvPr/>
              </p:nvSpPr>
              <p:spPr>
                <a:xfrm>
                  <a:off x="1907704"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9" name="Oval 68"/>
                <p:cNvSpPr/>
                <p:nvPr/>
              </p:nvSpPr>
              <p:spPr>
                <a:xfrm>
                  <a:off x="2432762"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0" name="Oval 69"/>
                <p:cNvSpPr/>
                <p:nvPr/>
              </p:nvSpPr>
              <p:spPr>
                <a:xfrm>
                  <a:off x="2957820"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1" name="Oval 70"/>
                <p:cNvSpPr/>
                <p:nvPr/>
              </p:nvSpPr>
              <p:spPr>
                <a:xfrm>
                  <a:off x="3482878"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2" name="Oval 71"/>
                <p:cNvSpPr/>
                <p:nvPr/>
              </p:nvSpPr>
              <p:spPr>
                <a:xfrm>
                  <a:off x="4007936"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3" name="Oval 72"/>
                <p:cNvSpPr/>
                <p:nvPr/>
              </p:nvSpPr>
              <p:spPr>
                <a:xfrm>
                  <a:off x="4532994"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4" name="Oval 73"/>
                <p:cNvSpPr/>
                <p:nvPr/>
              </p:nvSpPr>
              <p:spPr>
                <a:xfrm>
                  <a:off x="5058052"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5" name="Oval 74"/>
                <p:cNvSpPr/>
                <p:nvPr/>
              </p:nvSpPr>
              <p:spPr>
                <a:xfrm>
                  <a:off x="5583110"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0" name="TextBox 79"/>
              <p:cNvSpPr txBox="1"/>
              <p:nvPr/>
            </p:nvSpPr>
            <p:spPr>
              <a:xfrm>
                <a:off x="827584" y="4271570"/>
                <a:ext cx="540533"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8</a:t>
                </a:r>
                <a:endParaRPr lang="da-DK"/>
              </a:p>
            </p:txBody>
          </p:sp>
        </p:grpSp>
      </p:grpSp>
      <p:grpSp>
        <p:nvGrpSpPr>
          <p:cNvPr id="108" name="Group 107"/>
          <p:cNvGrpSpPr/>
          <p:nvPr/>
        </p:nvGrpSpPr>
        <p:grpSpPr>
          <a:xfrm>
            <a:off x="827584" y="4753805"/>
            <a:ext cx="5352592" cy="307777"/>
            <a:chOff x="827584" y="4753805"/>
            <a:chExt cx="5352592" cy="307777"/>
          </a:xfrm>
        </p:grpSpPr>
        <p:grpSp>
          <p:nvGrpSpPr>
            <p:cNvPr id="86" name="Group 85"/>
            <p:cNvGrpSpPr/>
            <p:nvPr/>
          </p:nvGrpSpPr>
          <p:grpSpPr>
            <a:xfrm>
              <a:off x="1871700" y="4853688"/>
              <a:ext cx="4308476" cy="108012"/>
              <a:chOff x="1907704" y="4365104"/>
              <a:chExt cx="4308476" cy="108012"/>
            </a:xfrm>
          </p:grpSpPr>
          <p:sp>
            <p:nvSpPr>
              <p:cNvPr id="56" name="Oval 55"/>
              <p:cNvSpPr/>
              <p:nvPr/>
            </p:nvSpPr>
            <p:spPr>
              <a:xfrm>
                <a:off x="1907704"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7" name="Oval 56"/>
              <p:cNvSpPr/>
              <p:nvPr/>
            </p:nvSpPr>
            <p:spPr>
              <a:xfrm>
                <a:off x="2432762"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8" name="Oval 57"/>
              <p:cNvSpPr/>
              <p:nvPr/>
            </p:nvSpPr>
            <p:spPr>
              <a:xfrm>
                <a:off x="2957820"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9" name="Oval 58"/>
              <p:cNvSpPr/>
              <p:nvPr/>
            </p:nvSpPr>
            <p:spPr>
              <a:xfrm>
                <a:off x="3482878"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0" name="Oval 59"/>
              <p:cNvSpPr/>
              <p:nvPr/>
            </p:nvSpPr>
            <p:spPr>
              <a:xfrm>
                <a:off x="4007936"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1" name="Oval 60"/>
              <p:cNvSpPr/>
              <p:nvPr/>
            </p:nvSpPr>
            <p:spPr>
              <a:xfrm>
                <a:off x="4532994"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2" name="Oval 61"/>
              <p:cNvSpPr/>
              <p:nvPr/>
            </p:nvSpPr>
            <p:spPr>
              <a:xfrm>
                <a:off x="5058052"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3" name="Oval 62"/>
              <p:cNvSpPr/>
              <p:nvPr/>
            </p:nvSpPr>
            <p:spPr>
              <a:xfrm>
                <a:off x="5583110"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4" name="Oval 63"/>
              <p:cNvSpPr/>
              <p:nvPr/>
            </p:nvSpPr>
            <p:spPr>
              <a:xfrm>
                <a:off x="6108168"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1" name="TextBox 80"/>
            <p:cNvSpPr txBox="1"/>
            <p:nvPr/>
          </p:nvSpPr>
          <p:spPr>
            <a:xfrm>
              <a:off x="827584" y="4753805"/>
              <a:ext cx="538930"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9</a:t>
              </a:r>
              <a:endParaRPr lang="da-DK"/>
            </a:p>
          </p:txBody>
        </p:sp>
      </p:grpSp>
      <p:grpSp>
        <p:nvGrpSpPr>
          <p:cNvPr id="109" name="Group 108"/>
          <p:cNvGrpSpPr/>
          <p:nvPr/>
        </p:nvGrpSpPr>
        <p:grpSpPr>
          <a:xfrm>
            <a:off x="827584" y="5236039"/>
            <a:ext cx="5877650" cy="307777"/>
            <a:chOff x="827584" y="5236039"/>
            <a:chExt cx="5877650" cy="307777"/>
          </a:xfrm>
        </p:grpSpPr>
        <p:grpSp>
          <p:nvGrpSpPr>
            <p:cNvPr id="87" name="Group 86"/>
            <p:cNvGrpSpPr/>
            <p:nvPr/>
          </p:nvGrpSpPr>
          <p:grpSpPr>
            <a:xfrm>
              <a:off x="1871700" y="5335922"/>
              <a:ext cx="4833534" cy="108012"/>
              <a:chOff x="1892846" y="4761148"/>
              <a:chExt cx="4833534" cy="108012"/>
            </a:xfrm>
          </p:grpSpPr>
          <p:sp>
            <p:nvSpPr>
              <p:cNvPr id="44" name="Oval 43"/>
              <p:cNvSpPr/>
              <p:nvPr/>
            </p:nvSpPr>
            <p:spPr>
              <a:xfrm>
                <a:off x="1892846"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5" name="Oval 44"/>
              <p:cNvSpPr/>
              <p:nvPr/>
            </p:nvSpPr>
            <p:spPr>
              <a:xfrm>
                <a:off x="2417904"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6" name="Oval 45"/>
              <p:cNvSpPr/>
              <p:nvPr/>
            </p:nvSpPr>
            <p:spPr>
              <a:xfrm>
                <a:off x="2942962"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7" name="Oval 46"/>
              <p:cNvSpPr/>
              <p:nvPr/>
            </p:nvSpPr>
            <p:spPr>
              <a:xfrm>
                <a:off x="3468020"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8" name="Oval 47"/>
              <p:cNvSpPr/>
              <p:nvPr/>
            </p:nvSpPr>
            <p:spPr>
              <a:xfrm>
                <a:off x="3993078"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9" name="Oval 48"/>
              <p:cNvSpPr/>
              <p:nvPr/>
            </p:nvSpPr>
            <p:spPr>
              <a:xfrm>
                <a:off x="4518136"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0" name="Oval 49"/>
              <p:cNvSpPr/>
              <p:nvPr/>
            </p:nvSpPr>
            <p:spPr>
              <a:xfrm>
                <a:off x="5043194"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1" name="Oval 50"/>
              <p:cNvSpPr/>
              <p:nvPr/>
            </p:nvSpPr>
            <p:spPr>
              <a:xfrm>
                <a:off x="5568252"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2" name="Oval 51"/>
              <p:cNvSpPr/>
              <p:nvPr/>
            </p:nvSpPr>
            <p:spPr>
              <a:xfrm>
                <a:off x="6093310"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3" name="Oval 52"/>
              <p:cNvSpPr/>
              <p:nvPr/>
            </p:nvSpPr>
            <p:spPr>
              <a:xfrm>
                <a:off x="6618368"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2" name="TextBox 81"/>
            <p:cNvSpPr txBox="1"/>
            <p:nvPr/>
          </p:nvSpPr>
          <p:spPr>
            <a:xfrm>
              <a:off x="827584" y="5236039"/>
              <a:ext cx="630301"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10</a:t>
              </a:r>
              <a:endParaRPr lang="da-DK"/>
            </a:p>
          </p:txBody>
        </p:sp>
      </p:grpSp>
      <p:grpSp>
        <p:nvGrpSpPr>
          <p:cNvPr id="110" name="Group 109"/>
          <p:cNvGrpSpPr/>
          <p:nvPr/>
        </p:nvGrpSpPr>
        <p:grpSpPr>
          <a:xfrm>
            <a:off x="827584" y="5718273"/>
            <a:ext cx="6402708" cy="307777"/>
            <a:chOff x="827584" y="5718273"/>
            <a:chExt cx="6402708" cy="307777"/>
          </a:xfrm>
        </p:grpSpPr>
        <p:grpSp>
          <p:nvGrpSpPr>
            <p:cNvPr id="88" name="Group 87"/>
            <p:cNvGrpSpPr/>
            <p:nvPr/>
          </p:nvGrpSpPr>
          <p:grpSpPr>
            <a:xfrm>
              <a:off x="1871700" y="5818156"/>
              <a:ext cx="5358592" cy="108012"/>
              <a:chOff x="1883321" y="5265204"/>
              <a:chExt cx="5358592" cy="108012"/>
            </a:xfrm>
          </p:grpSpPr>
          <p:sp>
            <p:nvSpPr>
              <p:cNvPr id="32" name="Oval 31"/>
              <p:cNvSpPr/>
              <p:nvPr/>
            </p:nvSpPr>
            <p:spPr>
              <a:xfrm>
                <a:off x="1883321"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2408379"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Oval 33"/>
              <p:cNvSpPr/>
              <p:nvPr/>
            </p:nvSpPr>
            <p:spPr>
              <a:xfrm>
                <a:off x="2933437"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5" name="Oval 34"/>
              <p:cNvSpPr/>
              <p:nvPr/>
            </p:nvSpPr>
            <p:spPr>
              <a:xfrm>
                <a:off x="3458495"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6" name="Oval 35"/>
              <p:cNvSpPr/>
              <p:nvPr/>
            </p:nvSpPr>
            <p:spPr>
              <a:xfrm>
                <a:off x="3983553"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7" name="Oval 36"/>
              <p:cNvSpPr/>
              <p:nvPr/>
            </p:nvSpPr>
            <p:spPr>
              <a:xfrm>
                <a:off x="4508611"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8" name="Oval 37"/>
              <p:cNvSpPr/>
              <p:nvPr/>
            </p:nvSpPr>
            <p:spPr>
              <a:xfrm>
                <a:off x="5033669"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9" name="Oval 38"/>
              <p:cNvSpPr/>
              <p:nvPr/>
            </p:nvSpPr>
            <p:spPr>
              <a:xfrm>
                <a:off x="5558727"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0" name="Oval 39"/>
              <p:cNvSpPr/>
              <p:nvPr/>
            </p:nvSpPr>
            <p:spPr>
              <a:xfrm>
                <a:off x="6083785"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1" name="Oval 40"/>
              <p:cNvSpPr/>
              <p:nvPr/>
            </p:nvSpPr>
            <p:spPr>
              <a:xfrm>
                <a:off x="6608843"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2" name="Oval 41"/>
              <p:cNvSpPr/>
              <p:nvPr/>
            </p:nvSpPr>
            <p:spPr>
              <a:xfrm>
                <a:off x="7133901"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3" name="TextBox 82"/>
            <p:cNvSpPr txBox="1"/>
            <p:nvPr/>
          </p:nvSpPr>
          <p:spPr>
            <a:xfrm>
              <a:off x="827584" y="5718273"/>
              <a:ext cx="630301"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11</a:t>
              </a:r>
              <a:endParaRPr lang="da-DK"/>
            </a:p>
          </p:txBody>
        </p:sp>
      </p:grpSp>
      <p:grpSp>
        <p:nvGrpSpPr>
          <p:cNvPr id="111" name="Group 110"/>
          <p:cNvGrpSpPr/>
          <p:nvPr/>
        </p:nvGrpSpPr>
        <p:grpSpPr>
          <a:xfrm>
            <a:off x="827584" y="6200508"/>
            <a:ext cx="6927766" cy="307777"/>
            <a:chOff x="827584" y="6200508"/>
            <a:chExt cx="6927766" cy="307777"/>
          </a:xfrm>
        </p:grpSpPr>
        <p:grpSp>
          <p:nvGrpSpPr>
            <p:cNvPr id="89" name="Group 88"/>
            <p:cNvGrpSpPr/>
            <p:nvPr/>
          </p:nvGrpSpPr>
          <p:grpSpPr>
            <a:xfrm>
              <a:off x="1871700" y="6300391"/>
              <a:ext cx="5883650" cy="108012"/>
              <a:chOff x="1871700" y="5717977"/>
              <a:chExt cx="5883650" cy="108012"/>
            </a:xfrm>
          </p:grpSpPr>
          <p:sp>
            <p:nvSpPr>
              <p:cNvPr id="6" name="Oval 5"/>
              <p:cNvSpPr/>
              <p:nvPr/>
            </p:nvSpPr>
            <p:spPr>
              <a:xfrm>
                <a:off x="1871700"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 name="Oval 6"/>
              <p:cNvSpPr/>
              <p:nvPr/>
            </p:nvSpPr>
            <p:spPr>
              <a:xfrm>
                <a:off x="2396758"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 name="Oval 7"/>
              <p:cNvSpPr/>
              <p:nvPr/>
            </p:nvSpPr>
            <p:spPr>
              <a:xfrm>
                <a:off x="2921816"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9" name="Oval 8"/>
              <p:cNvSpPr/>
              <p:nvPr/>
            </p:nvSpPr>
            <p:spPr>
              <a:xfrm>
                <a:off x="3446874"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0" name="Oval 9"/>
              <p:cNvSpPr/>
              <p:nvPr/>
            </p:nvSpPr>
            <p:spPr>
              <a:xfrm>
                <a:off x="3971932"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Oval 10"/>
              <p:cNvSpPr/>
              <p:nvPr/>
            </p:nvSpPr>
            <p:spPr>
              <a:xfrm>
                <a:off x="4496990"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2" name="Oval 11"/>
              <p:cNvSpPr/>
              <p:nvPr/>
            </p:nvSpPr>
            <p:spPr>
              <a:xfrm>
                <a:off x="5022048"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Oval 12"/>
              <p:cNvSpPr/>
              <p:nvPr/>
            </p:nvSpPr>
            <p:spPr>
              <a:xfrm>
                <a:off x="5547106"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Oval 13"/>
              <p:cNvSpPr/>
              <p:nvPr/>
            </p:nvSpPr>
            <p:spPr>
              <a:xfrm>
                <a:off x="6072164"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5" name="Oval 14"/>
              <p:cNvSpPr/>
              <p:nvPr/>
            </p:nvSpPr>
            <p:spPr>
              <a:xfrm>
                <a:off x="6597222"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Oval 15"/>
              <p:cNvSpPr/>
              <p:nvPr/>
            </p:nvSpPr>
            <p:spPr>
              <a:xfrm>
                <a:off x="7122280"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7" name="Oval 16"/>
              <p:cNvSpPr/>
              <p:nvPr/>
            </p:nvSpPr>
            <p:spPr>
              <a:xfrm>
                <a:off x="7647338"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4" name="TextBox 83"/>
            <p:cNvSpPr txBox="1"/>
            <p:nvPr/>
          </p:nvSpPr>
          <p:spPr>
            <a:xfrm>
              <a:off x="827584" y="6200508"/>
              <a:ext cx="630301"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12</a:t>
              </a:r>
              <a:endParaRPr lang="da-DK"/>
            </a:p>
          </p:txBody>
        </p:sp>
      </p:grpSp>
      <p:grpSp>
        <p:nvGrpSpPr>
          <p:cNvPr id="113" name="Group 112"/>
          <p:cNvGrpSpPr/>
          <p:nvPr/>
        </p:nvGrpSpPr>
        <p:grpSpPr>
          <a:xfrm>
            <a:off x="2725192" y="4271569"/>
            <a:ext cx="2109440" cy="307777"/>
            <a:chOff x="2725192" y="4271569"/>
            <a:chExt cx="2109440" cy="307777"/>
          </a:xfrm>
        </p:grpSpPr>
        <p:cxnSp>
          <p:nvCxnSpPr>
            <p:cNvPr id="91" name="Straight Connector 90"/>
            <p:cNvCxnSpPr/>
            <p:nvPr/>
          </p:nvCxnSpPr>
          <p:spPr>
            <a:xfrm flipH="1">
              <a:off x="2725192" y="42715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3779912" y="42715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34632" y="42715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2972966" y="4763244"/>
            <a:ext cx="2098807" cy="307777"/>
            <a:chOff x="2972966" y="4763244"/>
            <a:chExt cx="2098807" cy="307777"/>
          </a:xfrm>
        </p:grpSpPr>
        <p:cxnSp>
          <p:nvCxnSpPr>
            <p:cNvPr id="94" name="Straight Connector 93"/>
            <p:cNvCxnSpPr/>
            <p:nvPr/>
          </p:nvCxnSpPr>
          <p:spPr>
            <a:xfrm flipH="1">
              <a:off x="2972966" y="4763244"/>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7686" y="4763244"/>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5071773" y="4763244"/>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2968774" y="5243363"/>
            <a:ext cx="2636738" cy="307777"/>
            <a:chOff x="2968774" y="5243363"/>
            <a:chExt cx="2636738" cy="307777"/>
          </a:xfrm>
        </p:grpSpPr>
        <p:cxnSp>
          <p:nvCxnSpPr>
            <p:cNvPr id="97" name="Straight Connector 96"/>
            <p:cNvCxnSpPr/>
            <p:nvPr/>
          </p:nvCxnSpPr>
          <p:spPr>
            <a:xfrm flipH="1">
              <a:off x="2968774" y="5243363"/>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4283968" y="5243363"/>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5605512" y="5243363"/>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3254648" y="5728369"/>
            <a:ext cx="2619846" cy="307777"/>
            <a:chOff x="3254648" y="5728369"/>
            <a:chExt cx="2619846" cy="307777"/>
          </a:xfrm>
        </p:grpSpPr>
        <p:cxnSp>
          <p:nvCxnSpPr>
            <p:cNvPr id="100" name="Straight Connector 99"/>
            <p:cNvCxnSpPr/>
            <p:nvPr/>
          </p:nvCxnSpPr>
          <p:spPr>
            <a:xfrm flipH="1">
              <a:off x="3254648" y="57283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544442" y="57283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5874494" y="57283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3254648" y="6217567"/>
            <a:ext cx="3136602" cy="307777"/>
            <a:chOff x="3254648" y="6217567"/>
            <a:chExt cx="3136602" cy="307777"/>
          </a:xfrm>
        </p:grpSpPr>
        <p:cxnSp>
          <p:nvCxnSpPr>
            <p:cNvPr id="103" name="Straight Connector 102"/>
            <p:cNvCxnSpPr/>
            <p:nvPr/>
          </p:nvCxnSpPr>
          <p:spPr>
            <a:xfrm flipH="1">
              <a:off x="3254648" y="6217567"/>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813424" y="6217567"/>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6391250" y="6217567"/>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8" name="Rectangle 117"/>
          <p:cNvSpPr/>
          <p:nvPr/>
        </p:nvSpPr>
        <p:spPr>
          <a:xfrm>
            <a:off x="395536" y="3172808"/>
            <a:ext cx="8568952" cy="421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9" name="Rectangle 118"/>
          <p:cNvSpPr/>
          <p:nvPr/>
        </p:nvSpPr>
        <p:spPr>
          <a:xfrm>
            <a:off x="405586" y="2802134"/>
            <a:ext cx="8568952" cy="783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20" name="Rectangle 119"/>
          <p:cNvSpPr/>
          <p:nvPr/>
        </p:nvSpPr>
        <p:spPr>
          <a:xfrm>
            <a:off x="395536" y="2435876"/>
            <a:ext cx="8568952" cy="1293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622979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xit" presetSubtype="0" dur="1" fill="hold" grpId="0" nodeType="clickEffect">
                                  <p:stCondLst>
                                    <p:cond delay="0"/>
                                  </p:stCondLst>
                                  <p:childTnLst>
                                    <p:set>
                                      <p:cBhvr>
                                        <p:cTn id="14" dur="1" fill="hold">
                                          <p:stCondLst>
                                            <p:cond delay="0"/>
                                          </p:stCondLst>
                                        </p:cTn>
                                        <p:tgtEl>
                                          <p:spTgt spid="120"/>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xit" presetSubtype="0" dur="1" fill="hold" grpId="0" nodeType="clickEffect">
                                  <p:stCondLst>
                                    <p:cond delay="0"/>
                                  </p:stCondLst>
                                  <p:childTnLst>
                                    <p:set>
                                      <p:cBhvr>
                                        <p:cTn id="26" dur="1" fill="hold">
                                          <p:stCondLst>
                                            <p:cond delay="0"/>
                                          </p:stCondLst>
                                        </p:cTn>
                                        <p:tgtEl>
                                          <p:spTgt spid="11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xit" presetSubtype="0" dur="1" fill="hold" grpId="0" nodeType="clickEffect">
                                  <p:stCondLst>
                                    <p:cond delay="0"/>
                                  </p:stCondLst>
                                  <p:childTnLst>
                                    <p:set>
                                      <p:cBhvr>
                                        <p:cTn id="38" dur="1" fill="hold">
                                          <p:stCondLst>
                                            <p:cond delay="0"/>
                                          </p:stCondLst>
                                        </p:cTn>
                                        <p:tgtEl>
                                          <p:spTgt spid="118"/>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Lst>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Eksempel (flymotor)</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a:t>Målt godstykkelse (inches) af aluminium køledel til flymotor</a:t>
                </a:r>
                <a:br>
                  <a:rPr lang="da-DK"/>
                </a:br>
                <a:br>
                  <a:rPr lang="da-DK"/>
                </a:br>
                <a:br>
                  <a:rPr lang="da-DK"/>
                </a:br>
                <a:endParaRPr lang="da-DK"/>
              </a:p>
              <a:p>
                <a:pPr marL="0" indent="0">
                  <a:buNone/>
                </a:pPr>
                <a:r>
                  <a:rPr lang="da-DK">
                    <a:solidFill>
                      <a:schemeClr val="accent1">
                        <a:lumMod val="75000"/>
                      </a:schemeClr>
                    </a:solidFill>
                  </a:rPr>
                  <a:t>Step 1</a:t>
                </a:r>
                <a:r>
                  <a:rPr lang="da-DK"/>
                  <a:t>.  Bestem medianen </a:t>
                </a:r>
                <a14:m>
                  <m:oMathPara>
                    <m:oMathParaPr>
                      <m:jc/>
                    </m:oMathParaPr>
                    <m:oMath>
                      <m:acc>
                        <m:accPr>
                          <m:chr m:val="̃"/>
                          <m:ctrlPr>
                            <a:rPr lang="da-DK" i="1">
                              <a:latin typeface="Cambria Math" panose="02040503050406030204" pitchFamily="18" charset="0"/>
                            </a:rPr>
                          </m:ctrlPr>
                        </m:accPr>
                        <m:e>
                          <m:r>
                            <a:rPr lang="da-DK" i="1">
                              <a:latin typeface="Cambria Math"/>
                            </a:rPr>
                            <m:t>𝑦</m:t>
                          </m:r>
                        </m:e>
                      </m:acc>
                    </m:oMath>
                  </m:oMathPara>
                </a14:m>
                <a:endParaRPr lang="da-DK"/>
              </a:p>
              <a:p>
                <a:pPr marL="457200" indent="-457200">
                  <a:buFont typeface="+mj-lt"/>
                  <a:buAutoNum type="alphaLcPeriod"/>
                </a:pPr>
                <a:r>
                  <a:rPr lang="da-DK" sz="2000"/>
                  <a:t>Sortér data </a:t>
                </a:r>
                <a14:m>
                  <m:oMathPara>
                    <m:oMathParaPr>
                      <m:jc/>
                    </m:oMathParaPr>
                    <m:oMath>
                      <m:r>
                        <a:rPr lang="da-DK" sz="2000" b="0" i="1" smtClean="0">
                          <a:latin typeface="Cambria Math"/>
                        </a:rPr>
                        <m:t>𝑦</m:t>
                      </m:r>
                    </m:oMath>
                  </m:oMathPara>
                </a14:m>
                <a:br>
                  <a:rPr lang="da-DK" sz="2000"/>
                </a:br>
                <a:r>
                  <a:rPr lang="da-DK" sz="2000"/>
                  <a:t>	</a:t>
                </a:r>
                <a14:m>
                  <m:oMathPara>
                    <m:oMathParaPr>
                      <m:jc/>
                    </m:oMathParaPr>
                    <m:oMath>
                      <m:sSub>
                        <m:sSubPr>
                          <m:ctrlPr>
                            <a:rPr lang="da-DK" sz="2000" i="1" smtClean="0">
                              <a:latin typeface="Cambria Math" panose="02040503050406030204" pitchFamily="18" charset="0"/>
                            </a:rPr>
                          </m:ctrlPr>
                        </m:sSubPr>
                        <m:e>
                          <m:r>
                            <a:rPr lang="da-DK" sz="2000" b="0" i="1" smtClean="0">
                              <a:latin typeface="Cambria Math"/>
                            </a:rPr>
                            <m:t>𝑦</m:t>
                          </m:r>
                        </m:e>
                        <m:sub>
                          <m:r>
                            <a:rPr lang="da-DK" sz="2000" b="0" i="1" smtClean="0">
                              <a:latin typeface="Cambria Math"/>
                            </a:rPr>
                            <m:t>(1)</m:t>
                          </m:r>
                        </m:sub>
                      </m:sSub>
                      <m:r>
                        <a:rPr lang="da-DK" sz="2000" b="0" i="1" smtClean="0">
                          <a:latin typeface="Cambria Math"/>
                        </a:rPr>
                        <m:t>=0.193,  </m:t>
                      </m:r>
                      <m:sSub>
                        <m:sSubPr>
                          <m:ctrlPr>
                            <a:rPr lang="da-DK" sz="2000" i="1">
                              <a:latin typeface="Cambria Math" panose="02040503050406030204" pitchFamily="18" charset="0"/>
                            </a:rPr>
                          </m:ctrlPr>
                        </m:sSubPr>
                        <m:e>
                          <m:r>
                            <a:rPr lang="da-DK" sz="2000" i="1">
                              <a:latin typeface="Cambria Math"/>
                            </a:rPr>
                            <m:t>𝑦</m:t>
                          </m:r>
                        </m:e>
                        <m:sub>
                          <m:r>
                            <a:rPr lang="da-DK" sz="2000" i="1">
                              <a:latin typeface="Cambria Math"/>
                            </a:rPr>
                            <m:t>(</m:t>
                          </m:r>
                          <m:r>
                            <a:rPr lang="da-DK" sz="2000" b="0" i="1" smtClean="0">
                              <a:latin typeface="Cambria Math"/>
                            </a:rPr>
                            <m:t>2</m:t>
                          </m:r>
                          <m:r>
                            <a:rPr lang="da-DK" sz="2000" i="1">
                              <a:latin typeface="Cambria Math"/>
                            </a:rPr>
                            <m:t>)</m:t>
                          </m:r>
                        </m:sub>
                      </m:sSub>
                      <m:r>
                        <a:rPr lang="da-DK" sz="2000" i="1">
                          <a:latin typeface="Cambria Math"/>
                        </a:rPr>
                        <m:t>=</m:t>
                      </m:r>
                      <m:r>
                        <a:rPr lang="da-DK" sz="2000" b="0" i="1" smtClean="0">
                          <a:latin typeface="Cambria Math"/>
                        </a:rPr>
                        <m:t>0.201,</m:t>
                      </m:r>
                    </m:oMath>
                  </m:oMathPara>
                </a14:m>
                <a:r>
                  <a:rPr lang="da-DK" sz="2000"/>
                  <a:t>   …, </a:t>
                </a:r>
                <a14:m>
                  <m:oMathPara>
                    <m:oMathParaPr>
                      <m:jc/>
                    </m:oMathParaPr>
                    <m:oMath>
                      <m:sSub>
                        <m:sSubPr>
                          <m:ctrlPr>
                            <a:rPr lang="da-DK" sz="2000" i="1">
                              <a:latin typeface="Cambria Math" panose="02040503050406030204" pitchFamily="18" charset="0"/>
                            </a:rPr>
                          </m:ctrlPr>
                        </m:sSubPr>
                        <m:e>
                          <m:r>
                            <a:rPr lang="da-DK" sz="2000" b="0" i="1" smtClean="0">
                              <a:latin typeface="Cambria Math"/>
                            </a:rPr>
                            <m:t> </m:t>
                          </m:r>
                          <m:r>
                            <a:rPr lang="da-DK" sz="2000" i="1">
                              <a:latin typeface="Cambria Math"/>
                            </a:rPr>
                            <m:t>𝑦</m:t>
                          </m:r>
                        </m:e>
                        <m:sub>
                          <m:r>
                            <a:rPr lang="da-DK" sz="2000" i="1">
                              <a:latin typeface="Cambria Math"/>
                            </a:rPr>
                            <m:t>(</m:t>
                          </m:r>
                          <m:r>
                            <a:rPr lang="da-DK" sz="2000" b="0" i="1" smtClean="0">
                              <a:latin typeface="Cambria Math"/>
                            </a:rPr>
                            <m:t>18</m:t>
                          </m:r>
                          <m:r>
                            <a:rPr lang="da-DK" sz="2000" i="1">
                              <a:latin typeface="Cambria Math"/>
                            </a:rPr>
                            <m:t>)</m:t>
                          </m:r>
                        </m:sub>
                      </m:sSub>
                      <m:r>
                        <a:rPr lang="da-DK" sz="2000" i="1">
                          <a:latin typeface="Cambria Math"/>
                        </a:rPr>
                        <m:t>=0.2</m:t>
                      </m:r>
                      <m:r>
                        <a:rPr lang="da-DK" sz="2000" b="0" i="1" smtClean="0">
                          <a:latin typeface="Cambria Math"/>
                        </a:rPr>
                        <m:t>37</m:t>
                      </m:r>
                    </m:oMath>
                  </m:oMathPara>
                </a14:m>
                <a:br>
                  <a:rPr lang="da-DK" sz="2000"/>
                </a:br>
                <a:r>
                  <a:rPr lang="da-DK" sz="1400"/>
                  <a:t> </a:t>
                </a:r>
                <a:endParaRPr lang="da-DK" sz="2000"/>
              </a:p>
              <a:p>
                <a:pPr marL="457200" indent="-457200">
                  <a:buFont typeface="+mj-lt"/>
                  <a:buAutoNum type="alphaLcPeriod"/>
                </a:pPr>
                <a:r>
                  <a:rPr lang="da-DK" sz="2000"/>
                  <a:t>Bestem position af medianen: </a:t>
                </a:r>
                <a:br>
                  <a:rPr lang="da-DK" sz="2000"/>
                </a:br>
                <a:r>
                  <a:rPr lang="da-DK" sz="2000"/>
                  <a:t>	</a:t>
                </a:r>
                <a14:m>
                  <m:oMathPara>
                    <m:oMathParaPr>
                      <m:jc/>
                    </m:oMathParaPr>
                    <m:oMath>
                      <m:r>
                        <a:rPr lang="da-DK" sz="2000" b="0" i="1" smtClean="0">
                          <a:latin typeface="Cambria Math"/>
                        </a:rPr>
                        <m:t>𝑛</m:t>
                      </m:r>
                      <m:r>
                        <a:rPr lang="da-DK" sz="2000" b="0" i="1" smtClean="0">
                          <a:latin typeface="Cambria Math"/>
                        </a:rPr>
                        <m:t>=18</m:t>
                      </m:r>
                    </m:oMath>
                  </m:oMathPara>
                </a14:m>
                <a:r>
                  <a:rPr lang="da-DK" sz="2000" b="0"/>
                  <a:t> </a:t>
                </a:r>
                <a:br>
                  <a:rPr lang="da-DK" sz="2000" b="0"/>
                </a:br>
                <a:r>
                  <a:rPr lang="da-DK" sz="2000" b="0"/>
                  <a:t> 	</a:t>
                </a: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𝑚</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𝑛</m:t>
                          </m:r>
                          <m:r>
                            <a:rPr lang="da-DK" sz="2000" i="1">
                              <a:latin typeface="Cambria Math"/>
                              <a:ea typeface="Cambria Math"/>
                            </a:rPr>
                            <m:t>+1</m:t>
                          </m:r>
                        </m:num>
                        <m:den>
                          <m:r>
                            <a:rPr lang="da-DK" sz="2000" i="1">
                              <a:latin typeface="Cambria Math"/>
                              <a:ea typeface="Cambria Math"/>
                            </a:rPr>
                            <m:t>2</m:t>
                          </m:r>
                        </m:den>
                      </m:f>
                      <m:r>
                        <a:rPr lang="da-DK" sz="2000" b="0" i="1" smtClean="0">
                          <a:latin typeface="Cambria Math"/>
                          <a:ea typeface="Cambria Math"/>
                        </a:rPr>
                        <m:t>=9½</m:t>
                      </m:r>
                    </m:oMath>
                  </m:oMathPara>
                </a14:m>
                <a:br>
                  <a:rPr lang="da-DK" sz="2000" b="0"/>
                </a:br>
                <a:r>
                  <a:rPr lang="da-DK" sz="1400" b="0"/>
                  <a:t> </a:t>
                </a:r>
                <a:endParaRPr lang="da-DK" sz="2000" b="0"/>
              </a:p>
              <a:p>
                <a:pPr marL="457200" indent="-457200">
                  <a:buFont typeface="+mj-lt"/>
                  <a:buAutoNum type="alphaLcPeriod"/>
                </a:pPr>
                <a:r>
                  <a:rPr lang="da-DK" sz="2000"/>
                  <a:t> Bestem værdien af medianen </a:t>
                </a:r>
                <a14:m>
                  <m:oMathPara>
                    <m:oMathParaPr>
                      <m:jc/>
                    </m:oMathParaPr>
                    <m:oMath>
                      <m:acc>
                        <m:accPr>
                          <m:chr m:val="̃"/>
                          <m:ctrlPr>
                            <a:rPr lang="da-DK" sz="2000" i="1">
                              <a:latin typeface="Cambria Math" panose="02040503050406030204" pitchFamily="18" charset="0"/>
                            </a:rPr>
                          </m:ctrlPr>
                        </m:accPr>
                        <m:e>
                          <m:r>
                            <a:rPr lang="da-DK" sz="2000" i="1">
                              <a:latin typeface="Cambria Math"/>
                            </a:rPr>
                            <m:t>𝑦</m:t>
                          </m:r>
                        </m:e>
                      </m:acc>
                    </m:oMath>
                  </m:oMathPara>
                </a14:m>
                <a:r>
                  <a:rPr lang="da-DK" sz="2000"/>
                  <a:t>:</a:t>
                </a:r>
                <a:br>
                  <a:rPr lang="da-DK" sz="2000"/>
                </a:br>
                <a:r>
                  <a:rPr lang="da-DK" sz="2000"/>
                  <a:t>	 </a:t>
                </a:r>
                <a14:m>
                  <m:oMathPara>
                    <m:oMathParaPr>
                      <m:jc/>
                    </m:oMathParaPr>
                    <m:oMath>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sSub>
                        <m:sSubPr>
                          <m:ctrlPr>
                            <a:rPr lang="da-DK" sz="2000" i="1">
                              <a:latin typeface="Cambria Math" panose="02040503050406030204" pitchFamily="18" charset="0"/>
                            </a:rPr>
                          </m:ctrlPr>
                        </m:sSubPr>
                        <m:e>
                          <m:f>
                            <m:fPr>
                              <m:type m:val="bar"/>
                              <m:ctrlPr>
                                <a:rPr lang="da-DK" sz="2000" i="1">
                                  <a:latin typeface="Cambria Math" panose="02040503050406030204" pitchFamily="18" charset="0"/>
                                </a:rPr>
                              </m:ctrlPr>
                            </m:fPr>
                            <m:num>
                              <m:r>
                                <a:rPr lang="da-DK" sz="2000" i="1">
                                  <a:latin typeface="Cambria Math"/>
                                </a:rPr>
                                <m:t>1</m:t>
                              </m:r>
                            </m:num>
                            <m:den>
                              <m:r>
                                <a:rPr lang="da-DK" sz="2000" i="1">
                                  <a:latin typeface="Cambria Math"/>
                                </a:rPr>
                                <m:t>2</m:t>
                              </m:r>
                            </m:den>
                          </m:f>
                          <m:r>
                            <a:rPr lang="da-DK" sz="2000" i="1">
                              <a:latin typeface="Cambria Math"/>
                            </a:rPr>
                            <m:t>(</m:t>
                          </m:r>
                          <m:r>
                            <a:rPr lang="da-DK" sz="2000" i="1">
                              <a:latin typeface="Cambria Math"/>
                            </a:rPr>
                            <m:t>𝑦</m:t>
                          </m:r>
                        </m:e>
                        <m:sub>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𝑚</m:t>
                              </m:r>
                            </m:sub>
                          </m:sSub>
                          <m:r>
                            <a:rPr lang="da-DK" sz="2000" i="1">
                              <a:latin typeface="Cambria Math"/>
                              <a:ea typeface="Cambria Math"/>
                            </a:rPr>
                            <m:t>−½)</m:t>
                          </m:r>
                        </m:sub>
                      </m:sSub>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𝑦</m:t>
                          </m:r>
                        </m:e>
                        <m:sub>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𝑚</m:t>
                              </m:r>
                            </m:sub>
                          </m:sSub>
                          <m:r>
                            <a:rPr lang="da-DK" sz="2000" i="1">
                              <a:latin typeface="Cambria Math"/>
                              <a:ea typeface="Cambria Math"/>
                            </a:rPr>
                            <m:t>+½)</m:t>
                          </m:r>
                        </m:sub>
                      </m:sSub>
                      <m:r>
                        <a:rPr lang="da-DK" sz="2000" i="1">
                          <a:latin typeface="Cambria Math"/>
                          <a:ea typeface="Cambria Math"/>
                        </a:rPr>
                        <m:t>)</m:t>
                      </m:r>
                    </m:oMath>
                  </m:oMathPara>
                </a14:m>
                <a:br>
                  <a:rPr lang="da-DK" sz="2000"/>
                </a:br>
                <a:r>
                  <a:rPr lang="da-DK" sz="2000"/>
                  <a:t> 	</a:t>
                </a:r>
                <a14:m>
                  <m:oMathPara>
                    <m:oMathParaPr>
                      <m:jc/>
                    </m:oMathParaPr>
                    <m:oMath>
                      <m:r>
                        <m:rPr>
                          <m:sty m:val="p"/>
                        </m:rPr>
                        <a:rPr lang="da-DK" sz="2000"/>
                        <m:t>	 </m:t>
                      </m:r>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sSub>
                        <m:sSubPr>
                          <m:ctrlPr>
                            <a:rPr lang="da-DK" sz="2000" i="1">
                              <a:latin typeface="Cambria Math" panose="02040503050406030204" pitchFamily="18" charset="0"/>
                            </a:rPr>
                          </m:ctrlPr>
                        </m:sSubPr>
                        <m:e>
                          <m:f>
                            <m:fPr>
                              <m:type m:val="bar"/>
                              <m:ctrlPr>
                                <a:rPr lang="da-DK" sz="2000" i="1">
                                  <a:latin typeface="Cambria Math" panose="02040503050406030204" pitchFamily="18" charset="0"/>
                                </a:rPr>
                              </m:ctrlPr>
                            </m:fPr>
                            <m:num>
                              <m:r>
                                <a:rPr lang="da-DK" sz="2000" i="1">
                                  <a:latin typeface="Cambria Math"/>
                                </a:rPr>
                                <m:t>1</m:t>
                              </m:r>
                            </m:num>
                            <m:den>
                              <m:r>
                                <a:rPr lang="da-DK" sz="2000" i="1">
                                  <a:latin typeface="Cambria Math"/>
                                </a:rPr>
                                <m:t>2</m:t>
                              </m:r>
                            </m:den>
                          </m:f>
                          <m:r>
                            <a:rPr lang="da-DK" sz="2000" i="1">
                              <a:latin typeface="Cambria Math"/>
                            </a:rPr>
                            <m:t>(</m:t>
                          </m:r>
                          <m:r>
                            <a:rPr lang="da-DK" sz="2000" i="1">
                              <a:latin typeface="Cambria Math"/>
                            </a:rPr>
                            <m:t>𝑦</m:t>
                          </m:r>
                        </m:e>
                        <m:sub>
                          <m:r>
                            <a:rPr lang="da-DK" sz="2000" b="0" i="1" smtClean="0">
                              <a:latin typeface="Cambria Math"/>
                            </a:rPr>
                            <m:t>(9</m:t>
                          </m:r>
                          <m:r>
                            <a:rPr lang="da-DK" sz="2000" i="1">
                              <a:latin typeface="Cambria Math"/>
                              <a:ea typeface="Cambria Math"/>
                            </a:rPr>
                            <m:t>)</m:t>
                          </m:r>
                        </m:sub>
                      </m:sSub>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𝑦</m:t>
                          </m:r>
                        </m:e>
                        <m:sub>
                          <m:r>
                            <a:rPr lang="da-DK" sz="2000" b="0" i="1" smtClean="0">
                              <a:latin typeface="Cambria Math"/>
                            </a:rPr>
                            <m:t>(10</m:t>
                          </m:r>
                          <m:r>
                            <a:rPr lang="da-DK" sz="2000" i="1">
                              <a:latin typeface="Cambria Math"/>
                              <a:ea typeface="Cambria Math"/>
                            </a:rPr>
                            <m:t>)</m:t>
                          </m:r>
                        </m:sub>
                      </m:sSub>
                      <m:r>
                        <a:rPr lang="da-DK" sz="2000" i="1">
                          <a:latin typeface="Cambria Math"/>
                          <a:ea typeface="Cambria Math"/>
                        </a:rPr>
                        <m:t>)</m:t>
                      </m:r>
                    </m:oMath>
                  </m:oMathPara>
                </a14:m>
                <a:r>
                  <a:rPr lang="da-DK" sz="2000"/>
                  <a:t> </a:t>
                </a:r>
                <a:br>
                  <a:rPr lang="da-DK" sz="2000"/>
                </a:br>
                <a:r>
                  <a:rPr lang="da-DK" sz="2000"/>
                  <a:t>	</a:t>
                </a:r>
                <a14:m>
                  <m:oMathPara>
                    <m:oMathParaPr>
                      <m:jc/>
                    </m:oMathParaPr>
                    <m:oMath>
                      <m:r>
                        <m:rPr>
                          <m:sty m:val="p"/>
                        </m:rPr>
                        <a:rPr lang="da-DK" sz="2000"/>
                        <m:t>	 </m:t>
                      </m:r>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f>
                        <m:fPr>
                          <m:type m:val="bar"/>
                          <m:ctrlPr>
                            <a:rPr lang="da-DK" sz="200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0.2180+0.2230</m:t>
                          </m:r>
                        </m:e>
                      </m:d>
                      <m:r>
                        <a:rPr lang="da-DK" sz="2000" b="0" i="1" smtClean="0">
                          <a:latin typeface="Cambria Math"/>
                          <a:ea typeface="Cambria Math"/>
                        </a:rPr>
                        <m:t>=0.2205</m:t>
                      </m:r>
                    </m:oMath>
                  </m:oMathPara>
                </a14:m>
                <a:r>
                  <a:rPr lang="da-DK" sz="200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941" t="-760" b="-271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56</a:t>
            </a:fld>
            <a:endParaRPr lang="da-DK"/>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1115616" y="1628800"/>
            <a:ext cx="4681426" cy="660960"/>
          </a:xfrm>
          <a:prstGeom prst="rect">
            <a:avLst/>
          </a:prstGeom>
        </p:spPr>
      </p:pic>
    </p:spTree>
    <p:extLst>
      <p:ext uri="{BB962C8B-B14F-4D97-AF65-F5344CB8AC3E}">
        <p14:creationId xmlns:p14="http://schemas.microsoft.com/office/powerpoint/2010/main" val="1975713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Eksempel (flymotor)</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a:solidFill>
                      <a:schemeClr val="accent1">
                        <a:lumMod val="75000"/>
                      </a:schemeClr>
                    </a:solidFill>
                  </a:rPr>
                  <a:t>Step 2</a:t>
                </a:r>
                <a:r>
                  <a:rPr lang="da-DK"/>
                  <a:t>. Beregn kvartiler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𝑄</m:t>
                          </m:r>
                        </m:e>
                        <m:sub>
                          <m:r>
                            <a:rPr lang="da-DK" b="0" i="1" smtClean="0">
                              <a:latin typeface="Cambria Math"/>
                            </a:rPr>
                            <m:t>1</m:t>
                          </m:r>
                        </m:sub>
                      </m:sSub>
                    </m:oMath>
                  </m:oMathPara>
                </a14:m>
                <a:r>
                  <a:rPr lang="da-DK"/>
                  <a:t> og </a:t>
                </a:r>
                <a14:m>
                  <m:oMathPara>
                    <m:oMathParaPr>
                      <m:jc/>
                    </m:oMathParaPr>
                    <m:oMath>
                      <m:sSub>
                        <m:sSubPr>
                          <m:ctrlPr>
                            <a:rPr lang="da-DK" i="1">
                              <a:latin typeface="Cambria Math" panose="02040503050406030204" pitchFamily="18" charset="0"/>
                            </a:rPr>
                          </m:ctrlPr>
                        </m:sSubPr>
                        <m:e>
                          <m:r>
                            <a:rPr lang="da-DK" i="1">
                              <a:latin typeface="Cambria Math"/>
                            </a:rPr>
                            <m:t>𝑄</m:t>
                          </m:r>
                        </m:e>
                        <m:sub>
                          <m:r>
                            <a:rPr lang="da-DK" b="0" i="1" smtClean="0">
                              <a:latin typeface="Cambria Math"/>
                            </a:rPr>
                            <m:t>3</m:t>
                          </m:r>
                        </m:sub>
                      </m:sSub>
                    </m:oMath>
                  </m:oMathPara>
                </a14:m>
                <a:endParaRPr lang="da-DK"/>
              </a:p>
              <a:p>
                <a:pPr marL="457200" indent="-457200">
                  <a:buFont typeface="+mj-lt"/>
                  <a:buAutoNum type="alphaLcPeriod"/>
                </a:pPr>
                <a:r>
                  <a:rPr lang="da-DK" sz="2000" err="1"/>
                  <a:t>Postioner af kvartilerne. Da </a:t>
                </a:r>
                <a14:m>
                  <m:oMathPara>
                    <m:oMathParaPr>
                      <m:jc/>
                    </m:oMathParaPr>
                    <m:oMath>
                      <m:r>
                        <a:rPr lang="da-DK" sz="2000" i="1">
                          <a:latin typeface="Cambria Math"/>
                        </a:rPr>
                        <m:t>𝑛</m:t>
                      </m:r>
                    </m:oMath>
                  </m:oMathPara>
                </a14:m>
                <a:r>
                  <a:rPr lang="da-DK" sz="2000"/>
                  <a:t> er lige:</a:t>
                </a:r>
                <a:br>
                  <a:rPr lang="da-DK" sz="2000"/>
                </a:br>
                <a:r>
                  <a:rPr lang="da-DK" sz="2000"/>
                  <a:t>	</a:t>
                </a: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𝑞</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𝑛</m:t>
                          </m:r>
                          <m:r>
                            <a:rPr lang="da-DK" sz="2000" i="1">
                              <a:latin typeface="Cambria Math"/>
                              <a:ea typeface="Cambria Math"/>
                            </a:rPr>
                            <m:t>+2</m:t>
                          </m:r>
                        </m:num>
                        <m:den>
                          <m:r>
                            <a:rPr lang="da-DK" sz="2000" i="1">
                              <a:latin typeface="Cambria Math"/>
                              <a:ea typeface="Cambria Math"/>
                            </a:rPr>
                            <m:t>4</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20</m:t>
                          </m:r>
                        </m:num>
                        <m:den>
                          <m:r>
                            <a:rPr lang="da-DK" sz="2000" b="0" i="1" smtClean="0">
                              <a:latin typeface="Cambria Math"/>
                              <a:ea typeface="Cambria Math"/>
                            </a:rPr>
                            <m:t>4</m:t>
                          </m:r>
                        </m:den>
                      </m:f>
                      <m:r>
                        <a:rPr lang="da-DK" sz="2000" b="0" i="1" smtClean="0">
                          <a:latin typeface="Cambria Math"/>
                          <a:ea typeface="Cambria Math"/>
                        </a:rPr>
                        <m:t>=5</m:t>
                      </m:r>
                    </m:oMath>
                  </m:oMathPara>
                </a14:m>
                <a:r>
                  <a:rPr lang="da-DK" sz="2000"/>
                  <a:t> </a:t>
                </a:r>
                <a:br>
                  <a:rPr lang="da-DK" sz="1400"/>
                </a:br>
                <a:endParaRPr lang="da-DK" sz="2000"/>
              </a:p>
              <a:p>
                <a:pPr marL="457200" indent="-457200">
                  <a:buFont typeface="+mj-lt"/>
                  <a:buAutoNum type="alphaLcPeriod"/>
                </a:pPr>
                <a:r>
                  <a:rPr lang="da-DK" sz="2000"/>
                  <a:t>Værdier af kvartilerne:</a:t>
                </a:r>
                <a:br>
                  <a:rPr lang="da-DK" sz="2000"/>
                </a:br>
                <a:r>
                  <a:rPr lang="da-DK" sz="2000"/>
                  <a:t>D</a:t>
                </a:r>
                <a14:m>
                  <m:oMathPara>
                    <m:oMathParaPr>
                      <m:jc/>
                    </m:oMathParaPr>
                    <m:oMath>
                      <m:r>
                        <m:rPr>
                          <m:sty m:val="p"/>
                        </m:rPr>
                        <a:rPr lang="da-DK" sz="2000" b="0" i="0" smtClean="0">
                          <a:latin typeface="Cambria Math"/>
                          <a:ea typeface="Cambria Math"/>
                        </a:rPr>
                        <m:t>a</m:t>
                      </m:r>
                      <m:r>
                        <m:rPr>
                          <m:sty m:val="p"/>
                        </m:rPr>
                        <a:rPr lang="da-DK" sz="2000" b="0" i="0" smtClean="0">
                          <a:latin typeface="Cambria Math"/>
                          <a:ea typeface="Cambria Math"/>
                        </a:rPr>
                        <m:t> </m:t>
                      </m:r>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𝑞</m:t>
                          </m:r>
                        </m:sub>
                      </m:sSub>
                    </m:oMath>
                  </m:oMathPara>
                </a14:m>
                <a:r>
                  <a:rPr lang="da-DK" sz="2000"/>
                  <a:t> er et heltal:</a:t>
                </a:r>
                <a:br>
                  <a:rPr lang="da-DK" sz="2000"/>
                </a:br>
                <a:r>
                  <a:rPr lang="da-DK" sz="2000"/>
                  <a:t>	</a:t>
                </a:r>
                <a14:m>
                  <m:oMathPara>
                    <m:oMathParaPr>
                      <m:jc/>
                    </m:oMathParaPr>
                    <m:oMath>
                      <m:sSub>
                        <m:sSubPr>
                          <m:ctrlPr>
                            <a:rPr lang="da-DK" sz="2000" i="1">
                              <a:latin typeface="Cambria Math" panose="02040503050406030204" pitchFamily="18" charset="0"/>
                            </a:rPr>
                          </m:ctrlPr>
                        </m:sSubPr>
                        <m:e>
                          <m:r>
                            <a:rPr lang="da-DK" sz="2000" i="1">
                              <a:latin typeface="Cambria Math"/>
                            </a:rPr>
                            <m:t>𝑄</m:t>
                          </m:r>
                        </m:e>
                        <m:sub>
                          <m:r>
                            <a:rPr lang="da-DK" sz="2000" i="1">
                              <a:latin typeface="Cambria Math"/>
                            </a:rPr>
                            <m:t>1</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𝑞</m:t>
                              </m:r>
                            </m:sub>
                          </m:sSub>
                          <m:r>
                            <a:rPr lang="da-DK" sz="2000" i="1">
                              <a:latin typeface="Cambria Math"/>
                              <a:ea typeface="Cambria Math"/>
                            </a:rPr>
                            <m:t>)</m:t>
                          </m:r>
                        </m:sub>
                      </m:sSub>
                      <m:r>
                        <a:rPr lang="da-DK" sz="2000" b="0" i="1" smtClean="0">
                          <a:latin typeface="Cambria Math"/>
                          <a:ea typeface="Cambria Math"/>
                        </a:rPr>
                        <m:t>=</m:t>
                      </m:r>
                      <m:sSub>
                        <m:sSubPr>
                          <m:ctrlPr>
                            <a:rPr lang="da-DK" sz="2000" b="0" i="1" smtClean="0">
                              <a:latin typeface="Cambria Math" panose="02040503050406030204" pitchFamily="18" charset="0"/>
                              <a:ea typeface="Cambria Math"/>
                            </a:rPr>
                          </m:ctrlPr>
                        </m:sSubPr>
                        <m:e>
                          <m:r>
                            <a:rPr lang="da-DK" sz="2000" b="0" i="1" smtClean="0">
                              <a:latin typeface="Cambria Math"/>
                              <a:ea typeface="Cambria Math"/>
                            </a:rPr>
                            <m:t>𝑦</m:t>
                          </m:r>
                        </m:e>
                        <m:sub>
                          <m:r>
                            <a:rPr lang="da-DK" sz="2000" b="0" i="1" smtClean="0">
                              <a:latin typeface="Cambria Math"/>
                              <a:ea typeface="Cambria Math"/>
                            </a:rPr>
                            <m:t>(5)</m:t>
                          </m:r>
                        </m:sub>
                      </m:sSub>
                      <m:r>
                        <a:rPr lang="da-DK" sz="2000" b="0" i="1" smtClean="0">
                          <a:latin typeface="Cambria Math"/>
                          <a:ea typeface="Cambria Math"/>
                        </a:rPr>
                        <m:t>=0.2130</m:t>
                      </m:r>
                    </m:oMath>
                  </m:oMathPara>
                </a14:m>
                <a:br>
                  <a:rPr lang="da-DK" sz="2000" i="1">
                    <a:latin typeface="Cambria Math"/>
                    <a:ea typeface="Cambria Math"/>
                  </a:rPr>
                </a:br>
                <a:r>
                  <a:rPr lang="da-DK" sz="2000" i="1">
                    <a:latin typeface="Cambria Math"/>
                    <a:ea typeface="Cambria Math"/>
                  </a:rPr>
                  <a:t> 	</a:t>
                </a:r>
                <a14:m>
                  <m:oMathPara>
                    <m:oMathParaPr>
                      <m:jc/>
                    </m:oMathParaPr>
                    <m:oMath>
                      <m:sSub>
                        <m:sSubPr>
                          <m:ctrlPr>
                            <a:rPr lang="da-DK" sz="2000" i="1">
                              <a:latin typeface="Cambria Math" panose="02040503050406030204" pitchFamily="18" charset="0"/>
                            </a:rPr>
                          </m:ctrlPr>
                        </m:sSubPr>
                        <m:e>
                          <m:r>
                            <a:rPr lang="da-DK" sz="2000" i="1">
                              <a:latin typeface="Cambria Math"/>
                            </a:rPr>
                            <m:t>𝑄</m:t>
                          </m:r>
                        </m:e>
                        <m:sub>
                          <m:r>
                            <a:rPr lang="da-DK" sz="2000" i="1">
                              <a:latin typeface="Cambria Math"/>
                            </a:rPr>
                            <m:t>3</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sSub>
                            <m:sSubPr>
                              <m:ctrlPr>
                                <a:rPr lang="da-DK" sz="2000" i="1">
                                  <a:latin typeface="Cambria Math" panose="02040503050406030204" pitchFamily="18" charset="0"/>
                                  <a:ea typeface="Cambria Math"/>
                                </a:rPr>
                              </m:ctrlPr>
                            </m:sSubPr>
                            <m:e>
                              <m:r>
                                <a:rPr lang="da-DK" sz="2000" i="1">
                                  <a:latin typeface="Cambria Math"/>
                                  <a:ea typeface="Cambria Math"/>
                                </a:rPr>
                                <m:t>(</m:t>
                              </m:r>
                              <m:r>
                                <a:rPr lang="da-DK" sz="2000" i="1">
                                  <a:latin typeface="Cambria Math"/>
                                  <a:ea typeface="Cambria Math"/>
                                </a:rPr>
                                <m:t>𝑛</m:t>
                              </m:r>
                              <m:r>
                                <a:rPr lang="da-DK" sz="2000" i="1">
                                  <a:latin typeface="Cambria Math"/>
                                  <a:ea typeface="Cambria Math"/>
                                </a:rPr>
                                <m:t>+1−ℓ</m:t>
                              </m:r>
                            </m:e>
                            <m:sub>
                              <m:r>
                                <a:rPr lang="da-DK" sz="2000" i="1">
                                  <a:latin typeface="Cambria Math"/>
                                  <a:ea typeface="Cambria Math"/>
                                </a:rPr>
                                <m:t>𝑞</m:t>
                              </m:r>
                            </m:sub>
                          </m:sSub>
                          <m:r>
                            <a:rPr lang="da-DK" sz="2000" i="1">
                              <a:latin typeface="Cambria Math"/>
                              <a:ea typeface="Cambria Math"/>
                            </a:rPr>
                            <m:t>)</m:t>
                          </m:r>
                        </m:sub>
                      </m:sSub>
                      <m:r>
                        <a:rPr lang="da-DK" sz="2000" b="0" i="1" smtClean="0">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𝑦</m:t>
                          </m:r>
                        </m:e>
                        <m:sub>
                          <m:r>
                            <a:rPr lang="da-DK" sz="2000" i="1">
                              <a:latin typeface="Cambria Math"/>
                              <a:ea typeface="Cambria Math"/>
                            </a:rPr>
                            <m:t>(</m:t>
                          </m:r>
                          <m:r>
                            <a:rPr lang="da-DK" sz="2000" b="0" i="1" smtClean="0">
                              <a:latin typeface="Cambria Math"/>
                              <a:ea typeface="Cambria Math"/>
                            </a:rPr>
                            <m:t>18+1−</m:t>
                          </m:r>
                          <m:r>
                            <a:rPr lang="da-DK" sz="2000" i="1">
                              <a:latin typeface="Cambria Math"/>
                              <a:ea typeface="Cambria Math"/>
                            </a:rPr>
                            <m:t>5)</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𝑦</m:t>
                          </m:r>
                        </m:e>
                        <m:sub>
                          <m:r>
                            <a:rPr lang="da-DK" sz="2000" i="1">
                              <a:latin typeface="Cambria Math"/>
                              <a:ea typeface="Cambria Math"/>
                            </a:rPr>
                            <m:t>(</m:t>
                          </m:r>
                          <m:r>
                            <a:rPr lang="da-DK" sz="2000" b="0" i="1" smtClean="0">
                              <a:latin typeface="Cambria Math"/>
                              <a:ea typeface="Cambria Math"/>
                            </a:rPr>
                            <m:t>14</m:t>
                          </m:r>
                          <m:r>
                            <a:rPr lang="da-DK" sz="2000" i="1">
                              <a:latin typeface="Cambria Math"/>
                              <a:ea typeface="Cambria Math"/>
                            </a:rPr>
                            <m:t>)</m:t>
                          </m:r>
                        </m:sub>
                      </m:sSub>
                      <m:r>
                        <a:rPr lang="da-DK" sz="2000" i="1">
                          <a:latin typeface="Cambria Math"/>
                          <a:ea typeface="Cambria Math"/>
                        </a:rPr>
                        <m:t>=</m:t>
                      </m:r>
                      <m:r>
                        <a:rPr lang="da-DK" sz="2000" b="0" i="1" smtClean="0">
                          <a:latin typeface="Cambria Math"/>
                          <a:ea typeface="Cambria Math"/>
                        </a:rPr>
                        <m:t>0.2260</m:t>
                      </m:r>
                    </m:oMath>
                  </m:oMathPara>
                </a14:m>
                <a:br>
                  <a:rPr lang="da-DK" sz="2000"/>
                </a:br>
                <a:endParaRPr lang="da-DK" sz="2000"/>
              </a:p>
              <a:p>
                <a:pPr marL="0" indent="0">
                  <a:buNone/>
                </a:pPr>
                <a:r>
                  <a:rPr lang="da-DK">
                    <a:solidFill>
                      <a:schemeClr val="accent1">
                        <a:lumMod val="75000"/>
                      </a:schemeClr>
                    </a:solidFill>
                  </a:rPr>
                  <a:t>Step 3</a:t>
                </a:r>
                <a:r>
                  <a:rPr lang="da-DK"/>
                  <a:t>. Tegn kassen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rotWithShape="1">
                <a:blip r:embed="rId3"/>
                <a:stretch>
                  <a:fillRect l="-941"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57</a:t>
            </a:fld>
            <a:endParaRPr lang="da-DK"/>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431112" y="3429000"/>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1112" y="4969449"/>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152" name="Picture 8"/>
          <p:cNvPicPr>
            <a:picLocks noChangeAspect="1" noChangeArrowheads="1"/>
          </p:cNvPicPr>
          <p:nvPr/>
        </p:nvPicPr>
        <p:blipFill>
          <a:blip r:embed="rId5">
            <a:extLst>
              <a:ext uri="{28A0092B-C50C-407E-A947-70E740481C1C}">
                <a14:useLocalDpi xmlns:a14="http://schemas.microsoft.com/office/drawing/2010/main" val="0"/>
              </a:ext>
            </a:extLst>
          </a:blip>
          <a:srcRect b="4130"/>
          <a:stretch>
            <a:fillRect/>
          </a:stretch>
        </p:blipFill>
        <p:spPr bwMode="auto">
          <a:xfrm>
            <a:off x="494667" y="5295198"/>
            <a:ext cx="6669621" cy="134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4558511" y="5733256"/>
            <a:ext cx="1"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621266"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27387"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21267" y="5740571"/>
            <a:ext cx="16061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21267" y="6157989"/>
            <a:ext cx="16061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7232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615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3" name="Picture 8"/>
          <p:cNvPicPr>
            <a:picLocks noChangeAspect="1" noChangeArrowheads="1"/>
          </p:cNvPicPr>
          <p:nvPr/>
        </p:nvPicPr>
        <p:blipFill>
          <a:blip r:embed="rId3">
            <a:extLst>
              <a:ext uri="{28A0092B-C50C-407E-A947-70E740481C1C}">
                <a14:useLocalDpi xmlns:a14="http://schemas.microsoft.com/office/drawing/2010/main" val="0"/>
              </a:ext>
            </a:extLst>
          </a:blip>
          <a:srcRect b="4130"/>
          <a:stretch>
            <a:fillRect/>
          </a:stretch>
        </p:blipFill>
        <p:spPr bwMode="auto">
          <a:xfrm>
            <a:off x="494667" y="5295198"/>
            <a:ext cx="6669621" cy="134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a-DK"/>
              <a:t>Eksempel (flymotor)</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a:solidFill>
                      <a:schemeClr val="accent1">
                        <a:lumMod val="75000"/>
                      </a:schemeClr>
                    </a:solidFill>
                  </a:rPr>
                  <a:t>Step 4</a:t>
                </a:r>
                <a:r>
                  <a:rPr lang="da-DK"/>
                  <a:t>. Tegn koste på:</a:t>
                </a:r>
              </a:p>
              <a:p>
                <a:pPr marL="457200" indent="-457200">
                  <a:buFont typeface="+mj-lt"/>
                  <a:buAutoNum type="alphaLcPeriod"/>
                </a:pPr>
                <a:r>
                  <a:rPr lang="da-DK" sz="2000"/>
                  <a:t>Beregn </a:t>
                </a:r>
                <a:r>
                  <a:rPr lang="da-DK" sz="2000" i="1"/>
                  <a:t>step</a:t>
                </a:r>
                <a:r>
                  <a:rPr lang="da-DK" sz="2000"/>
                  <a:t>:</a:t>
                </a:r>
                <a:br>
                  <a:rPr lang="da-DK" sz="2000"/>
                </a:br>
                <a:r>
                  <a:rPr lang="da-DK" sz="2000"/>
                  <a:t> 	 </a:t>
                </a:r>
                <a14:m>
                  <m:oMathPara>
                    <m:oMathParaPr>
                      <m:jc/>
                    </m:oMathParaPr>
                    <m:oMath>
                      <m:r>
                        <a:rPr lang="da-DK" sz="2000" i="1">
                          <a:latin typeface="Cambria Math"/>
                        </a:rPr>
                        <m:t>𝑠𝑡𝑒𝑝</m:t>
                      </m:r>
                      <m:r>
                        <a:rPr lang="da-DK" sz="2000" i="1">
                          <a:latin typeface="Cambria Math"/>
                        </a:rPr>
                        <m:t>=1.5∙</m:t>
                      </m:r>
                      <m:d>
                        <m:dPr>
                          <m:begChr m:val="("/>
                          <m:sepChr m:val="|"/>
                          <m:endChr m:val=")"/>
                          <m:grow m:val="on"/>
                          <m:shp m:val="centered"/>
                          <m:ctrlPr>
                            <a:rPr lang="da-DK" sz="2000" i="1">
                              <a:latin typeface="Cambria Math" panose="02040503050406030204" pitchFamily="18" charset="0"/>
                              <a:ea typeface="Cambria Math"/>
                            </a:rPr>
                          </m:ctrlPr>
                        </m:dPr>
                        <m:e>
                          <m:sSub>
                            <m:sSubPr>
                              <m:ctrlPr>
                                <a:rPr lang="da-DK" sz="2000" i="1">
                                  <a:latin typeface="Cambria Math" panose="02040503050406030204" pitchFamily="18" charset="0"/>
                                  <a:ea typeface="Cambria Math"/>
                                </a:rPr>
                              </m:ctrlPr>
                            </m:sSubPr>
                            <m:e>
                              <m:r>
                                <a:rPr lang="da-DK" sz="2000" i="1">
                                  <a:latin typeface="Cambria Math"/>
                                  <a:ea typeface="Cambria Math"/>
                                </a:rPr>
                                <m:t>𝑄</m:t>
                              </m:r>
                            </m:e>
                            <m:sub>
                              <m:r>
                                <a:rPr lang="da-DK" sz="2000" i="1">
                                  <a:latin typeface="Cambria Math"/>
                                  <a:ea typeface="Cambria Math"/>
                                </a:rPr>
                                <m:t>3</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𝑄</m:t>
                              </m:r>
                            </m:e>
                            <m:sub>
                              <m:r>
                                <a:rPr lang="da-DK" sz="2000" i="1">
                                  <a:latin typeface="Cambria Math"/>
                                  <a:ea typeface="Cambria Math"/>
                                </a:rPr>
                                <m:t>1</m:t>
                              </m:r>
                            </m:sub>
                          </m:sSub>
                        </m:e>
                      </m:d>
                      <m:r>
                        <a:rPr lang="da-DK" sz="2000" b="0" i="1" smtClean="0">
                          <a:latin typeface="Cambria Math"/>
                          <a:ea typeface="Cambria Math"/>
                        </a:rPr>
                        <m:t>=</m:t>
                      </m:r>
                      <m:r>
                        <a:rPr lang="da-DK" sz="2000" i="1">
                          <a:latin typeface="Cambria Math"/>
                        </a:rPr>
                        <m:t>1.5</m:t>
                      </m:r>
                      <m:r>
                        <a:rPr lang="da-DK" sz="2000" i="1">
                          <a:latin typeface="Cambria Math"/>
                          <a:ea typeface="Cambria Math"/>
                        </a:rPr>
                        <m:t>∙</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0.226−0.213</m:t>
                          </m:r>
                        </m:e>
                      </m:d>
                      <m:r>
                        <a:rPr lang="da-DK" sz="2000" b="0" i="1" smtClean="0">
                          <a:latin typeface="Cambria Math"/>
                          <a:ea typeface="Cambria Math"/>
                        </a:rPr>
                        <m:t>=0.0195</m:t>
                      </m:r>
                    </m:oMath>
                  </m:oMathPara>
                </a14:m>
                <a:r>
                  <a:rPr lang="da-DK" sz="2000"/>
                  <a:t>	</a:t>
                </a:r>
                <a:r>
                  <a:rPr lang="da-DK" sz="1400"/>
                  <a:t> </a:t>
                </a:r>
                <a:br>
                  <a:rPr lang="da-DK" sz="1400"/>
                </a:br>
                <a:r>
                  <a:rPr lang="da-DK" sz="1000"/>
                  <a:t> </a:t>
                </a:r>
                <a:endParaRPr lang="da-DK" sz="2000"/>
              </a:p>
              <a:p>
                <a:pPr marL="457200" indent="-457200">
                  <a:buFont typeface="+mj-lt"/>
                  <a:buAutoNum type="alphaLcPeriod"/>
                </a:pPr>
                <a:r>
                  <a:rPr lang="da-DK" sz="2000"/>
                  <a:t>Beregn mulige grænser for koste, Upper og Lower Inner Fence</a:t>
                </a:r>
                <a:br>
                  <a:rPr lang="da-DK" sz="2000"/>
                </a:br>
                <a:r>
                  <a:rPr lang="da-DK" sz="2000"/>
                  <a:t>(</a:t>
                </a:r>
                <a:r>
                  <a:rPr lang="da-DK" sz="2000" i="1"/>
                  <a:t>UIF</a:t>
                </a:r>
                <a:r>
                  <a:rPr lang="da-DK" sz="2000"/>
                  <a:t> og </a:t>
                </a:r>
                <a:r>
                  <a:rPr lang="da-DK" sz="2000" i="1"/>
                  <a:t>LIF)</a:t>
                </a:r>
                <a:r>
                  <a:rPr lang="da-DK" sz="2000"/>
                  <a:t>:</a:t>
                </a:r>
                <a:br>
                  <a:rPr lang="da-DK" sz="2000"/>
                </a:br>
                <a:r>
                  <a:rPr lang="da-DK" sz="2000"/>
                  <a:t> 	</a:t>
                </a:r>
                <a14:m>
                  <m:oMathPara>
                    <m:oMathParaPr>
                      <m:jc/>
                    </m:oMathParaPr>
                    <m:oMath>
                      <m:r>
                        <a:rPr lang="da-DK" sz="2000" i="1">
                          <a:latin typeface="Cambria Math"/>
                        </a:rPr>
                        <m:t>𝑈𝐼𝐹</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𝑄</m:t>
                          </m:r>
                        </m:e>
                        <m:sub>
                          <m:r>
                            <a:rPr lang="da-DK" sz="2000" i="1">
                              <a:latin typeface="Cambria Math"/>
                            </a:rPr>
                            <m:t>3</m:t>
                          </m:r>
                        </m:sub>
                      </m:sSub>
                      <m:r>
                        <a:rPr lang="da-DK" sz="2000" i="1">
                          <a:latin typeface="Cambria Math"/>
                        </a:rPr>
                        <m:t>+</m:t>
                      </m:r>
                      <m:r>
                        <a:rPr lang="da-DK" sz="2000" i="1">
                          <a:latin typeface="Cambria Math"/>
                        </a:rPr>
                        <m:t>𝑠𝑡𝑒𝑝</m:t>
                      </m:r>
                      <m:r>
                        <a:rPr lang="da-DK" sz="2000" b="0" i="1" smtClean="0">
                          <a:latin typeface="Cambria Math"/>
                        </a:rPr>
                        <m:t>=0.226+0.0195=0.2455</m:t>
                      </m:r>
                    </m:oMath>
                  </m:oMathPara>
                </a14:m>
                <a:br>
                  <a:rPr lang="da-DK" sz="2000"/>
                </a:br>
                <a:r>
                  <a:rPr lang="da-DK" sz="2000"/>
                  <a:t> 	</a:t>
                </a:r>
                <a14:m>
                  <m:oMathPara>
                    <m:oMathParaPr>
                      <m:jc/>
                    </m:oMathParaPr>
                    <m:oMath>
                      <m:r>
                        <a:rPr lang="da-DK" sz="2000" i="1">
                          <a:latin typeface="Cambria Math"/>
                        </a:rPr>
                        <m:t>𝐿𝐼𝐹</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𝑄</m:t>
                          </m:r>
                        </m:e>
                        <m:sub>
                          <m:r>
                            <a:rPr lang="da-DK" sz="2000" i="1">
                              <a:latin typeface="Cambria Math"/>
                            </a:rPr>
                            <m:t>1</m:t>
                          </m:r>
                        </m:sub>
                      </m:sSub>
                      <m:r>
                        <a:rPr lang="da-DK" sz="2000" i="1">
                          <a:latin typeface="Cambria Math"/>
                        </a:rPr>
                        <m:t>−</m:t>
                      </m:r>
                      <m:r>
                        <a:rPr lang="da-DK" sz="2000" i="1">
                          <a:latin typeface="Cambria Math"/>
                        </a:rPr>
                        <m:t>𝑠𝑡𝑒𝑝</m:t>
                      </m:r>
                      <m:r>
                        <a:rPr lang="da-DK" sz="2000" b="0" i="1" smtClean="0">
                          <a:latin typeface="Cambria Math"/>
                        </a:rPr>
                        <m:t>=0.213−0.0195=0.1935</m:t>
                      </m:r>
                    </m:oMath>
                  </m:oMathPara>
                </a14:m>
                <a:br>
                  <a:rPr lang="da-DK" sz="2000"/>
                </a:br>
                <a:r>
                  <a:rPr lang="da-DK" sz="1000"/>
                  <a:t> </a:t>
                </a:r>
              </a:p>
              <a:p>
                <a:pPr marL="457200" indent="-457200">
                  <a:buFont typeface="+mj-lt"/>
                  <a:buAutoNum type="alphaLcPeriod"/>
                </a:pPr>
                <a:r>
                  <a:rPr lang="da-DK" sz="2000"/>
                  <a:t>Find ‘adjacents’, nærmeste dataværdier inden for </a:t>
                </a:r>
                <a:r>
                  <a:rPr lang="da-DK" sz="2000" i="1"/>
                  <a:t>UIF</a:t>
                </a:r>
                <a:r>
                  <a:rPr lang="da-DK" sz="2000"/>
                  <a:t> og </a:t>
                </a:r>
                <a:r>
                  <a:rPr lang="da-DK" sz="2000" i="1"/>
                  <a:t>LIF</a:t>
                </a:r>
                <a:r>
                  <a:rPr lang="da-DK" sz="2000"/>
                  <a:t>:</a:t>
                </a:r>
                <a:br>
                  <a:rPr lang="da-DK" sz="2000"/>
                </a:br>
                <a:r>
                  <a:rPr lang="da-DK" sz="2000"/>
                  <a:t>	Upper adjacent: </a:t>
                </a:r>
                <a14:m>
                  <m:oMathPara>
                    <m:oMathParaPr>
                      <m:jc/>
                    </m:oMathParaPr>
                    <m:oMath>
                      <m:r>
                        <a:rPr lang="da-DK" sz="2000" i="1" smtClean="0">
                          <a:latin typeface="Cambria Math" panose="02040503050406030204" pitchFamily="18" charset="0"/>
                        </a:rPr>
                        <m:t>0.237</m:t>
                      </m:r>
                      <m:r>
                        <m:rPr>
                          <m:sty m:val="p"/>
                        </m:rPr>
                        <a:rPr lang="en-US" sz="2000" b="0" i="0" smtClean="0">
                          <a:latin typeface="Cambria Math" panose="02040503050406030204" pitchFamily="18" charset="0"/>
                        </a:rPr>
                        <m:t>0</m:t>
                      </m:r>
                    </m:oMath>
                  </m:oMathPara>
                </a14:m>
                <a:br>
                  <a:rPr lang="da-DK" sz="2000"/>
                </a:br>
                <a:r>
                  <a:rPr lang="da-DK" sz="2000"/>
                  <a:t>	Lower adjacent: </a:t>
                </a:r>
                <a14:m>
                  <m:oMathPara>
                    <m:oMathParaPr>
                      <m:jc/>
                    </m:oMathParaPr>
                    <m:oMath>
                      <m:r>
                        <a:rPr lang="da-DK" sz="2000" i="1" smtClean="0">
                          <a:latin typeface="Cambria Math" panose="02040503050406030204" pitchFamily="18" charset="0"/>
                        </a:rPr>
                        <m:t>0.201</m:t>
                      </m:r>
                      <m:r>
                        <a:rPr lang="en-US" sz="2000" b="0" i="1" smtClean="0">
                          <a:latin typeface="Cambria Math" panose="02040503050406030204" pitchFamily="18" charset="0"/>
                        </a:rPr>
                        <m:t>0</m:t>
                      </m:r>
                    </m:oMath>
                  </m:oMathPara>
                </a14:m>
                <a:endParaRPr lang="da-DK" sz="2000"/>
              </a:p>
              <a:p>
                <a:pPr marL="457200" indent="-457200">
                  <a:buFont typeface="+mj-lt"/>
                  <a:buAutoNum type="alphaLcPeriod"/>
                </a:pPr>
                <a:r>
                  <a:rPr lang="da-DK" sz="2000"/>
                  <a:t>Tegn koste fra kassen til adjacents.</a:t>
                </a:r>
                <a:br>
                  <a:rPr lang="da-DK" sz="2000"/>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941"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58</a:t>
            </a:fld>
            <a:endParaRPr lang="da-DK"/>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431112" y="3429000"/>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1112" y="4969449"/>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58511" y="5733256"/>
            <a:ext cx="1"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621266"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27387"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21267" y="5740571"/>
            <a:ext cx="16061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21267" y="6157989"/>
            <a:ext cx="16061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148" name="Group 6147"/>
          <p:cNvGrpSpPr/>
          <p:nvPr/>
        </p:nvGrpSpPr>
        <p:grpSpPr>
          <a:xfrm>
            <a:off x="2123728" y="5857976"/>
            <a:ext cx="1497538" cy="183784"/>
            <a:chOff x="2123728" y="5857976"/>
            <a:chExt cx="1497538" cy="183784"/>
          </a:xfrm>
        </p:grpSpPr>
        <p:cxnSp>
          <p:nvCxnSpPr>
            <p:cNvPr id="22" name="Straight Connector 21"/>
            <p:cNvCxnSpPr/>
            <p:nvPr/>
          </p:nvCxnSpPr>
          <p:spPr>
            <a:xfrm>
              <a:off x="2123728" y="5949280"/>
              <a:ext cx="1497538"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305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49" name="Group 6148"/>
          <p:cNvGrpSpPr/>
          <p:nvPr/>
        </p:nvGrpSpPr>
        <p:grpSpPr>
          <a:xfrm>
            <a:off x="5172795" y="5857976"/>
            <a:ext cx="1422257" cy="183784"/>
            <a:chOff x="5172795" y="5857976"/>
            <a:chExt cx="1422257" cy="183784"/>
          </a:xfrm>
        </p:grpSpPr>
        <p:cxnSp>
          <p:nvCxnSpPr>
            <p:cNvPr id="28" name="Straight Connector 27"/>
            <p:cNvCxnSpPr/>
            <p:nvPr/>
          </p:nvCxnSpPr>
          <p:spPr>
            <a:xfrm flipH="1">
              <a:off x="5172795" y="5949868"/>
              <a:ext cx="1360841"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5950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0643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6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Eksempel (flymotor)</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a:solidFill>
                      <a:schemeClr val="accent1">
                        <a:lumMod val="75000"/>
                      </a:schemeClr>
                    </a:solidFill>
                  </a:rPr>
                  <a:t>Step 5</a:t>
                </a:r>
                <a:r>
                  <a:rPr lang="da-DK"/>
                  <a:t>. Identificér outliers</a:t>
                </a:r>
                <a:endParaRPr lang="da-DK"/>
              </a:p>
              <a:p>
                <a:pPr marL="457200" indent="-457200">
                  <a:buFont typeface="+mj-lt"/>
                  <a:buAutoNum type="alphaLcPeriod"/>
                </a:pPr>
                <a:r>
                  <a:rPr lang="da-DK" sz="2000"/>
                  <a:t>0.193 er en outlier, for </a:t>
                </a:r>
                <a14:m>
                  <m:oMathPara>
                    <m:oMathParaPr>
                      <m:jc/>
                    </m:oMathParaPr>
                    <m:oMath>
                      <m:r>
                        <a:rPr lang="da-DK" sz="2000" b="0" i="1" smtClean="0">
                          <a:latin typeface="Cambria Math"/>
                        </a:rPr>
                        <m:t>0.193&lt;</m:t>
                      </m:r>
                      <m:r>
                        <a:rPr lang="da-DK" sz="2000" b="0" i="1" smtClean="0">
                          <a:latin typeface="Cambria Math"/>
                        </a:rPr>
                        <m:t>𝐿𝐼𝐹</m:t>
                      </m:r>
                      <m:r>
                        <a:rPr lang="da-DK" sz="2000" b="0" i="1" smtClean="0">
                          <a:latin typeface="Cambria Math"/>
                        </a:rPr>
                        <m:t>=0.1935</m:t>
                      </m:r>
                    </m:oMath>
                  </m:oMathPara>
                </a14:m>
                <a:br>
                  <a:rPr lang="da-DK" sz="2000"/>
                </a:b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941"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59</a:t>
            </a:fld>
            <a:endParaRPr lang="da-DK"/>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431112" y="3429000"/>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1112" y="4969449"/>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152" name="Picture 8"/>
          <p:cNvPicPr>
            <a:picLocks noChangeAspect="1" noChangeArrowheads="1"/>
          </p:cNvPicPr>
          <p:nvPr/>
        </p:nvPicPr>
        <p:blipFill>
          <a:blip r:embed="rId5">
            <a:extLst>
              <a:ext uri="{28A0092B-C50C-407E-A947-70E740481C1C}">
                <a14:useLocalDpi xmlns:a14="http://schemas.microsoft.com/office/drawing/2010/main" val="0"/>
              </a:ext>
            </a:extLst>
          </a:blip>
          <a:srcRect b="4130"/>
          <a:stretch>
            <a:fillRect/>
          </a:stretch>
        </p:blipFill>
        <p:spPr bwMode="auto">
          <a:xfrm>
            <a:off x="494667" y="5295198"/>
            <a:ext cx="6669621" cy="134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4558511" y="5733256"/>
            <a:ext cx="1"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621266"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27387"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21267" y="5740571"/>
            <a:ext cx="16061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21267" y="6157989"/>
            <a:ext cx="16061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23728" y="5949280"/>
            <a:ext cx="1497538"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305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72795" y="5949868"/>
            <a:ext cx="1360841"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5950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072072" y="5877272"/>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35070511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Emner fra bogen (pensum)</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6</a:t>
            </a:fld>
            <a:endParaRPr lang="da-DK"/>
          </a:p>
        </p:txBody>
      </p:sp>
      <p:sp>
        <p:nvSpPr>
          <p:cNvPr id="3" name="Content Placeholder 2"/>
          <p:cNvSpPr>
            <a:spLocks noGrp="1"/>
          </p:cNvSpPr>
          <p:nvPr>
            <p:ph idx="1"/>
          </p:nvPr>
        </p:nvSpPr>
        <p:spPr/>
        <p:txBody>
          <a:bodyPr/>
          <a:lstStyle/>
          <a:p>
            <a:endParaRPr lang="en-GB"/>
          </a:p>
        </p:txBody>
      </p:sp>
      <p:pic>
        <p:nvPicPr>
          <p:cNvPr id="9" name="Picture 8"/>
          <p:cNvPicPr>
            <a:picLocks noChangeAspect="1"/>
          </p:cNvPicPr>
          <p:nvPr/>
        </p:nvPicPr>
        <p:blipFill>
          <a:blip r:embed="rId3"/>
          <a:stretch>
            <a:fillRect/>
          </a:stretch>
        </p:blipFill>
        <p:spPr>
          <a:xfrm>
            <a:off x="611560" y="1268760"/>
            <a:ext cx="8208912" cy="5337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5917794"/>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Eksempel (flymotor)</a:t>
            </a:r>
          </a:p>
        </p:txBody>
      </p:sp>
      <p:sp>
        <p:nvSpPr>
          <p:cNvPr id="3" name="Content Placeholder 2"/>
          <p:cNvSpPr>
            <a:spLocks noGrp="1"/>
          </p:cNvSpPr>
          <p:nvPr>
            <p:ph idx="1"/>
          </p:nvPr>
        </p:nvSpPr>
        <p:spPr>
          <a:xfrm>
            <a:off x="467544" y="1124744"/>
            <a:ext cx="8424936" cy="5616624"/>
          </a:xfrm>
        </p:spPr>
        <p:txBody>
          <a:bodyPr/>
          <a:lstStyle/>
          <a:p>
            <a:r>
              <a:rPr lang="da-DK" sz="2000"/>
              <a:t>Normalt vises data (prikkerne) ikke i et boksplot. </a:t>
            </a:r>
            <a:br>
              <a:rPr lang="da-DK" sz="2000"/>
            </a:br>
            <a:r>
              <a:rPr lang="da-DK" sz="2000"/>
              <a:t>Med R ser boksplottet sådan ud:</a:t>
            </a:r>
            <a:br>
              <a:rPr lang="da-DK" sz="2000"/>
            </a:br>
            <a:br>
              <a:rPr lang="da-DK" sz="2000"/>
            </a:br>
            <a:br>
              <a:rPr lang="da-DK" sz="2000"/>
            </a:br>
            <a:br>
              <a:rPr lang="da-DK" sz="2000"/>
            </a:br>
            <a:br>
              <a:rPr lang="da-DK" sz="2000"/>
            </a:br>
            <a:br>
              <a:rPr lang="da-DK" sz="2000"/>
            </a:br>
            <a:br>
              <a:rPr lang="da-DK" sz="2000"/>
            </a:br>
            <a:br>
              <a:rPr lang="da-DK" sz="2000"/>
            </a:br>
            <a:br>
              <a:rPr lang="da-DK" sz="2000"/>
            </a:br>
            <a:br>
              <a:rPr lang="da-DK" sz="2000"/>
            </a:br>
            <a:r>
              <a:rPr lang="da-DK" sz="1600"/>
              <a:t> </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60</a:t>
            </a:fld>
            <a:endParaRPr lang="da-DK"/>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431112" y="3429000"/>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1112" y="4969449"/>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b="4130"/>
          <a:stretch>
            <a:fillRect/>
          </a:stretch>
        </p:blipFill>
        <p:spPr bwMode="auto">
          <a:xfrm>
            <a:off x="494667" y="5295198"/>
            <a:ext cx="6669621" cy="134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4558511" y="5733256"/>
            <a:ext cx="1"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621266"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27387"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21267" y="5740571"/>
            <a:ext cx="16061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21267" y="6157989"/>
            <a:ext cx="16061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23728" y="5949280"/>
            <a:ext cx="1497538"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305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72795" y="5949868"/>
            <a:ext cx="1360841"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5950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072072" y="5877272"/>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pic>
        <p:nvPicPr>
          <p:cNvPr id="5" name="Picture 4"/>
          <p:cNvPicPr>
            <a:picLocks noChangeAspect="1"/>
          </p:cNvPicPr>
          <p:nvPr/>
        </p:nvPicPr>
        <p:blipFill>
          <a:blip r:embed="rId5"/>
          <a:stretch>
            <a:fillRect/>
          </a:stretch>
        </p:blipFill>
        <p:spPr>
          <a:xfrm>
            <a:off x="395536" y="1916832"/>
            <a:ext cx="6624736" cy="27286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8868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Parallelle boksplots</a:t>
            </a:r>
            <a:endParaRPr lang="en-GB"/>
          </a:p>
        </p:txBody>
      </p:sp>
      <p:sp>
        <p:nvSpPr>
          <p:cNvPr id="3" name="Content Placeholder 2"/>
          <p:cNvSpPr>
            <a:spLocks noGrp="1"/>
          </p:cNvSpPr>
          <p:nvPr>
            <p:ph idx="1"/>
          </p:nvPr>
        </p:nvSpPr>
        <p:spPr/>
        <p:txBody>
          <a:bodyPr/>
          <a:lstStyle/>
          <a:p>
            <a:r>
              <a:rPr lang="en-US"/>
              <a:t>Vi bruger især parallelle boksplots til at sammenligne grupper af data</a:t>
            </a:r>
          </a:p>
          <a:p>
            <a:r>
              <a:rPr lang="en-US"/>
              <a:t>Eksempel: Antal timers søvn fordelt på ugedage for universitetsstuderende</a:t>
            </a:r>
            <a:br>
              <a:rPr lang="en-US"/>
            </a:br>
            <a:br>
              <a:rPr lang="en-US"/>
            </a:br>
            <a:br>
              <a:rPr lang="en-US"/>
            </a:br>
            <a:br>
              <a:rPr lang="en-US"/>
            </a:br>
            <a:br>
              <a:rPr lang="en-US"/>
            </a:br>
            <a:br>
              <a:rPr lang="en-US"/>
            </a:br>
            <a:br>
              <a:rPr lang="en-US"/>
            </a:br>
            <a:br>
              <a:rPr lang="en-US"/>
            </a:br>
            <a:br>
              <a:rPr lang="en-US"/>
            </a:br>
            <a:br>
              <a:rPr lang="en-US"/>
            </a:br>
            <a:br>
              <a:rPr lang="en-US"/>
            </a:br>
            <a:endParaRPr lang="en-US"/>
          </a:p>
          <a:p>
            <a:r>
              <a:rPr lang="en-US"/>
              <a:t>Parallelt boksplot i R: </a:t>
            </a:r>
            <a:r>
              <a:rPr lang="en-US">
                <a:solidFill>
                  <a:schemeClr val="accent1">
                    <a:lumMod val="75000"/>
                  </a:schemeClr>
                </a:solidFill>
              </a:rPr>
              <a:t>boxplot(Timer ~ Ugedag)</a:t>
            </a:r>
            <a:r>
              <a:rPr lang="en-US"/>
              <a:t>.</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61</a:t>
            </a:fld>
            <a:endParaRPr lang="da-DK"/>
          </a:p>
        </p:txBody>
      </p:sp>
      <p:pic>
        <p:nvPicPr>
          <p:cNvPr id="5122" name="Picture 2" descr="https://plot.ly/static/img/literacy/boxplot/boxplotfig9.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5696" y="2654034"/>
            <a:ext cx="5544616" cy="326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581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da-DK" sz="3600" b="1">
                <a:solidFill>
                  <a:schemeClr val="accent1">
                    <a:lumMod val="75000"/>
                  </a:schemeClr>
                </a:solidFill>
              </a:rPr>
              <a:t>Opsummering af R funktioner</a:t>
            </a:r>
          </a:p>
        </p:txBody>
      </p:sp>
      <p:sp>
        <p:nvSpPr>
          <p:cNvPr id="3" name="Content Placeholder 2"/>
          <p:cNvSpPr>
            <a:spLocks noGrp="1"/>
          </p:cNvSpPr>
          <p:nvPr>
            <p:ph sz="half" idx="1"/>
          </p:nvPr>
        </p:nvSpPr>
        <p:spPr>
          <a:xfrm>
            <a:off x="457200" y="1340768"/>
            <a:ext cx="4402832" cy="5367138"/>
          </a:xfrm>
        </p:spPr>
        <p:txBody>
          <a:bodyPr>
            <a:normAutofit fontScale="92500" lnSpcReduction="10000"/>
          </a:bodyPr>
          <a:lstStyle/>
          <a:p>
            <a:pPr marL="0" indent="0">
              <a:buNone/>
            </a:pPr>
            <a:r>
              <a:rPr lang="da-DK" sz="2400" b="1"/>
              <a:t>Import af data</a:t>
            </a:r>
          </a:p>
          <a:p>
            <a:pPr marL="342900" indent="-342900">
              <a:buFont typeface="Arial" pitchFamily="34" charset="0"/>
              <a:buChar char="•"/>
            </a:pPr>
            <a:r>
              <a:rPr lang="da-DK" sz="2400" err="1">
                <a:solidFill>
                  <a:schemeClr val="accent1">
                    <a:lumMod val="75000"/>
                  </a:schemeClr>
                </a:solidFill>
              </a:rPr>
              <a:t>read.table()</a:t>
            </a:r>
            <a:r>
              <a:rPr lang="da-DK" sz="2400"/>
              <a:t> 	til .txt og .csv, ikke </a:t>
            </a:r>
            <a:br>
              <a:rPr lang="da-DK" sz="2400"/>
            </a:br>
            <a:r>
              <a:rPr lang="da-DK" sz="2400"/>
              <a:t>		Excel (.xls eller .xlsx)</a:t>
            </a:r>
            <a:br>
              <a:rPr lang="da-DK" sz="2400"/>
            </a:br>
            <a:r>
              <a:rPr lang="da-DK" sz="1100"/>
              <a:t> </a:t>
            </a:r>
          </a:p>
          <a:p>
            <a:pPr marL="0" indent="0">
              <a:buNone/>
            </a:pPr>
            <a:r>
              <a:rPr lang="da-DK" sz="2400" b="1"/>
              <a:t>Deskriptorer</a:t>
            </a:r>
          </a:p>
          <a:p>
            <a:pPr marL="342900" indent="-342900">
              <a:buFont typeface="Arial" pitchFamily="34" charset="0"/>
              <a:buChar char="•"/>
            </a:pPr>
            <a:r>
              <a:rPr lang="da-DK" sz="2400" err="1">
                <a:solidFill>
                  <a:schemeClr val="accent1">
                    <a:lumMod val="75000"/>
                  </a:schemeClr>
                </a:solidFill>
              </a:rPr>
              <a:t>mean()</a:t>
            </a:r>
            <a:r>
              <a:rPr lang="da-DK" sz="2400"/>
              <a:t> 	Middelværdi</a:t>
            </a:r>
          </a:p>
          <a:p>
            <a:pPr marL="342900" indent="-342900">
              <a:buFont typeface="Arial" pitchFamily="34" charset="0"/>
              <a:buChar char="•"/>
            </a:pPr>
            <a:r>
              <a:rPr lang="da-DK" sz="2400">
                <a:solidFill>
                  <a:schemeClr val="accent1">
                    <a:lumMod val="75000"/>
                  </a:schemeClr>
                </a:solidFill>
              </a:rPr>
              <a:t>var()</a:t>
            </a:r>
            <a:r>
              <a:rPr lang="da-DK" sz="2400"/>
              <a:t> 	Varians (stikprøve)</a:t>
            </a:r>
          </a:p>
          <a:p>
            <a:pPr marL="342900" indent="-342900">
              <a:buFont typeface="Arial" pitchFamily="34" charset="0"/>
              <a:buChar char="•"/>
            </a:pPr>
            <a:r>
              <a:rPr lang="da-DK" sz="2400" err="1">
                <a:solidFill>
                  <a:schemeClr val="accent1">
                    <a:lumMod val="75000"/>
                  </a:schemeClr>
                </a:solidFill>
              </a:rPr>
              <a:t>sd()</a:t>
            </a:r>
            <a:r>
              <a:rPr lang="da-DK" sz="2400"/>
              <a:t> 		Standardafvigelse </a:t>
            </a:r>
            <a:br>
              <a:rPr lang="da-DK" sz="2400"/>
            </a:br>
            <a:r>
              <a:rPr lang="da-DK" sz="2400"/>
              <a:t> 		(stikprøve)</a:t>
            </a:r>
          </a:p>
          <a:p>
            <a:pPr marL="342900" indent="-342900">
              <a:buFont typeface="Arial" pitchFamily="34" charset="0"/>
              <a:buChar char="•"/>
            </a:pPr>
            <a:r>
              <a:rPr lang="da-DK" sz="2400">
                <a:solidFill>
                  <a:schemeClr val="accent1">
                    <a:lumMod val="75000"/>
                  </a:schemeClr>
                </a:solidFill>
              </a:rPr>
              <a:t>min()</a:t>
            </a:r>
            <a:r>
              <a:rPr lang="da-DK" sz="2400"/>
              <a:t> 	Minimum</a:t>
            </a:r>
          </a:p>
          <a:p>
            <a:pPr marL="342900" indent="-342900">
              <a:buFont typeface="Arial" pitchFamily="34" charset="0"/>
              <a:buChar char="•"/>
            </a:pPr>
            <a:r>
              <a:rPr lang="da-DK" sz="2400">
                <a:solidFill>
                  <a:schemeClr val="accent1">
                    <a:lumMod val="75000"/>
                  </a:schemeClr>
                </a:solidFill>
              </a:rPr>
              <a:t>max()</a:t>
            </a:r>
            <a:r>
              <a:rPr lang="da-DK" sz="2400"/>
              <a:t> 	Maksimum</a:t>
            </a:r>
          </a:p>
          <a:p>
            <a:pPr marL="342900" indent="-342900">
              <a:buFont typeface="Arial" pitchFamily="34" charset="0"/>
              <a:buChar char="•"/>
            </a:pPr>
            <a:r>
              <a:rPr lang="da-DK" sz="2400" err="1">
                <a:solidFill>
                  <a:schemeClr val="accent1">
                    <a:lumMod val="75000"/>
                  </a:schemeClr>
                </a:solidFill>
              </a:rPr>
              <a:t>length()</a:t>
            </a:r>
            <a:r>
              <a:rPr lang="da-DK" sz="2400"/>
              <a:t> 	Antal</a:t>
            </a:r>
          </a:p>
          <a:p>
            <a:pPr marL="342900" indent="-342900">
              <a:buFont typeface="Arial" pitchFamily="34" charset="0"/>
              <a:buChar char="•"/>
            </a:pPr>
            <a:r>
              <a:rPr lang="da-DK" sz="2400">
                <a:solidFill>
                  <a:schemeClr val="accent1">
                    <a:lumMod val="75000"/>
                  </a:schemeClr>
                </a:solidFill>
              </a:rPr>
              <a:t>median()</a:t>
            </a:r>
            <a:r>
              <a:rPr lang="da-DK" sz="2400"/>
              <a:t> 	median</a:t>
            </a:r>
          </a:p>
          <a:p>
            <a:pPr marL="342900" indent="-342900">
              <a:buFont typeface="Arial" pitchFamily="34" charset="0"/>
              <a:buChar char="•"/>
            </a:pPr>
            <a:r>
              <a:rPr lang="da-DK" sz="2400" err="1">
                <a:solidFill>
                  <a:schemeClr val="accent1">
                    <a:lumMod val="75000"/>
                  </a:schemeClr>
                </a:solidFill>
              </a:rPr>
              <a:t>quantile()</a:t>
            </a:r>
            <a:r>
              <a:rPr lang="da-DK" sz="2400"/>
              <a:t>  	Fraktiler </a:t>
            </a:r>
            <a:br>
              <a:rPr lang="da-DK" sz="2400"/>
            </a:br>
            <a:r>
              <a:rPr lang="da-DK" sz="2400"/>
              <a:t>		(0, 25, 50, 75, 100 %)</a:t>
            </a:r>
          </a:p>
        </p:txBody>
      </p:sp>
      <p:sp>
        <p:nvSpPr>
          <p:cNvPr id="5" name="Content Placeholder 4"/>
          <p:cNvSpPr>
            <a:spLocks noGrp="1"/>
          </p:cNvSpPr>
          <p:nvPr>
            <p:ph sz="half" idx="2"/>
          </p:nvPr>
        </p:nvSpPr>
        <p:spPr>
          <a:xfrm>
            <a:off x="4788024" y="1340768"/>
            <a:ext cx="4248472" cy="5184576"/>
          </a:xfrm>
        </p:spPr>
        <p:txBody>
          <a:bodyPr>
            <a:normAutofit fontScale="92500" lnSpcReduction="10000"/>
          </a:bodyPr>
          <a:lstStyle/>
          <a:p>
            <a:pPr marL="0" indent="0">
              <a:buNone/>
            </a:pPr>
            <a:r>
              <a:rPr lang="da-DK" sz="2400" b="1"/>
              <a:t>Diagrammer</a:t>
            </a:r>
          </a:p>
          <a:p>
            <a:pPr marL="342900" indent="-342900">
              <a:buFont typeface="Arial" pitchFamily="34" charset="0"/>
              <a:buChar char="•"/>
            </a:pPr>
            <a:r>
              <a:rPr lang="da-DK" sz="2400">
                <a:solidFill>
                  <a:schemeClr val="accent1">
                    <a:lumMod val="75000"/>
                  </a:schemeClr>
                </a:solidFill>
              </a:rPr>
              <a:t>barplot()</a:t>
            </a:r>
            <a:r>
              <a:rPr lang="da-DK" sz="2400"/>
              <a:t>	Stolpediagram</a:t>
            </a:r>
          </a:p>
          <a:p>
            <a:pPr marL="342900" indent="-342900">
              <a:buFont typeface="Arial" pitchFamily="34" charset="0"/>
              <a:buChar char="•"/>
            </a:pPr>
            <a:r>
              <a:rPr lang="da-DK" sz="2400">
                <a:solidFill>
                  <a:schemeClr val="accent1">
                    <a:lumMod val="75000"/>
                  </a:schemeClr>
                </a:solidFill>
              </a:rPr>
              <a:t>stripchart()</a:t>
            </a:r>
            <a:r>
              <a:rPr lang="da-DK" sz="2400"/>
              <a:t>	Prikdiagram</a:t>
            </a:r>
          </a:p>
          <a:p>
            <a:pPr marL="342900" indent="-342900">
              <a:buFont typeface="Arial" pitchFamily="34" charset="0"/>
              <a:buChar char="•"/>
            </a:pPr>
            <a:r>
              <a:rPr lang="da-DK" sz="2400">
                <a:solidFill>
                  <a:schemeClr val="accent1">
                    <a:lumMod val="75000"/>
                  </a:schemeClr>
                </a:solidFill>
              </a:rPr>
              <a:t>hist()</a:t>
            </a:r>
            <a:r>
              <a:rPr lang="da-DK" sz="2400"/>
              <a:t>	Histogram</a:t>
            </a:r>
          </a:p>
          <a:p>
            <a:pPr marL="342900" indent="-342900">
              <a:buFont typeface="Arial" pitchFamily="34" charset="0"/>
              <a:buChar char="•"/>
            </a:pPr>
            <a:r>
              <a:rPr lang="da-DK" sz="2400">
                <a:solidFill>
                  <a:schemeClr val="accent1">
                    <a:lumMod val="75000"/>
                  </a:schemeClr>
                </a:solidFill>
              </a:rPr>
              <a:t>stem()</a:t>
            </a:r>
            <a:r>
              <a:rPr lang="da-DK" sz="2400"/>
              <a:t>	Stem-and-leaf plot</a:t>
            </a:r>
          </a:p>
          <a:p>
            <a:pPr marL="342900" indent="-342900">
              <a:buFont typeface="Arial" pitchFamily="34" charset="0"/>
              <a:buChar char="•"/>
            </a:pPr>
            <a:r>
              <a:rPr lang="da-DK" sz="2400">
                <a:solidFill>
                  <a:schemeClr val="accent1">
                    <a:lumMod val="75000"/>
                  </a:schemeClr>
                </a:solidFill>
              </a:rPr>
              <a:t>boxplot()</a:t>
            </a:r>
            <a:r>
              <a:rPr lang="da-DK" sz="2400"/>
              <a:t>	Boksplot.</a:t>
            </a:r>
            <a:endParaRPr lang="da-DK" sz="2400"/>
          </a:p>
        </p:txBody>
      </p:sp>
      <p:sp>
        <p:nvSpPr>
          <p:cNvPr id="4" name="Slide Number Placeholder 3"/>
          <p:cNvSpPr>
            <a:spLocks noGrp="1"/>
          </p:cNvSpPr>
          <p:nvPr>
            <p:ph type="sldNum" sz="quarter" idx="12"/>
          </p:nvPr>
        </p:nvSpPr>
        <p:spPr/>
        <p:txBody>
          <a:bodyPr/>
          <a:lstStyle/>
          <a:p>
            <a:fld id="{2CD97C06-EC96-4259-9516-82894ECCBF7D}" type="slidenum">
              <a:rPr lang="da-DK" smtClean="0"/>
              <a:t>62</a:t>
            </a:fld>
            <a:endParaRPr lang="da-DK"/>
          </a:p>
        </p:txBody>
      </p:sp>
    </p:spTree>
    <p:extLst>
      <p:ext uri="{BB962C8B-B14F-4D97-AF65-F5344CB8AC3E}">
        <p14:creationId xmlns:p14="http://schemas.microsoft.com/office/powerpoint/2010/main" val="1447996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grpId="0"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grpId="0" nodeType="click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grpId="0" nodeType="click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dur="1" fill="hold" grpId="0" nodeType="clickEffect">
                                  <p:stCondLst>
                                    <p:cond delay="0"/>
                                  </p:stCondLst>
                                  <p:childTnLst>
                                    <p:set>
                                      <p:cBhvr>
                                        <p:cTn id="6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ntr" presetSubtype="0" dur="1" fill="hold" grpId="0" nodeType="click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p:stCondLst>
                              <p:cond delay="0"/>
                            </p:stCondLst>
                            <p:childTnLst>
                              <p:par>
                                <p:cTn id="69" presetID="1" presetClass="entr" presetSubtype="0" dur="1" fill="hold" grpId="0" nodeType="clickEffect">
                                  <p:stCondLst>
                                    <p:cond delay="0"/>
                                  </p:stCondLst>
                                  <p:childTnLst>
                                    <p:set>
                                      <p:cBhvr>
                                        <p:cTn id="7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Opgave om batterier til et eksoskelet</a:t>
            </a:r>
            <a:endParaRPr lang="en-GB"/>
          </a:p>
        </p:txBody>
      </p:sp>
      <p:sp>
        <p:nvSpPr>
          <p:cNvPr id="3" name="Content Placeholder 2"/>
          <p:cNvSpPr>
            <a:spLocks noGrp="1"/>
          </p:cNvSpPr>
          <p:nvPr>
            <p:ph idx="1"/>
          </p:nvPr>
        </p:nvSpPr>
        <p:spPr>
          <a:xfrm>
            <a:off x="467544" y="1283322"/>
            <a:ext cx="8424936" cy="5472608"/>
          </a:xfrm>
        </p:spPr>
        <p:txBody>
          <a:bodyPr/>
          <a:lstStyle/>
          <a:p>
            <a:pPr marL="0" indent="0">
              <a:buNone/>
            </a:pPr>
            <a:r>
              <a:rPr lang="en-US"/>
              <a:t>E</a:t>
            </a:r>
            <a:r>
              <a:rPr lang="en-GB"/>
              <a:t>t lille ingeniørfirma udvikler et eksoskelet, som de kalder for SwiftLift</a:t>
            </a:r>
          </a:p>
        </p:txBody>
      </p:sp>
      <p:sp>
        <p:nvSpPr>
          <p:cNvPr id="4" name="Slide Number Placeholder 3"/>
          <p:cNvSpPr>
            <a:spLocks noGrp="1"/>
          </p:cNvSpPr>
          <p:nvPr>
            <p:ph type="sldNum" sz="quarter" idx="12"/>
          </p:nvPr>
        </p:nvSpPr>
        <p:spPr/>
        <p:txBody>
          <a:bodyPr/>
          <a:lstStyle/>
          <a:p>
            <a:fld id="{2CD97C06-EC96-4259-9516-82894ECCBF7D}" type="slidenum">
              <a:rPr lang="da-DK" smtClean="0"/>
              <a:t>63</a:t>
            </a:fld>
            <a:endParaRPr lang="da-DK"/>
          </a:p>
        </p:txBody>
      </p:sp>
      <p:pic>
        <p:nvPicPr>
          <p:cNvPr id="7" name="Picture 6"/>
          <p:cNvPicPr>
            <a:picLocks noChangeAspect="1"/>
          </p:cNvPicPr>
          <p:nvPr/>
        </p:nvPicPr>
        <p:blipFill>
          <a:blip r:embed="rId2"/>
          <a:stretch>
            <a:fillRect/>
          </a:stretch>
        </p:blipFill>
        <p:spPr>
          <a:xfrm>
            <a:off x="1727027" y="1796386"/>
            <a:ext cx="5689946" cy="48150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2196026"/>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a:solidFill>
                  <a:schemeClr val="tx1"/>
                </a:solidFill>
              </a:rPr>
              <a:t>3</a:t>
            </a:r>
            <a:r>
              <a:rPr lang="da-DK" smtClean="0">
                <a:solidFill>
                  <a:schemeClr val="tx1"/>
                </a:solidFill>
              </a:rPr>
              <a:t>. </a:t>
            </a:r>
            <a:br>
              <a:rPr lang="da-DK" smtClean="0">
                <a:solidFill>
                  <a:schemeClr val="tx1"/>
                </a:solidFill>
              </a:rPr>
            </a:br>
            <a:r>
              <a:rPr lang="da-DK" smtClean="0">
                <a:solidFill>
                  <a:schemeClr val="tx1"/>
                </a:solidFill>
              </a:rPr>
              <a:t>Sandsynlighed</a:t>
            </a:r>
            <a:br>
              <a:rPr lang="da-DK" smtClean="0"/>
            </a:br>
            <a:br>
              <a:rPr lang="da-DK" smtClean="0"/>
            </a:br>
            <a:r>
              <a:rPr lang="da-DK" sz="2400" smtClean="0">
                <a:solidFill>
                  <a:prstClr val="black"/>
                </a:solidFill>
              </a:rPr>
              <a:t>(</a:t>
            </a:r>
            <a:r>
              <a:rPr lang="da-DK" sz="2400">
                <a:solidFill>
                  <a:prstClr val="black"/>
                </a:solidFill>
              </a:rPr>
              <a:t>afsnit </a:t>
            </a:r>
            <a:r>
              <a:rPr lang="da-DK" sz="2400" smtClean="0">
                <a:solidFill>
                  <a:prstClr val="black"/>
                </a:solidFill>
              </a:rPr>
              <a:t>3.1-3.7 (alt))</a:t>
            </a:r>
            <a:r>
              <a:rPr lang="da-DK" sz="1000" smtClean="0"/>
              <a:t> </a:t>
            </a:r>
            <a:br>
              <a:rPr lang="da-DK" smtClean="0"/>
            </a:b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64</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274638"/>
            <a:ext cx="8424936" cy="1282154"/>
          </a:xfrm>
        </p:spPr>
        <p:txBody>
          <a:bodyPr>
            <a:normAutofit/>
          </a:bodyPr>
          <a:lstStyle/>
          <a:p>
            <a:r>
              <a:rPr lang="da-DK" smtClean="0"/>
              <a:t>Det er vigtigt at kunne regne med sandsynligheder</a:t>
            </a:r>
            <a:endParaRPr lang="da-DK"/>
          </a:p>
        </p:txBody>
      </p:sp>
      <p:sp>
        <p:nvSpPr>
          <p:cNvPr id="3" name="Content Placeholder 2"/>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65</a:t>
            </a:fld>
            <a:endParaRPr lang="da-DK"/>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t="15396"/>
          <a:stretch>
            <a:fillRect/>
          </a:stretch>
        </p:blipFill>
        <p:spPr bwMode="auto">
          <a:xfrm>
            <a:off x="144016" y="2132856"/>
            <a:ext cx="8820472" cy="32266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44737300"/>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Usikkerhed er en del af hverdagen</a:t>
            </a:r>
            <a:endParaRPr lang="en-GB"/>
          </a:p>
        </p:txBody>
      </p:sp>
      <p:sp>
        <p:nvSpPr>
          <p:cNvPr id="3" name="Content Placeholder 2"/>
          <p:cNvSpPr>
            <a:spLocks noGrp="1"/>
          </p:cNvSpPr>
          <p:nvPr>
            <p:ph idx="1"/>
          </p:nvPr>
        </p:nvSpPr>
        <p:spPr/>
        <p:txBody>
          <a:bodyPr/>
          <a:lstStyle/>
          <a:p>
            <a:r>
              <a:rPr lang="en-US" sz="2200" smtClean="0"/>
              <a:t>Vi træffer beslutninger under usikkerhed hver dag:</a:t>
            </a:r>
          </a:p>
          <a:p>
            <a:pPr lvl="1"/>
            <a:r>
              <a:rPr lang="en-US" sz="1800" smtClean="0"/>
              <a:t>Kan jeg nå over krydset inden lyset bliver rødt?</a:t>
            </a:r>
          </a:p>
          <a:p>
            <a:pPr lvl="1"/>
            <a:r>
              <a:rPr lang="en-US" sz="1800" smtClean="0"/>
              <a:t>Skal jeg tage en paraply med?</a:t>
            </a:r>
          </a:p>
          <a:p>
            <a:pPr lvl="1"/>
            <a:r>
              <a:rPr lang="en-US" sz="1800" smtClean="0"/>
              <a:t>Skal jeg tegne en ulykkesforsikring?</a:t>
            </a:r>
          </a:p>
          <a:p>
            <a:pPr lvl="1"/>
            <a:r>
              <a:rPr lang="en-US" sz="1800" smtClean="0"/>
              <a:t>Behøver jeg regne opgaver til statistik-kurset?</a:t>
            </a:r>
          </a:p>
          <a:p>
            <a:pPr lvl="1"/>
            <a:r>
              <a:rPr lang="en-US" sz="1800" smtClean="0"/>
              <a:t>Får mormor Covid-19, hvis jeg besøger hende? </a:t>
            </a:r>
          </a:p>
          <a:p>
            <a:pPr lvl="1"/>
            <a:r>
              <a:rPr lang="en-US" sz="1800" smtClean="0"/>
              <a:t>Skal jeg sætte 100 kr på, at AGF vinder over Viborg?</a:t>
            </a:r>
            <a:br>
              <a:rPr lang="en-US" sz="1800" smtClean="0"/>
            </a:br>
            <a:br>
              <a:rPr lang="en-US" sz="1800" smtClean="0"/>
            </a:br>
            <a:br>
              <a:rPr lang="en-US" sz="1800" smtClean="0"/>
            </a:br>
            <a:br>
              <a:rPr lang="en-US" sz="1800" smtClean="0"/>
            </a:br>
            <a:br>
              <a:rPr lang="en-US" sz="1800" smtClean="0"/>
            </a:br>
            <a:br>
              <a:rPr lang="en-US" sz="1800" smtClean="0"/>
            </a:br>
            <a:br>
              <a:rPr lang="en-US" sz="1800" smtClean="0"/>
            </a:br>
            <a:endParaRPr lang="en-US" sz="1800" smtClean="0"/>
          </a:p>
          <a:p>
            <a:r>
              <a:rPr lang="en-US" sz="2000" smtClean="0"/>
              <a:t>Man kvantificerer usikkerhed med sandsynligheder, så sandsynlighedsteori og statistik er det sprog, vi har brug for, for at træffe bedre beslutninger.</a:t>
            </a:r>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66</a:t>
            </a:fld>
            <a:endParaRPr lang="da-DK"/>
          </a:p>
        </p:txBody>
      </p:sp>
      <p:pic>
        <p:nvPicPr>
          <p:cNvPr id="1026" name="Picture 2" descr="Vanvidsbilist fanget på video under vild overhaling: - Det er ..."/>
          <p:cNvPicPr>
            <a:picLocks noChangeAspect="1" noChangeArrowheads="1"/>
          </p:cNvPicPr>
          <p:nvPr/>
        </p:nvPicPr>
        <p:blipFill>
          <a:blip r:embed="rId2">
            <a:extLst>
              <a:ext uri="{28A0092B-C50C-407E-A947-70E740481C1C}">
                <a14:useLocalDpi xmlns:a14="http://schemas.microsoft.com/office/drawing/2010/main" val="0"/>
              </a:ext>
            </a:extLst>
          </a:blip>
          <a:srcRect l="11686" r="3304"/>
          <a:stretch>
            <a:fillRect/>
          </a:stretch>
        </p:blipFill>
        <p:spPr bwMode="auto">
          <a:xfrm>
            <a:off x="899592" y="3717032"/>
            <a:ext cx="2448272" cy="1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Kitesurfer død i Lillebælt - Minbaad.dk"/>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5977" y="3717032"/>
            <a:ext cx="2428110" cy="1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folketidende.dk - Lolland og Falster samlet et sted - Forside ..."/>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72200" y="3722446"/>
            <a:ext cx="2343780" cy="1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405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Tilfældige eksperimenter</a:t>
            </a:r>
          </a:p>
        </p:txBody>
      </p:sp>
      <p:sp>
        <p:nvSpPr>
          <p:cNvPr id="3" name="Content Placeholder 2"/>
          <p:cNvSpPr>
            <a:spLocks noGrp="1"/>
          </p:cNvSpPr>
          <p:nvPr>
            <p:ph idx="1"/>
          </p:nvPr>
        </p:nvSpPr>
        <p:spPr/>
        <p:txBody>
          <a:bodyPr/>
          <a:lstStyle/>
          <a:p>
            <a:pPr marL="0" indent="0">
              <a:buNone/>
            </a:pPr>
            <a:r>
              <a:rPr lang="da-DK" sz="2000"/>
              <a:t>At eksperimentet er </a:t>
            </a:r>
            <a:r>
              <a:rPr lang="da-DK" sz="2000">
                <a:solidFill>
                  <a:schemeClr val="tx2"/>
                </a:solidFill>
              </a:rPr>
              <a:t>tilfældigt</a:t>
            </a:r>
            <a:r>
              <a:rPr lang="da-DK" sz="2000"/>
              <a:t> betyder, at vi ikke kan forudsige udfaldet, og udfaldet af næste eksperiment er ikke afhængigt af de forrige (det ændrer ikke karakter</a:t>
            </a:r>
            <a:r>
              <a:rPr lang="da-DK" sz="2000" smtClean="0"/>
              <a:t>)</a:t>
            </a:r>
            <a:br>
              <a:rPr lang="da-DK" sz="2000" smtClean="0"/>
            </a:br>
            <a:endParaRPr lang="da-DK" sz="2000"/>
          </a:p>
          <a:p>
            <a:pPr marL="0" indent="0">
              <a:buNone/>
            </a:pPr>
            <a:r>
              <a:rPr lang="da-DK" sz="2000" u="sng" smtClean="0">
                <a:solidFill>
                  <a:schemeClr val="tx2"/>
                </a:solidFill>
              </a:rPr>
              <a:t>Udfaldsrum (sample space)</a:t>
            </a:r>
            <a:r>
              <a:rPr lang="da-DK" sz="2000" smtClean="0"/>
              <a:t>: Mængden af mulige udfald af eksperimentet. </a:t>
            </a:r>
            <a:br>
              <a:rPr lang="da-DK" sz="2000" smtClean="0"/>
            </a:br>
            <a:r>
              <a:rPr lang="da-DK" sz="2000" smtClean="0"/>
              <a:t>For eksempel:</a:t>
            </a:r>
          </a:p>
          <a:p>
            <a:r>
              <a:rPr lang="da-DK" sz="2000" smtClean="0"/>
              <a:t>Plat og krone: 		U = {Plat, Krone} = {P, K}</a:t>
            </a:r>
          </a:p>
          <a:p>
            <a:r>
              <a:rPr lang="da-DK" sz="2000" smtClean="0"/>
              <a:t>Kast en terning: 	U = {1, 2, 3, 4, 5, 6}</a:t>
            </a:r>
          </a:p>
          <a:p>
            <a:r>
              <a:rPr lang="da-DK" sz="2000" smtClean="0"/>
              <a:t>Træk et kort: 		U = {de 52 forskellige kort}</a:t>
            </a:r>
            <a:br>
              <a:rPr lang="da-DK" sz="2000" smtClean="0"/>
            </a:br>
            <a:endParaRPr lang="da-DK" sz="2000" smtClean="0"/>
          </a:p>
          <a:p>
            <a:pPr marL="0" indent="0">
              <a:buNone/>
            </a:pPr>
            <a:r>
              <a:rPr lang="da-DK" sz="2000" u="sng" smtClean="0">
                <a:solidFill>
                  <a:schemeClr val="tx2"/>
                </a:solidFill>
              </a:rPr>
              <a:t>Udfald (outcome)</a:t>
            </a:r>
            <a:r>
              <a:rPr lang="da-DK" sz="2000" smtClean="0">
                <a:solidFill>
                  <a:schemeClr val="tx2"/>
                </a:solidFill>
              </a:rPr>
              <a:t>: </a:t>
            </a:r>
            <a:r>
              <a:rPr lang="da-DK" sz="2000" smtClean="0"/>
              <a:t>Resultatet af eksperimentet, f.eks. Plat, 3, Hjerter 6</a:t>
            </a:r>
            <a:br>
              <a:rPr lang="da-DK" sz="2000" smtClean="0"/>
            </a:br>
            <a:endParaRPr lang="da-DK" sz="2000" smtClean="0"/>
          </a:p>
          <a:p>
            <a:pPr marL="0" indent="0">
              <a:buNone/>
            </a:pPr>
            <a:r>
              <a:rPr lang="da-DK" sz="2000" u="sng" smtClean="0">
                <a:solidFill>
                  <a:schemeClr val="tx2"/>
                </a:solidFill>
              </a:rPr>
              <a:t>Hændelse (event)</a:t>
            </a:r>
            <a:r>
              <a:rPr lang="da-DK" sz="2000" smtClean="0">
                <a:solidFill>
                  <a:schemeClr val="tx2"/>
                </a:solidFill>
              </a:rPr>
              <a:t>: </a:t>
            </a:r>
            <a:r>
              <a:rPr lang="da-DK" sz="2000" smtClean="0"/>
              <a:t>En delmængde af udfaldsrummet, </a:t>
            </a:r>
            <a:br>
              <a:rPr lang="da-DK" sz="2000" smtClean="0"/>
            </a:br>
            <a:r>
              <a:rPr lang="da-DK" sz="2000" smtClean="0"/>
              <a:t>f.eks. ”et lige antal øjne på terningen” eller ”et es”</a:t>
            </a:r>
            <a:br>
              <a:rPr lang="da-DK" sz="2000" smtClean="0"/>
            </a:br>
            <a:endParaRPr lang="da-DK" sz="2000" smtClean="0"/>
          </a:p>
          <a:p>
            <a:pPr marL="0" indent="0">
              <a:buNone/>
            </a:pPr>
            <a:r>
              <a:rPr lang="da-DK" sz="2000" smtClean="0"/>
              <a:t>N.B. Alle udfald er også hændelser.</a:t>
            </a:r>
            <a:br>
              <a:rPr lang="da-DK" sz="2000" smtClean="0"/>
            </a:br>
            <a:endParaRPr lang="da-DK" sz="2000" smtClean="0"/>
          </a:p>
        </p:txBody>
      </p:sp>
      <p:sp>
        <p:nvSpPr>
          <p:cNvPr id="4" name="Slide Number Placeholder 3"/>
          <p:cNvSpPr>
            <a:spLocks noGrp="1"/>
          </p:cNvSpPr>
          <p:nvPr>
            <p:ph type="sldNum" sz="quarter" idx="12"/>
          </p:nvPr>
        </p:nvSpPr>
        <p:spPr/>
        <p:txBody>
          <a:bodyPr/>
          <a:lstStyle/>
          <a:p>
            <a:fld id="{2CD97C06-EC96-4259-9516-82894ECCBF7D}" type="slidenum">
              <a:rPr lang="da-DK" smtClean="0"/>
              <a:t>67</a:t>
            </a:fld>
            <a:endParaRPr lang="da-DK"/>
          </a:p>
        </p:txBody>
      </p:sp>
    </p:spTree>
    <p:extLst>
      <p:ext uri="{BB962C8B-B14F-4D97-AF65-F5344CB8AC3E}">
        <p14:creationId xmlns:p14="http://schemas.microsoft.com/office/powerpoint/2010/main" val="8899654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229600" cy="778098"/>
          </a:xfrm>
        </p:spPr>
        <p:txBody>
          <a:bodyPr>
            <a:normAutofit/>
          </a:bodyPr>
          <a:lstStyle/>
          <a:p>
            <a:r>
              <a:rPr lang="da-DK" sz="3600" b="1">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smtClean="0"/>
              <a:t>Plat og krone</a:t>
            </a:r>
            <a:endParaRPr lang="da-DK"/>
          </a:p>
        </p:txBody>
      </p:sp>
      <mc:AlternateContent>
        <mc:Choice Requires="a14">
          <p:sp>
            <p:nvSpPr>
              <p:cNvPr id="7" name="Content Placeholder 6"/>
              <p:cNvSpPr>
                <a:spLocks noGrp="1"/>
              </p:cNvSpPr>
              <p:nvPr>
                <p:ph sz="half" idx="2"/>
              </p:nvPr>
            </p:nvSpPr>
            <p:spPr/>
            <p:txBody>
              <a:bodyPr>
                <a:normAutofit/>
              </a:bodyPr>
              <a:lstStyle/>
              <a:p>
                <a:r>
                  <a:rPr lang="da-DK" sz="2000" smtClean="0"/>
                  <a:t>Mulige udfald: U = {Plat, Krone}</a:t>
                </a:r>
              </a:p>
              <a:p>
                <a:r>
                  <a:rPr lang="da-DK" sz="2000" smtClean="0"/>
                  <a:t>Udfald lige sandsynlige (tilfældigt kast med lige mønt)</a:t>
                </a:r>
              </a:p>
              <a:p>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Plat</m:t>
                          </m:r>
                        </m:e>
                      </m:d>
                      <m:r>
                        <a:rPr lang="da-DK" sz="2000" b="0" i="1" smtClean="0">
                          <a:latin typeface="Cambria Math"/>
                        </a:rPr>
                        <m:t>=</m:t>
                      </m:r>
                      <m:r>
                        <a:rPr lang="da-DK" sz="2000" b="0" i="1" smtClean="0">
                          <a:latin typeface="Cambria Math"/>
                        </a:rPr>
                        <m:t>𝑃</m:t>
                      </m:r>
                      <m:r>
                        <a:rPr lang="da-DK" sz="2000" b="0" i="1" smtClean="0">
                          <a:latin typeface="Cambria Math"/>
                        </a:rPr>
                        <m:t>(</m:t>
                      </m:r>
                      <m:r>
                        <m:rPr>
                          <m:sty m:val="p"/>
                        </m:rPr>
                        <a:rPr lang="da-DK" sz="2000" b="0" i="0" smtClean="0">
                          <a:latin typeface="Cambria Math"/>
                        </a:rPr>
                        <m:t>Krone</m:t>
                      </m:r>
                      <m:r>
                        <m:rPr>
                          <m:sty m:val="p"/>
                        </m:rPr>
                        <a:rPr lang="da-DK" sz="2000" b="0" i="0" smtClean="0">
                          <a:latin typeface="Cambria Math"/>
                        </a:rPr>
                        <m:t>) = </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oMath>
                  </m:oMathPara>
                </a14:m>
                <a:endParaRPr lang="da-DK" sz="2000"/>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blipFill>
                <a:blip r:embed="rId3"/>
                <a:stretch>
                  <a:fillRect l="-1357" t="-926" r="-302"/>
                </a:stretch>
              </a:blipFill>
            </p:spPr>
            <p:txBody>
              <a:bodyPr/>
              <a:lstStyle/>
              <a:p>
                <a:r>
                  <a:rPr lang="en-GB">
                    <a:noFill/>
                  </a:rPr>
                  <a:t> </a:t>
                </a:r>
              </a:p>
            </p:txBody>
          </p:sp>
        </mc:Fallback>
      </mc:AlternateContent>
      <p:sp>
        <p:nvSpPr>
          <p:cNvPr id="8" name="Text Placeholder 7"/>
          <p:cNvSpPr>
            <a:spLocks noGrp="1"/>
          </p:cNvSpPr>
          <p:nvPr>
            <p:ph type="body" sz="quarter" idx="3"/>
          </p:nvPr>
        </p:nvSpPr>
        <p:spPr>
          <a:xfrm>
            <a:off x="4572000" y="1124744"/>
            <a:ext cx="4041775" cy="1050131"/>
          </a:xfrm>
        </p:spPr>
        <p:txBody>
          <a:bodyPr/>
          <a:lstStyle/>
          <a:p>
            <a:r>
              <a:rPr lang="da-DK" smtClean="0"/>
              <a:t>Kast med terning</a:t>
            </a:r>
            <a:endParaRPr lang="da-DK"/>
          </a:p>
        </p:txBody>
      </p:sp>
      <mc:AlternateContent>
        <mc:Choice Requires="a14">
          <p:sp>
            <p:nvSpPr>
              <p:cNvPr id="9" name="Content Placeholder 8"/>
              <p:cNvSpPr>
                <a:spLocks noGrp="1"/>
              </p:cNvSpPr>
              <p:nvPr>
                <p:ph sz="quarter" idx="4"/>
              </p:nvPr>
            </p:nvSpPr>
            <p:spPr>
              <a:xfrm>
                <a:off x="4572000" y="2174874"/>
                <a:ext cx="4572000" cy="4422477"/>
              </a:xfrm>
            </p:spPr>
            <p:txBody>
              <a:bodyPr>
                <a:normAutofit/>
              </a:bodyPr>
              <a:lstStyle/>
              <a:p>
                <a:r>
                  <a:rPr lang="da-DK" sz="2000" smtClean="0"/>
                  <a:t>Mulige udfald: U = {1, 2, 3, 4, 5, 6}</a:t>
                </a:r>
              </a:p>
              <a:p>
                <a:r>
                  <a:rPr lang="da-DK" sz="2000" smtClean="0"/>
                  <a:t>Udfald lige sandsynlige (tilfældigt kast)</a:t>
                </a:r>
              </a:p>
              <a:p>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1</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2</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6</m:t>
                          </m:r>
                        </m:e>
                      </m:d>
                      <m:r>
                        <a:rPr lang="da-DK" sz="2000" b="0" i="1" smtClean="0">
                          <a:latin typeface="Cambria Math"/>
                        </a:rPr>
                        <m:t>= </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6</m:t>
                          </m:r>
                        </m:den>
                      </m:f>
                    </m:oMath>
                  </m:oMathPara>
                </a14:m>
                <a:endParaRPr lang="da-DK" sz="2000" smtClean="0"/>
              </a:p>
              <a:p>
                <a:r>
                  <a:rPr lang="da-DK" sz="2000" b="0" smtClean="0"/>
                  <a:t>Hændelse: Terningen viser ulige øjne</a:t>
                </a:r>
              </a:p>
              <a:p>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ulige</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1</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3</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5</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1+1+1</m:t>
                          </m:r>
                        </m:num>
                        <m:den>
                          <m:r>
                            <a:rPr lang="da-DK" sz="2000" b="0" i="1" smtClean="0">
                              <a:latin typeface="Cambria Math"/>
                            </a:rPr>
                            <m:t>6</m:t>
                          </m:r>
                        </m:den>
                      </m:f>
                      <m:r>
                        <m:rPr>
                          <m:sty m:val="p"/>
                        </m:rPr>
                        <a:rPr lang="da-DK" sz="2000" b="0" i="0" smtClean="0">
                          <a:latin typeface="Cambria Math"/>
                        </a:rPr>
                        <m:t>= </m:t>
                      </m:r>
                      <m:f>
                        <m:fPr>
                          <m:type m:val="bar"/>
                          <m:ctrlPr>
                            <a:rPr lang="da-DK" sz="2000" b="0" i="1" smtClean="0">
                              <a:latin typeface="Cambria Math" panose="02040503050406030204" pitchFamily="18" charset="0"/>
                            </a:rPr>
                          </m:ctrlPr>
                        </m:fPr>
                        <m:num>
                          <m:r>
                            <a:rPr lang="da-DK" sz="2000" b="0" i="1" smtClean="0">
                              <a:latin typeface="Cambria Math"/>
                            </a:rPr>
                            <m:t>3</m:t>
                          </m:r>
                        </m:num>
                        <m:den>
                          <m:r>
                            <a:rPr lang="da-DK" sz="2000" b="0" i="1" smtClean="0">
                              <a:latin typeface="Cambria Math"/>
                            </a:rPr>
                            <m:t>6</m:t>
                          </m:r>
                        </m:den>
                      </m:f>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oMath>
                  </m:oMathPara>
                </a14:m>
                <a:r>
                  <a:rPr lang="da-DK" sz="2000" smtClean="0"/>
                  <a:t>.</a:t>
                </a:r>
                <a:endParaRPr lang="da-DK" sz="2000"/>
              </a:p>
            </p:txBody>
          </p:sp>
        </mc:Choice>
        <mc:Fallback>
          <p:sp>
            <p:nvSpPr>
              <p:cNvPr id="9" name="Content Placeholder 8"/>
              <p:cNvSpPr>
                <a:spLocks noGrp="1" noRot="1" noChangeAspect="1" noMove="1" noResize="1" noEditPoints="1" noAdjustHandles="1" noChangeArrowheads="1" noChangeShapeType="1" noTextEdit="1"/>
              </p:cNvSpPr>
              <p:nvPr>
                <p:ph sz="quarter" idx="4"/>
              </p:nvPr>
            </p:nvSpPr>
            <p:spPr>
              <a:xfrm>
                <a:off x="4572000" y="2174874"/>
                <a:ext cx="4572000" cy="4422477"/>
              </a:xfrm>
              <a:blipFill>
                <a:blip r:embed="rId4"/>
                <a:stretch>
                  <a:fillRect l="-1200" t="-828"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68</a:t>
            </a:fld>
            <a:endParaRPr lang="da-DK"/>
          </a:p>
        </p:txBody>
      </p:sp>
      <p:pic>
        <p:nvPicPr>
          <p:cNvPr id="8194" name="Picture 2" descr="http://imgcdn.geocaching.com/cache/large/db56062f-c491-4d30-a445-3d522bca4343.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987824" y="1268760"/>
            <a:ext cx="874046" cy="86844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719572" y="4609233"/>
            <a:ext cx="1543826" cy="2064028"/>
            <a:chOff x="719572" y="3525212"/>
            <a:chExt cx="1543826" cy="2064028"/>
          </a:xfrm>
        </p:grpSpPr>
        <p:sp>
          <p:nvSpPr>
            <p:cNvPr id="5" name="Oval 4"/>
            <p:cNvSpPr/>
            <p:nvPr/>
          </p:nvSpPr>
          <p:spPr>
            <a:xfrm>
              <a:off x="719572" y="4005064"/>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0" name="TextBox 9"/>
            <p:cNvSpPr txBox="1"/>
            <p:nvPr/>
          </p:nvSpPr>
          <p:spPr>
            <a:xfrm>
              <a:off x="1220673" y="4324454"/>
              <a:ext cx="541623"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Plat</a:t>
              </a:r>
              <a:endParaRPr lang="da-DK"/>
            </a:p>
          </p:txBody>
        </p:sp>
        <p:sp>
          <p:nvSpPr>
            <p:cNvPr id="11" name="TextBox 10"/>
            <p:cNvSpPr txBox="1"/>
            <p:nvPr/>
          </p:nvSpPr>
          <p:spPr>
            <a:xfrm>
              <a:off x="1069760" y="4884817"/>
              <a:ext cx="736805"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Krone</a:t>
              </a:r>
              <a:endParaRPr lang="da-DK"/>
            </a:p>
          </p:txBody>
        </p:sp>
        <p:sp>
          <p:nvSpPr>
            <p:cNvPr id="13" name="TextBox 12"/>
            <p:cNvSpPr txBox="1"/>
            <p:nvPr/>
          </p:nvSpPr>
          <p:spPr>
            <a:xfrm>
              <a:off x="719572" y="3525212"/>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grpSp>
      <p:grpSp>
        <p:nvGrpSpPr>
          <p:cNvPr id="12" name="Group 11"/>
          <p:cNvGrpSpPr/>
          <p:nvPr/>
        </p:nvGrpSpPr>
        <p:grpSpPr>
          <a:xfrm>
            <a:off x="5651285" y="4639339"/>
            <a:ext cx="1544661" cy="2060816"/>
            <a:chOff x="5651285" y="4392520"/>
            <a:chExt cx="1544661" cy="2060816"/>
          </a:xfrm>
        </p:grpSpPr>
        <p:sp>
          <p:nvSpPr>
            <p:cNvPr id="14" name="Oval 13"/>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5" name="TextBox 14"/>
            <p:cNvSpPr txBox="1"/>
            <p:nvPr/>
          </p:nvSpPr>
          <p:spPr>
            <a:xfrm>
              <a:off x="6122347" y="5139516"/>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1</a:t>
              </a:r>
              <a:endParaRPr lang="da-DK"/>
            </a:p>
          </p:txBody>
        </p:sp>
        <p:sp>
          <p:nvSpPr>
            <p:cNvPr id="17" name="TextBox 16"/>
            <p:cNvSpPr txBox="1"/>
            <p:nvPr/>
          </p:nvSpPr>
          <p:spPr>
            <a:xfrm>
              <a:off x="5651285" y="4392520"/>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sp>
          <p:nvSpPr>
            <p:cNvPr id="18" name="TextBox 17"/>
            <p:cNvSpPr txBox="1"/>
            <p:nvPr/>
          </p:nvSpPr>
          <p:spPr>
            <a:xfrm>
              <a:off x="6579363" y="5109554"/>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5</a:t>
              </a:r>
            </a:p>
          </p:txBody>
        </p:sp>
        <p:sp>
          <p:nvSpPr>
            <p:cNvPr id="19" name="TextBox 18"/>
            <p:cNvSpPr txBox="1"/>
            <p:nvPr/>
          </p:nvSpPr>
          <p:spPr>
            <a:xfrm>
              <a:off x="6458021" y="5493350"/>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3</a:t>
              </a:r>
            </a:p>
          </p:txBody>
        </p:sp>
        <p:sp>
          <p:nvSpPr>
            <p:cNvPr id="20" name="TextBox 19"/>
            <p:cNvSpPr txBox="1"/>
            <p:nvPr/>
          </p:nvSpPr>
          <p:spPr>
            <a:xfrm>
              <a:off x="6610421" y="5798912"/>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2</a:t>
              </a:r>
            </a:p>
          </p:txBody>
        </p:sp>
        <p:sp>
          <p:nvSpPr>
            <p:cNvPr id="21" name="TextBox 20"/>
            <p:cNvSpPr txBox="1"/>
            <p:nvPr/>
          </p:nvSpPr>
          <p:spPr>
            <a:xfrm>
              <a:off x="6163826" y="5862682"/>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4</a:t>
              </a:r>
              <a:endParaRPr lang="da-DK"/>
            </a:p>
          </p:txBody>
        </p:sp>
        <p:sp>
          <p:nvSpPr>
            <p:cNvPr id="22" name="TextBox 21"/>
            <p:cNvSpPr txBox="1"/>
            <p:nvPr/>
          </p:nvSpPr>
          <p:spPr>
            <a:xfrm>
              <a:off x="5844446" y="5614246"/>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6</a:t>
              </a:r>
            </a:p>
          </p:txBody>
        </p:sp>
      </p:grpSp>
      <p:pic>
        <p:nvPicPr>
          <p:cNvPr id="2050" name="Picture 2" descr="http://www.kelz0r.dk/magic/images/snydeterningsort.jpg"/>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52320"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6055941" y="4789140"/>
            <a:ext cx="2782723" cy="1267690"/>
            <a:chOff x="6055941" y="4614329"/>
            <a:chExt cx="2782723" cy="1267690"/>
          </a:xfrm>
        </p:grpSpPr>
        <p:sp>
          <p:nvSpPr>
            <p:cNvPr id="23" name="Oval 22"/>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26" name="TextBox 25"/>
            <p:cNvSpPr txBox="1"/>
            <p:nvPr/>
          </p:nvSpPr>
          <p:spPr>
            <a:xfrm>
              <a:off x="7596336" y="4614329"/>
              <a:ext cx="1242328"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Hændelse </a:t>
              </a:r>
              <a:br>
                <a:rPr lang="da-DK" smtClean="0"/>
              </a:br>
              <a:r>
                <a:rPr lang="da-DK" smtClean="0"/>
                <a:t>(ulige øjne)</a:t>
              </a:r>
              <a:endParaRPr lang="da-DK"/>
            </a:p>
          </p:txBody>
        </p:sp>
        <p:cxnSp>
          <p:nvCxnSpPr>
            <p:cNvPr id="25" name="Straight Connector 24"/>
            <p:cNvCxnSpPr>
              <a:stCxn id="26" idx="1"/>
              <a:endCxn id="23" idx="6"/>
            </p:cNvCxnSpPr>
            <p:nvPr/>
          </p:nvCxnSpPr>
          <p:spPr>
            <a:xfrm flipH="1">
              <a:off x="6993378" y="4937495"/>
              <a:ext cx="602958" cy="5693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5382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par>
                                <p:cTn id="31" presetID="1" presetClass="entr" presetSubtype="0" dur="1"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dur="1" fill="hold" grpId="0"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par>
                                <p:cTn id="37" presetID="1" presetClass="entr" presetSubtype="0" dur="1"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build="p"/>
      <p:bldP spid="9" grpId="0" uiExpand="1" build="p"/>
    </p:bldLst>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Sandsynlighed</a:t>
            </a:r>
            <a:endParaRPr lang="da-DK"/>
          </a:p>
        </p:txBody>
      </p:sp>
      <mc:AlternateContent>
        <mc:Choice Requires="a14">
          <p:sp>
            <p:nvSpPr>
              <p:cNvPr id="3" name="Content Placeholder 2"/>
              <p:cNvSpPr>
                <a:spLocks noGrp="1"/>
              </p:cNvSpPr>
              <p:nvPr>
                <p:ph idx="1"/>
              </p:nvPr>
            </p:nvSpPr>
            <p:spPr>
              <a:xfrm>
                <a:off x="467544" y="1268760"/>
                <a:ext cx="8676456" cy="5472608"/>
              </a:xfrm>
            </p:spPr>
            <p:txBody>
              <a:bodyPr/>
              <a:lstStyle/>
              <a:p>
                <a:r>
                  <a:rPr lang="da-DK" sz="2000" b="1" smtClean="0">
                    <a:solidFill>
                      <a:schemeClr val="accent1">
                        <a:lumMod val="75000"/>
                      </a:schemeClr>
                    </a:solidFill>
                  </a:rPr>
                  <a:t>Definition</a:t>
                </a:r>
                <a:r>
                  <a:rPr lang="da-DK" sz="2000" smtClean="0">
                    <a:solidFill>
                      <a:schemeClr val="accent1">
                        <a:lumMod val="75000"/>
                      </a:schemeClr>
                    </a:solidFill>
                  </a:rPr>
                  <a:t> (sandsynlighed)</a:t>
                </a:r>
                <a:r>
                  <a:rPr lang="da-DK" sz="2000" smtClean="0"/>
                  <a:t>:</a:t>
                </a:r>
                <a:br>
                  <a:rPr lang="da-DK" sz="2000" smtClean="0"/>
                </a:br>
                <a:r>
                  <a:rPr lang="da-DK" sz="2000" smtClean="0"/>
                  <a:t>Hvis alle grundlæggende udfald i U er </a:t>
                </a:r>
                <a:br>
                  <a:rPr lang="da-DK" sz="2000" smtClean="0"/>
                </a:br>
                <a:r>
                  <a:rPr lang="da-DK" sz="2000" smtClean="0"/>
                  <a:t>lige sandsynlige, er sandsynligheden for</a:t>
                </a:r>
                <a:br>
                  <a:rPr lang="da-DK" sz="2000" smtClean="0"/>
                </a:br>
                <a:r>
                  <a:rPr lang="da-DK" sz="2000" smtClean="0"/>
                  <a:t>udfaldet H:</a:t>
                </a:r>
                <a:br>
                  <a:rPr lang="da-DK" sz="2000" smtClean="0"/>
                </a:br>
                <a:r>
                  <a:rPr lang="da-DK" sz="900" smtClean="0"/>
                  <a:t> </a:t>
                </a:r>
                <a:br>
                  <a:rPr lang="en-US" b="0" i="1" smtClean="0">
                    <a:latin typeface="Cambria Math"/>
                  </a:rPr>
                </a:br>
                <a:r>
                  <a:rPr lang="en-US" b="0" i="1" smtClean="0">
                    <a:latin typeface="Cambria Math"/>
                  </a:rPr>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H</m:t>
                          </m:r>
                        </m:e>
                      </m:d>
                      <m:r>
                        <a:rPr lang="da-DK" sz="2000" b="0" i="1" smtClean="0">
                          <a:latin typeface="Cambria Math"/>
                        </a:rPr>
                        <m:t>= </m:t>
                      </m:r>
                      <m:f>
                        <m:fPr>
                          <m:type m:val="bar"/>
                          <m:ctrlPr>
                            <a:rPr lang="da-DK" sz="2000" b="0" i="1" smtClean="0">
                              <a:latin typeface="Cambria Math" panose="02040503050406030204" pitchFamily="18" charset="0"/>
                            </a:rPr>
                          </m:ctrlPr>
                        </m:fPr>
                        <m:num>
                          <m:r>
                            <m:rPr>
                              <m:sty m:val="p"/>
                            </m:rPr>
                            <a:rPr lang="da-DK" sz="2000" b="0" i="0" smtClean="0">
                              <a:latin typeface="Cambria Math"/>
                            </a:rPr>
                            <m:t>Antal</m:t>
                          </m:r>
                          <m:r>
                            <a:rPr lang="da-DK" sz="2000" b="0" i="1" smtClean="0">
                              <a:latin typeface="Cambria Math"/>
                            </a:rPr>
                            <m:t> </m:t>
                          </m:r>
                          <m:r>
                            <m:rPr>
                              <m:sty m:val="p"/>
                            </m:rPr>
                            <a:rPr lang="da-DK" sz="2000" b="0" i="0" smtClean="0">
                              <a:latin typeface="Cambria Math"/>
                            </a:rPr>
                            <m:t>udfald</m:t>
                          </m:r>
                          <m:r>
                            <m:rPr>
                              <m:sty m:val="p"/>
                            </m:rPr>
                            <a:rPr lang="da-DK" sz="2000" b="0" i="0" smtClean="0">
                              <a:latin typeface="Cambria Math"/>
                            </a:rPr>
                            <m:t> </m:t>
                          </m:r>
                          <m:r>
                            <m:rPr>
                              <m:sty m:val="p"/>
                            </m:rPr>
                            <a:rPr lang="da-DK" sz="2000" b="0" i="0" smtClean="0">
                              <a:latin typeface="Cambria Math"/>
                            </a:rPr>
                            <m:t>i</m:t>
                          </m:r>
                          <m:r>
                            <m:rPr>
                              <m:sty m:val="p"/>
                            </m:rPr>
                            <a:rPr lang="en-US" sz="2000" b="0" i="0" smtClean="0">
                              <a:latin typeface="Cambria Math"/>
                            </a:rPr>
                            <m:t> </m:t>
                          </m:r>
                          <m:r>
                            <m:rPr>
                              <m:sty m:val="p"/>
                            </m:rPr>
                            <a:rPr lang="en-US" sz="2000" b="0" i="0" smtClean="0">
                              <a:latin typeface="Cambria Math"/>
                            </a:rPr>
                            <m:t>H</m:t>
                          </m:r>
                        </m:num>
                        <m:den>
                          <m:r>
                            <m:rPr>
                              <m:sty m:val="p"/>
                            </m:rPr>
                            <a:rPr lang="da-DK" sz="2000">
                              <a:latin typeface="Cambria Math"/>
                            </a:rPr>
                            <m:t>Antal</m:t>
                          </m:r>
                          <m:r>
                            <a:rPr lang="da-DK" sz="2000" i="1">
                              <a:latin typeface="Cambria Math"/>
                            </a:rPr>
                            <m:t> </m:t>
                          </m:r>
                          <m:r>
                            <m:rPr>
                              <m:sty m:val="p"/>
                            </m:rPr>
                            <a:rPr lang="da-DK" sz="2000">
                              <a:latin typeface="Cambria Math"/>
                            </a:rPr>
                            <m:t>udfald</m:t>
                          </m:r>
                          <m:r>
                            <m:rPr>
                              <m:sty m:val="p"/>
                            </m:rPr>
                            <a:rPr lang="da-DK" sz="2000">
                              <a:latin typeface="Cambria Math"/>
                            </a:rPr>
                            <m:t> </m:t>
                          </m:r>
                          <m:r>
                            <m:rPr>
                              <m:sty m:val="p"/>
                            </m:rPr>
                            <a:rPr lang="da-DK" sz="2000">
                              <a:latin typeface="Cambria Math"/>
                            </a:rPr>
                            <m:t>i</m:t>
                          </m:r>
                          <m:r>
                            <m:rPr>
                              <m:sty m:val="p"/>
                            </m:rPr>
                            <a:rPr lang="en-US" sz="2000" b="0" i="0" smtClean="0">
                              <a:latin typeface="Cambria Math"/>
                            </a:rPr>
                            <m:t> </m:t>
                          </m:r>
                          <m:r>
                            <m:rPr>
                              <m:sty m:val="p"/>
                            </m:rPr>
                            <a:rPr lang="en-US" sz="2000" b="0" i="0" smtClean="0">
                              <a:latin typeface="Cambria Math"/>
                            </a:rPr>
                            <m:t>U</m:t>
                          </m:r>
                        </m:den>
                      </m:f>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m:rPr>
                              <m:sty m:val="p"/>
                            </m:rPr>
                            <a:rPr lang="en-US" sz="2000" b="0" i="0" smtClean="0">
                              <a:latin typeface="Cambria Math" panose="02040503050406030204" pitchFamily="18" charset="0"/>
                            </a:rPr>
                            <m:t> (</m:t>
                          </m:r>
                          <m:r>
                            <m:rPr>
                              <m:sty m:val="p"/>
                            </m:rPr>
                            <a:rPr lang="en-US" sz="2000" b="0" i="0" smtClean="0">
                              <a:latin typeface="Cambria Math" panose="02040503050406030204" pitchFamily="18" charset="0"/>
                            </a:rPr>
                            <m:t>H</m:t>
                          </m:r>
                          <m:r>
                            <m:rPr>
                              <m:sty m:val="p"/>
                            </m:rPr>
                            <a:rPr lang="en-US" sz="2000" b="0" i="0" smtClean="0">
                              <a:latin typeface="Cambria Math" panose="02040503050406030204" pitchFamily="18" charset="0"/>
                            </a:rPr>
                            <m:t>)</m:t>
                          </m:r>
                        </m:num>
                        <m:den>
                          <m:r>
                            <a:rPr lang="en-US" sz="2000" b="0" i="1" smtClean="0">
                              <a:latin typeface="Cambria Math" panose="02040503050406030204" pitchFamily="18" charset="0"/>
                            </a:rPr>
                            <m:t>𝑁</m:t>
                          </m:r>
                          <m:r>
                            <a:rPr lang="en-US" sz="2000" b="0" i="1" smtClean="0">
                              <a:latin typeface="Cambria Math" panose="02040503050406030204" pitchFamily="18" charset="0"/>
                            </a:rPr>
                            <m:t> </m:t>
                          </m:r>
                          <m:r>
                            <m:rPr>
                              <m:sty m:val="p"/>
                            </m:rPr>
                            <a:rPr lang="en-US" sz="2000" b="0" i="0" smtClean="0">
                              <a:latin typeface="Cambria Math" panose="02040503050406030204" pitchFamily="18" charset="0"/>
                            </a:rPr>
                            <m:t>(</m:t>
                          </m:r>
                          <m:r>
                            <m:rPr>
                              <m:sty m:val="p"/>
                            </m:rPr>
                            <a:rPr lang="en-US" sz="2000" b="0" i="0" smtClean="0">
                              <a:latin typeface="Cambria Math" panose="02040503050406030204" pitchFamily="18" charset="0"/>
                            </a:rPr>
                            <m:t>U</m:t>
                          </m:r>
                          <m:r>
                            <m:rPr>
                              <m:sty m:val="p"/>
                            </m:rPr>
                            <a:rPr lang="en-US" sz="2000" b="0" i="0" smtClean="0">
                              <a:latin typeface="Cambria Math" panose="02040503050406030204" pitchFamily="18" charset="0"/>
                            </a:rPr>
                            <m:t>)</m:t>
                          </m:r>
                        </m:den>
                      </m:f>
                      <m:r>
                        <a:rPr lang="da-DK" sz="2000" b="0" i="1" smtClean="0">
                          <a:latin typeface="Cambria Math"/>
                        </a:rPr>
                        <m:t> </m:t>
                      </m:r>
                    </m:oMath>
                  </m:oMathPara>
                </a14:m>
                <a:r>
                  <a:rPr lang="da-DK" sz="2000" smtClean="0"/>
                  <a:t> </a:t>
                </a:r>
                <a:br>
                  <a:rPr lang="da-DK" sz="2000" smtClean="0"/>
                </a:br>
                <a:br>
                  <a:rPr lang="da-DK" sz="2000" smtClean="0"/>
                </a:br>
                <a:br>
                  <a:rPr lang="da-DK" sz="2000" smtClean="0"/>
                </a:br>
                <a:endParaRPr lang="da-DK" sz="2000" smtClean="0"/>
              </a:p>
              <a:p>
                <a:r>
                  <a:rPr lang="da-DK" sz="2000" smtClean="0"/>
                  <a:t>Hvad er sandsynligheden for at trække en rød konge i et spil kort?</a:t>
                </a:r>
              </a:p>
              <a:p>
                <a:pPr lvl="1"/>
                <a:r>
                  <a:rPr lang="da-DK" sz="1800" smtClean="0"/>
                  <a:t>Antal udfald i U: 52 lige sandsynlige kort</a:t>
                </a:r>
              </a:p>
              <a:p>
                <a:pPr lvl="1"/>
                <a:r>
                  <a:rPr lang="da-DK" sz="1800" smtClean="0"/>
                  <a:t>Antal udfald i H: 2 (hjerter og ruder konge)</a:t>
                </a:r>
              </a:p>
              <a:p>
                <a:pPr lvl="1"/>
                <a14:m>
                  <m:oMathPara>
                    <m:oMathParaPr>
                      <m:jc/>
                    </m:oMathParaPr>
                    <m:oMath>
                      <m:r>
                        <a:rPr lang="en-US" sz="1800" b="0" i="1" smtClean="0">
                          <a:latin typeface="Cambria Math" panose="02040503050406030204" pitchFamily="18" charset="0"/>
                        </a:rPr>
                        <m:t>𝑃</m:t>
                      </m:r>
                      <m:d>
                        <m:dPr>
                          <m:begChr m:val="("/>
                          <m:sepChr m:val="|"/>
                          <m:endChr m:val=")"/>
                          <m:grow m:val="on"/>
                          <m:shp m:val="centered"/>
                          <m:ctrlPr>
                            <a:rPr lang="en-US" sz="1800" b="0" i="1" smtClean="0">
                              <a:latin typeface="Cambria Math" panose="02040503050406030204" pitchFamily="18" charset="0"/>
                            </a:rPr>
                          </m:ctrlPr>
                        </m:dPr>
                        <m:e>
                          <m:r>
                            <m:rPr>
                              <m:sty m:val="p"/>
                            </m:rPr>
                            <a:rPr lang="en-US" sz="1800" b="0" i="0" smtClean="0">
                              <a:latin typeface="Cambria Math" panose="02040503050406030204" pitchFamily="18" charset="0"/>
                            </a:rPr>
                            <m:t>r</m:t>
                          </m:r>
                          <m:r>
                            <m:rPr>
                              <m:sty m:val="p"/>
                            </m:rPr>
                            <a:rPr lang="en-US" sz="1800" b="0" i="0" smtClean="0">
                              <a:latin typeface="Cambria Math" panose="02040503050406030204" pitchFamily="18" charset="0"/>
                            </a:rPr>
                            <m:t>ø</m:t>
                          </m:r>
                          <m:r>
                            <m:rPr>
                              <m:sty m:val="p"/>
                            </m:rPr>
                            <a:rPr lang="en-US" sz="1800" b="0" i="0" smtClean="0">
                              <a:latin typeface="Cambria Math" panose="02040503050406030204" pitchFamily="18" charset="0"/>
                            </a:rPr>
                            <m:t>d</m:t>
                          </m:r>
                          <m:r>
                            <m:rPr>
                              <m:sty m:val="p"/>
                            </m:rPr>
                            <a:rPr lang="en-US" sz="1800" b="0" i="0" smtClean="0">
                              <a:latin typeface="Cambria Math" panose="02040503050406030204" pitchFamily="18" charset="0"/>
                            </a:rPr>
                            <m:t> </m:t>
                          </m:r>
                          <m:r>
                            <m:rPr>
                              <m:sty m:val="p"/>
                            </m:rPr>
                            <a:rPr lang="en-US" sz="1800" b="0" i="0" smtClean="0">
                              <a:latin typeface="Cambria Math" panose="02040503050406030204" pitchFamily="18" charset="0"/>
                            </a:rPr>
                            <m:t>konge</m:t>
                          </m:r>
                        </m:e>
                      </m:d>
                      <m:r>
                        <a:rPr lang="en-US" sz="1800" b="0" i="1" smtClean="0">
                          <a:latin typeface="Cambria Math" panose="02040503050406030204" pitchFamily="18" charset="0"/>
                        </a:rPr>
                        <m:t>=</m:t>
                      </m:r>
                      <m:f>
                        <m:fPr>
                          <m:type m:val="skw"/>
                          <m:ctrlPr>
                            <a:rPr lang="en-US" sz="1800" b="0" i="1" smtClean="0">
                              <a:latin typeface="Cambria Math" panose="02040503050406030204" pitchFamily="18" charset="0"/>
                            </a:rPr>
                          </m:ctrlPr>
                        </m:fPr>
                        <m:num>
                          <m:r>
                            <a:rPr lang="en-US" sz="1800" b="0" i="1" smtClean="0">
                              <a:latin typeface="Cambria Math" panose="02040503050406030204" pitchFamily="18" charset="0"/>
                            </a:rPr>
                            <m:t>2</m:t>
                          </m:r>
                        </m:num>
                        <m:den>
                          <m:r>
                            <a:rPr lang="en-US" sz="1800" b="0" i="1" smtClean="0">
                              <a:latin typeface="Cambria Math" panose="02040503050406030204" pitchFamily="18" charset="0"/>
                            </a:rPr>
                            <m:t>52</m:t>
                          </m:r>
                        </m:den>
                      </m:f>
                      <m:r>
                        <a:rPr lang="en-US" sz="1800" b="0" i="1" smtClean="0">
                          <a:latin typeface="Cambria Math" panose="02040503050406030204" pitchFamily="18" charset="0"/>
                        </a:rPr>
                        <m:t>=0.038</m:t>
                      </m:r>
                      <m:r>
                        <a:rPr lang="en-US" sz="1800" b="0" i="1" smtClean="0">
                          <a:latin typeface="Cambria Math" panose="02040503050406030204" pitchFamily="18" charset="0"/>
                          <a:ea typeface="Cambria Math" panose="02040503050406030204" pitchFamily="18" charset="0"/>
                        </a:rPr>
                        <m:t>≈4 %</m:t>
                      </m:r>
                    </m:oMath>
                  </m:oMathPara>
                </a14:m>
                <a:r>
                  <a:rPr lang="da-DK" sz="1800"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268760"/>
                <a:ext cx="8676456" cy="5472608"/>
              </a:xfrm>
              <a:blipFill>
                <a:blip r:embed="rId3"/>
                <a:stretch>
                  <a:fillRect l="-632"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69</a:t>
            </a:fld>
            <a:endParaRPr lang="da-DK"/>
          </a:p>
        </p:txBody>
      </p:sp>
      <p:grpSp>
        <p:nvGrpSpPr>
          <p:cNvPr id="42" name="Group 41"/>
          <p:cNvGrpSpPr/>
          <p:nvPr/>
        </p:nvGrpSpPr>
        <p:grpSpPr>
          <a:xfrm>
            <a:off x="5320441" y="1253262"/>
            <a:ext cx="3265153" cy="2378862"/>
            <a:chOff x="5320441" y="3722817"/>
            <a:chExt cx="3265153" cy="2378862"/>
          </a:xfrm>
        </p:grpSpPr>
        <p:grpSp>
          <p:nvGrpSpPr>
            <p:cNvPr id="6" name="Group 5"/>
            <p:cNvGrpSpPr/>
            <p:nvPr/>
          </p:nvGrpSpPr>
          <p:grpSpPr>
            <a:xfrm>
              <a:off x="5320441" y="3767476"/>
              <a:ext cx="2021400" cy="2334203"/>
              <a:chOff x="5652120" y="4551002"/>
              <a:chExt cx="1543826" cy="1902334"/>
            </a:xfrm>
          </p:grpSpPr>
          <p:sp>
            <p:nvSpPr>
              <p:cNvPr id="7" name="Oval 6"/>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9" name="TextBox 8"/>
              <p:cNvSpPr txBox="1"/>
              <p:nvPr/>
            </p:nvSpPr>
            <p:spPr>
              <a:xfrm>
                <a:off x="5667245" y="4551002"/>
                <a:ext cx="1131724" cy="300999"/>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 U</a:t>
                </a:r>
                <a:endParaRPr lang="da-DK"/>
              </a:p>
            </p:txBody>
          </p:sp>
        </p:grpSp>
        <p:grpSp>
          <p:nvGrpSpPr>
            <p:cNvPr id="15" name="Group 14"/>
            <p:cNvGrpSpPr/>
            <p:nvPr/>
          </p:nvGrpSpPr>
          <p:grpSpPr>
            <a:xfrm>
              <a:off x="5724003" y="3722817"/>
              <a:ext cx="2861591" cy="1267690"/>
              <a:chOff x="6055941" y="4614329"/>
              <a:chExt cx="2861591" cy="1267690"/>
            </a:xfrm>
          </p:grpSpPr>
          <p:sp>
            <p:nvSpPr>
              <p:cNvPr id="16" name="Oval 15"/>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7" name="TextBox 16"/>
              <p:cNvSpPr txBox="1"/>
              <p:nvPr/>
            </p:nvSpPr>
            <p:spPr>
              <a:xfrm>
                <a:off x="7596336" y="4614329"/>
                <a:ext cx="132119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Hændelse H</a:t>
                </a:r>
                <a:endParaRPr lang="da-DK"/>
              </a:p>
            </p:txBody>
          </p:sp>
          <p:cxnSp>
            <p:nvCxnSpPr>
              <p:cNvPr id="18" name="Straight Connector 17"/>
              <p:cNvCxnSpPr>
                <a:stCxn id="17" idx="1"/>
                <a:endCxn id="16" idx="6"/>
              </p:cNvCxnSpPr>
              <p:nvPr/>
            </p:nvCxnSpPr>
            <p:spPr>
              <a:xfrm flipH="1">
                <a:off x="6993378" y="4798995"/>
                <a:ext cx="602958" cy="7078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5580112" y="4650685"/>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0" name="Oval 19"/>
            <p:cNvSpPr/>
            <p:nvPr/>
          </p:nvSpPr>
          <p:spPr>
            <a:xfrm>
              <a:off x="6295740"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1" name="Oval 20"/>
            <p:cNvSpPr/>
            <p:nvPr/>
          </p:nvSpPr>
          <p:spPr>
            <a:xfrm>
              <a:off x="6818068" y="5589240"/>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2" name="Oval 21"/>
            <p:cNvSpPr/>
            <p:nvPr/>
          </p:nvSpPr>
          <p:spPr>
            <a:xfrm>
              <a:off x="6331345"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3" name="Oval 22"/>
            <p:cNvSpPr/>
            <p:nvPr/>
          </p:nvSpPr>
          <p:spPr>
            <a:xfrm>
              <a:off x="6997194" y="53012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4" name="Oval 23"/>
            <p:cNvSpPr/>
            <p:nvPr/>
          </p:nvSpPr>
          <p:spPr>
            <a:xfrm>
              <a:off x="6626040" y="5058971"/>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5" name="Oval 24"/>
            <p:cNvSpPr/>
            <p:nvPr/>
          </p:nvSpPr>
          <p:spPr>
            <a:xfrm>
              <a:off x="6101122" y="55057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6" name="Oval 25"/>
            <p:cNvSpPr/>
            <p:nvPr/>
          </p:nvSpPr>
          <p:spPr>
            <a:xfrm>
              <a:off x="6896806" y="462901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7" name="Oval 26"/>
            <p:cNvSpPr/>
            <p:nvPr/>
          </p:nvSpPr>
          <p:spPr>
            <a:xfrm>
              <a:off x="6295740" y="51596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8" name="Oval 27"/>
            <p:cNvSpPr/>
            <p:nvPr/>
          </p:nvSpPr>
          <p:spPr>
            <a:xfrm>
              <a:off x="5582403" y="52304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9" name="Oval 28"/>
            <p:cNvSpPr/>
            <p:nvPr/>
          </p:nvSpPr>
          <p:spPr>
            <a:xfrm>
              <a:off x="6121921" y="46152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0" name="Oval 29"/>
            <p:cNvSpPr/>
            <p:nvPr/>
          </p:nvSpPr>
          <p:spPr>
            <a:xfrm>
              <a:off x="6402145" y="4713998"/>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1" name="Oval 30"/>
            <p:cNvSpPr/>
            <p:nvPr/>
          </p:nvSpPr>
          <p:spPr>
            <a:xfrm>
              <a:off x="6101122" y="476312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2" name="Oval 31"/>
            <p:cNvSpPr/>
            <p:nvPr/>
          </p:nvSpPr>
          <p:spPr>
            <a:xfrm>
              <a:off x="6109137" y="44028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5940152"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Oval 33"/>
            <p:cNvSpPr/>
            <p:nvPr/>
          </p:nvSpPr>
          <p:spPr>
            <a:xfrm>
              <a:off x="5940152" y="4700092"/>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5" name="Oval 34"/>
            <p:cNvSpPr/>
            <p:nvPr/>
          </p:nvSpPr>
          <p:spPr>
            <a:xfrm>
              <a:off x="6555240" y="54349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6" name="Oval 35"/>
            <p:cNvSpPr/>
            <p:nvPr/>
          </p:nvSpPr>
          <p:spPr>
            <a:xfrm>
              <a:off x="5724003" y="49551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7" name="Oval 36"/>
            <p:cNvSpPr/>
            <p:nvPr/>
          </p:nvSpPr>
          <p:spPr>
            <a:xfrm>
              <a:off x="5869352"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9" name="Oval 38"/>
            <p:cNvSpPr/>
            <p:nvPr/>
          </p:nvSpPr>
          <p:spPr>
            <a:xfrm>
              <a:off x="6999252" y="49905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0" name="Oval 39"/>
            <p:cNvSpPr/>
            <p:nvPr/>
          </p:nvSpPr>
          <p:spPr>
            <a:xfrm>
              <a:off x="5897845" y="527656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1" name="Oval 40"/>
            <p:cNvSpPr/>
            <p:nvPr/>
          </p:nvSpPr>
          <p:spPr>
            <a:xfrm>
              <a:off x="6642004" y="587727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Tree>
    <p:extLst>
      <p:ext uri="{BB962C8B-B14F-4D97-AF65-F5344CB8AC3E}">
        <p14:creationId xmlns:p14="http://schemas.microsoft.com/office/powerpoint/2010/main" val="34694893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Lektionsplan (14 lektioner)</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7</a:t>
            </a:fld>
            <a:endParaRPr lang="da-DK"/>
          </a:p>
        </p:txBody>
      </p:sp>
      <p:pic>
        <p:nvPicPr>
          <p:cNvPr id="5" name="Picture 4">
            <a:extLst>
              <a:ext uri="{FF2B5EF4-FFF2-40B4-BE49-F238E27FC236}">
                <a16:creationId xmlns:a16="http://schemas.microsoft.com/office/drawing/2014/main" id="{BA4107D3-B281-4ADD-9DA0-96B14EA5CE03}"/>
              </a:ext>
            </a:extLst>
          </p:cNvPr>
          <p:cNvPicPr>
            <a:picLocks noChangeAspect="1"/>
          </p:cNvPicPr>
          <p:nvPr/>
        </p:nvPicPr>
        <p:blipFill>
          <a:blip r:embed="rId2"/>
          <a:stretch>
            <a:fillRect/>
          </a:stretch>
        </p:blipFill>
        <p:spPr>
          <a:xfrm>
            <a:off x="2555776" y="1273913"/>
            <a:ext cx="4032448" cy="5287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1846387"/>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err="1" smtClean="0"/>
              <a:t>Eksempel</a:t>
            </a:r>
            <a:endParaRPr lang="en-GB"/>
          </a:p>
        </p:txBody>
      </p:sp>
      <mc:AlternateContent>
        <mc:Choice Requires="a14">
          <p:sp>
            <p:nvSpPr>
              <p:cNvPr id="3" name="Content Placeholder 2"/>
              <p:cNvSpPr>
                <a:spLocks noGrp="1"/>
              </p:cNvSpPr>
              <p:nvPr>
                <p:ph idx="1"/>
              </p:nvPr>
            </p:nvSpPr>
            <p:spPr>
              <a:xfrm>
                <a:off x="4427984" y="1268760"/>
                <a:ext cx="4464496" cy="5472608"/>
              </a:xfrm>
            </p:spPr>
            <p:txBody>
              <a:bodyPr/>
              <a:lstStyle/>
              <a:p>
                <a:pPr marL="269875" indent="-269875"/>
                <a:r>
                  <a:rPr lang="en-US" sz="2000" err="1" smtClean="0"/>
                  <a:t>Hvor mange fødsler har der været på de 10 år ifølge artiklen? </a:t>
                </a:r>
              </a:p>
              <a:p>
                <a:pPr marL="269875" indent="-269875"/>
                <a:r>
                  <a:rPr lang="en-US" sz="2000" err="1" smtClean="0"/>
                  <a:t>Hvad er sandsynligheden for det antal</a:t>
                </a:r>
                <a:br>
                  <a:rPr lang="en-US" sz="2000"/>
                </a:br>
                <a:r>
                  <a:rPr lang="en-US" sz="2000" err="1" smtClean="0"/>
                  <a:t>pigefødsler i træk, hvis vi antager </a:t>
                </a:r>
                <a:br>
                  <a:rPr lang="en-US" sz="2000" err="1" smtClean="0"/>
                </a:br>
                <a:r>
                  <a:rPr lang="en-US" sz="2000" err="1" smtClean="0"/>
                  <a:t> 	</a:t>
                </a: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pige</m:t>
                          </m:r>
                        </m:e>
                      </m:d>
                      <m:r>
                        <a:rPr lang="en-US" sz="2000" i="1">
                          <a:latin typeface="Cambria Math" panose="02040503050406030204" pitchFamily="18" charset="0"/>
                        </a:rPr>
                        <m:t>=0.5</m:t>
                      </m:r>
                    </m:oMath>
                  </m:oMathPara>
                </a14:m>
                <a:endParaRPr lang="en-GB" sz="2000" smtClean="0"/>
              </a:p>
              <a:p>
                <a:pPr marL="269875" indent="-269875"/>
                <a:r>
                  <a:rPr lang="en-US" sz="2000" err="1" smtClean="0"/>
                  <a:t>Er det ekstremt?</a:t>
                </a:r>
              </a:p>
              <a:p>
                <a:pPr marL="269875" indent="-269875"/>
                <a:r>
                  <a:rPr lang="en-US" sz="2000" err="1" smtClean="0"/>
                  <a:t>Artiklen oplyser antal drenge- og pige-</a:t>
                </a:r>
                <a:br>
                  <a:rPr lang="en-US" sz="2000" err="1" smtClean="0"/>
                </a:br>
                <a:r>
                  <a:rPr lang="en-US" sz="2000" err="1" smtClean="0"/>
                  <a:t>fødsler i Polen i 2007. Hvad er sandsynligheden </a:t>
                </a:r>
                <a14:m>
                  <m:oMathPara>
                    <m:oMathParaPr>
                      <m:jc/>
                    </m:oMathParaPr>
                    <m:oMath>
                      <m:r>
                        <a:rPr lang="en-US" sz="2000" i="1">
                          <a:latin typeface="Cambria Math" panose="02040503050406030204" pitchFamily="18" charset="0"/>
                        </a:rPr>
                        <m:t>𝑃</m:t>
                      </m:r>
                      <m:d>
                        <m:dPr>
                          <m:begChr m:val="("/>
                          <m:sepChr m:val="|"/>
                          <m:endChr m:val=")"/>
                          <m:grow m:val="on"/>
                          <m:shp m:val="centered"/>
                          <m:ctrlPr>
                            <a:rPr lang="en-US" sz="2000" i="1">
                              <a:latin typeface="Cambria Math" panose="02040503050406030204" pitchFamily="18" charset="0"/>
                            </a:rPr>
                          </m:ctrlPr>
                        </m:dPr>
                        <m:e>
                          <m:r>
                            <m:rPr>
                              <m:sty m:val="p"/>
                            </m:rPr>
                            <a:rPr lang="en-US" sz="2000" b="0" i="0" smtClean="0">
                              <a:latin typeface="Cambria Math" panose="02040503050406030204" pitchFamily="18" charset="0"/>
                            </a:rPr>
                            <m:t>polsk</m:t>
                          </m:r>
                          <m:r>
                            <m:rPr>
                              <m:sty m:val="p"/>
                            </m:rPr>
                            <a:rPr lang="en-US" sz="2000" b="0" i="0" smtClean="0">
                              <a:latin typeface="Cambria Math" panose="02040503050406030204" pitchFamily="18" charset="0"/>
                            </a:rPr>
                            <m:t> </m:t>
                          </m:r>
                          <m:r>
                            <m:rPr>
                              <m:sty m:val="p"/>
                            </m:rPr>
                            <a:rPr lang="en-US" sz="2000">
                              <a:latin typeface="Cambria Math" panose="02040503050406030204" pitchFamily="18" charset="0"/>
                            </a:rPr>
                            <m:t>pige</m:t>
                          </m:r>
                        </m:e>
                      </m:d>
                    </m:oMath>
                  </m:oMathPara>
                </a14:m>
                <a:r>
                  <a:rPr lang="en-GB" sz="2000" smtClean="0"/>
                  <a:t>?</a:t>
                </a:r>
              </a:p>
              <a:p>
                <a:pPr marL="269875" indent="-269875"/>
                <a:r>
                  <a:rPr lang="en-US" sz="2000" err="1" smtClean="0"/>
                  <a:t>Hvad er så sandsynligheden for det</a:t>
                </a:r>
                <a:br>
                  <a:rPr lang="en-US" sz="2000" err="1" smtClean="0"/>
                </a:br>
                <a:r>
                  <a:rPr lang="en-US" sz="2000" err="1" smtClean="0"/>
                  <a:t>observerede antal pigefødsler i træk?</a:t>
                </a:r>
                <a:endParaRPr lang="en-GB" sz="2000" smtClean="0"/>
              </a:p>
              <a:p>
                <a:pPr marL="0" indent="0">
                  <a:buNone/>
                </a:pPr>
                <a:endParaRPr lang="en-US"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27984" y="1268760"/>
                <a:ext cx="4464496" cy="5472608"/>
              </a:xfrm>
              <a:blipFill>
                <a:blip r:embed="rId2"/>
                <a:stretch>
                  <a:fillRect l="-1228"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70</a:t>
            </a:fld>
            <a:endParaRPr lang="da-DK"/>
          </a:p>
        </p:txBody>
      </p:sp>
      <p:pic>
        <p:nvPicPr>
          <p:cNvPr id="5" name="Picture 4"/>
          <p:cNvPicPr>
            <a:picLocks noChangeAspect="1"/>
          </p:cNvPicPr>
          <p:nvPr/>
        </p:nvPicPr>
        <p:blipFill>
          <a:blip r:embed="rId3"/>
          <a:stretch>
            <a:fillRect/>
          </a:stretch>
        </p:blipFill>
        <p:spPr>
          <a:xfrm>
            <a:off x="467544" y="1268760"/>
            <a:ext cx="3829422" cy="368610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95536" y="5199287"/>
            <a:ext cx="7709675"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hlinkClick r:id="rId4"/>
              </a:rPr>
              <a:t>https://nyheder.tv2.dk/udland/2019-08-08-i-en-polsk-landsby-er-der-kun-foedt-piger-de-seneste-ti-aar</a:t>
            </a:r>
            <a:endParaRPr lang="en-GB" sz="1400"/>
          </a:p>
        </p:txBody>
      </p:sp>
    </p:spTree>
    <p:extLst>
      <p:ext uri="{BB962C8B-B14F-4D97-AF65-F5344CB8AC3E}">
        <p14:creationId xmlns:p14="http://schemas.microsoft.com/office/powerpoint/2010/main" val="29295385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229600" cy="778098"/>
          </a:xfrm>
        </p:spPr>
        <p:txBody>
          <a:bodyPr>
            <a:normAutofit/>
          </a:bodyPr>
          <a:lstStyle/>
          <a:p>
            <a:r>
              <a:rPr lang="da-DK" sz="3600" b="1">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smtClean="0"/>
              <a:t>Antal plat med to mønter</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71</a:t>
            </a:fld>
            <a:endParaRPr lang="da-DK"/>
          </a:p>
        </p:txBody>
      </p:sp>
      <p:pic>
        <p:nvPicPr>
          <p:cNvPr id="8194" name="Picture 2" descr="http://imgcdn.geocaching.com/cache/large/db56062f-c491-4d30-a445-3d522bca434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0292" y="1232298"/>
            <a:ext cx="874046" cy="8684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imgcdn.geocaching.com/cache/large/db56062f-c491-4d30-a445-3d522bca434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54338" y="1232297"/>
            <a:ext cx="874046" cy="86844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719572" y="4461316"/>
            <a:ext cx="1543826" cy="2064028"/>
            <a:chOff x="719572" y="4461316"/>
            <a:chExt cx="1543826" cy="2064028"/>
          </a:xfrm>
        </p:grpSpPr>
        <p:grpSp>
          <p:nvGrpSpPr>
            <p:cNvPr id="3" name="Group 2"/>
            <p:cNvGrpSpPr/>
            <p:nvPr/>
          </p:nvGrpSpPr>
          <p:grpSpPr>
            <a:xfrm>
              <a:off x="719572" y="4461316"/>
              <a:ext cx="1543826" cy="2064028"/>
              <a:chOff x="719572" y="3525212"/>
              <a:chExt cx="1543826" cy="2064028"/>
            </a:xfrm>
          </p:grpSpPr>
          <p:sp>
            <p:nvSpPr>
              <p:cNvPr id="5" name="Oval 4"/>
              <p:cNvSpPr/>
              <p:nvPr/>
            </p:nvSpPr>
            <p:spPr>
              <a:xfrm>
                <a:off x="719572" y="4005064"/>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0" name="TextBox 9"/>
              <p:cNvSpPr txBox="1"/>
              <p:nvPr/>
            </p:nvSpPr>
            <p:spPr>
              <a:xfrm>
                <a:off x="1377812" y="4675911"/>
                <a:ext cx="714747"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1</a:t>
                </a:r>
                <a:r>
                  <a:rPr lang="da-DK" smtClean="0"/>
                  <a:t> plat</a:t>
                </a:r>
                <a:endParaRPr lang="da-DK"/>
              </a:p>
            </p:txBody>
          </p:sp>
          <p:sp>
            <p:nvSpPr>
              <p:cNvPr id="13" name="TextBox 12"/>
              <p:cNvSpPr txBox="1"/>
              <p:nvPr/>
            </p:nvSpPr>
            <p:spPr>
              <a:xfrm>
                <a:off x="719572" y="3525212"/>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grpSp>
        <p:sp>
          <p:nvSpPr>
            <p:cNvPr id="31" name="TextBox 30"/>
            <p:cNvSpPr txBox="1"/>
            <p:nvPr/>
          </p:nvSpPr>
          <p:spPr>
            <a:xfrm>
              <a:off x="1020439" y="5228292"/>
              <a:ext cx="714747"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0 plat</a:t>
              </a:r>
              <a:endParaRPr lang="da-DK"/>
            </a:p>
          </p:txBody>
        </p:sp>
        <p:sp>
          <p:nvSpPr>
            <p:cNvPr id="32" name="TextBox 31"/>
            <p:cNvSpPr txBox="1"/>
            <p:nvPr/>
          </p:nvSpPr>
          <p:spPr>
            <a:xfrm>
              <a:off x="863299" y="5934690"/>
              <a:ext cx="714747"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2</a:t>
              </a:r>
              <a:r>
                <a:rPr lang="da-DK" smtClean="0"/>
                <a:t> plat</a:t>
              </a:r>
              <a:endParaRPr lang="da-DK"/>
            </a:p>
          </p:txBody>
        </p:sp>
      </p:gr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37767" y="3428999"/>
            <a:ext cx="2683288" cy="3055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mc:Choice Requires="a14">
          <p:sp>
            <p:nvSpPr>
              <p:cNvPr id="7" name="Content Placeholder 6"/>
              <p:cNvSpPr>
                <a:spLocks noGrp="1"/>
              </p:cNvSpPr>
              <p:nvPr>
                <p:ph sz="half" idx="2"/>
              </p:nvPr>
            </p:nvSpPr>
            <p:spPr>
              <a:xfrm>
                <a:off x="457200" y="2174874"/>
                <a:ext cx="8363272" cy="4494485"/>
              </a:xfrm>
            </p:spPr>
            <p:txBody>
              <a:bodyPr>
                <a:normAutofit/>
              </a:bodyPr>
              <a:lstStyle/>
              <a:p>
                <a:r>
                  <a:rPr lang="da-DK" sz="2000" smtClean="0"/>
                  <a:t>U = {0, 1, 2 }</a:t>
                </a:r>
              </a:p>
              <a:p>
                <a:r>
                  <a:rPr lang="da-DK" sz="2000" b="0" smtClean="0"/>
                  <a:t>I 1700 tallet var der uenighed blandt matematikere, hvad sandsynligheden er for de tre udfald</a:t>
                </a:r>
              </a:p>
              <a:p>
                <a:r>
                  <a:rPr lang="da-DK" sz="2000" b="0" smtClean="0"/>
                  <a:t>Jean le Rond d’Alember: </a:t>
                </a:r>
                <a:br>
                  <a:rPr lang="da-DK" sz="2000" i="1">
                    <a:latin typeface="Cambria Math"/>
                  </a:rPr>
                </a:b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0 </m:t>
                          </m:r>
                          <m:r>
                            <m:rPr>
                              <m:sty m:val="p"/>
                            </m:rPr>
                            <a:rPr lang="da-DK" sz="2000" b="0" i="0" smtClean="0">
                              <a:latin typeface="Cambria Math"/>
                            </a:rPr>
                            <m:t>plat</m:t>
                          </m:r>
                        </m:e>
                      </m:d>
                      <m:r>
                        <a:rPr lang="da-DK" sz="2000" i="1">
                          <a:latin typeface="Cambria Math"/>
                        </a:rPr>
                        <m:t>=</m:t>
                      </m:r>
                      <m:r>
                        <a:rPr lang="da-DK" sz="2000" i="1">
                          <a:latin typeface="Cambria Math"/>
                        </a:rPr>
                        <m:t>𝑃</m:t>
                      </m:r>
                      <m:r>
                        <a:rPr lang="da-DK" sz="2000" i="1">
                          <a:latin typeface="Cambria Math"/>
                        </a:rPr>
                        <m:t>(</m:t>
                      </m:r>
                      <m:r>
                        <m:rPr>
                          <m:sty m:val="p"/>
                        </m:rPr>
                        <a:rPr lang="da-DK" sz="2000">
                          <a:latin typeface="Cambria Math"/>
                        </a:rPr>
                        <m:t>1 </m:t>
                      </m:r>
                      <m:r>
                        <m:rPr>
                          <m:sty m:val="p"/>
                        </m:rPr>
                        <a:rPr lang="da-DK" sz="2000">
                          <a:latin typeface="Cambria Math"/>
                        </a:rPr>
                        <m:t>plat</m:t>
                      </m:r>
                      <m:r>
                        <m:rPr>
                          <m:sty m:val="p"/>
                        </m:rPr>
                        <a:rPr lang="da-DK" sz="2000">
                          <a:latin typeface="Cambria Math"/>
                        </a:rPr>
                        <m:t>)</m:t>
                      </m:r>
                      <m:r>
                        <a:rPr lang="da-DK" sz="2000" i="1">
                          <a:latin typeface="Cambria Math"/>
                        </a:rPr>
                        <m:t>=</m:t>
                      </m:r>
                      <m:r>
                        <a:rPr lang="da-DK" sz="2000" i="1">
                          <a:latin typeface="Cambria Math"/>
                        </a:rPr>
                        <m:t>𝑃</m:t>
                      </m:r>
                      <m:r>
                        <a:rPr lang="da-DK" sz="2000" i="1">
                          <a:latin typeface="Cambria Math"/>
                        </a:rPr>
                        <m:t>(</m:t>
                      </m:r>
                      <m:r>
                        <m:rPr>
                          <m:sty m:val="p"/>
                        </m:rPr>
                        <a:rPr lang="da-DK" sz="2000" b="0" i="0" smtClean="0">
                          <a:latin typeface="Cambria Math"/>
                        </a:rPr>
                        <m:t>2</m:t>
                      </m:r>
                      <m:r>
                        <m:rPr>
                          <m:sty m:val="p"/>
                        </m:rPr>
                        <a:rPr lang="da-DK" sz="2000">
                          <a:latin typeface="Cambria Math"/>
                        </a:rPr>
                        <m:t> </m:t>
                      </m:r>
                      <m:r>
                        <m:rPr>
                          <m:sty m:val="p"/>
                        </m:rPr>
                        <a:rPr lang="da-DK" sz="2000">
                          <a:latin typeface="Cambria Math"/>
                        </a:rPr>
                        <m:t>plat</m:t>
                      </m:r>
                      <m:r>
                        <m:rPr>
                          <m:sty m:val="p"/>
                        </m:rPr>
                        <a:rPr lang="da-DK" sz="2000">
                          <a:latin typeface="Cambria Math"/>
                        </a:rPr>
                        <m:t>)= </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3</m:t>
                          </m:r>
                        </m:den>
                      </m:f>
                    </m:oMath>
                  </m:oMathPara>
                </a14:m>
                <a:r>
                  <a:rPr lang="da-DK" sz="2000" smtClean="0"/>
                  <a:t> .</a:t>
                </a:r>
                <a:endParaRPr lang="da-DK" sz="2000"/>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457200" y="2174874"/>
                <a:ext cx="8363272" cy="4494485"/>
              </a:xfrm>
              <a:blipFill rotWithShape="1">
                <a:blip r:embed="rId5"/>
                <a:stretch>
                  <a:fillRect l="-583" t="-678"/>
                </a:stretch>
              </a:blipFill>
            </p:spPr>
            <p:txBody>
              <a:bodyPr/>
              <a:lstStyle/>
              <a:p>
                <a:r>
                  <a:rPr lang="da-DK">
                    <a:noFill/>
                  </a:rPr>
                  <a:t> </a:t>
                </a:r>
              </a:p>
            </p:txBody>
          </p:sp>
        </mc:Fallback>
      </mc:AlternateContent>
      <p:sp>
        <p:nvSpPr>
          <p:cNvPr id="15" name="Rounded Rectangle 14"/>
          <p:cNvSpPr/>
          <p:nvPr/>
        </p:nvSpPr>
        <p:spPr>
          <a:xfrm rot="20145786">
            <a:off x="2826447" y="2812450"/>
            <a:ext cx="2448272" cy="936104"/>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5400" b="1" smtClean="0">
                <a:solidFill>
                  <a:srgbClr val="C00000"/>
                </a:solidFill>
              </a:rPr>
              <a:t>Forkert</a:t>
            </a:r>
            <a:endParaRPr lang="en-GB" sz="5400" b="1">
              <a:solidFill>
                <a:srgbClr val="C00000"/>
              </a:solidFill>
            </a:endParaRPr>
          </a:p>
        </p:txBody>
      </p:sp>
    </p:spTree>
    <p:extLst>
      <p:ext uri="{BB962C8B-B14F-4D97-AF65-F5344CB8AC3E}">
        <p14:creationId xmlns:p14="http://schemas.microsoft.com/office/powerpoint/2010/main" val="1065418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5" grpId="0"/>
    </p:bldLst>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229600" cy="778098"/>
          </a:xfrm>
        </p:spPr>
        <p:txBody>
          <a:bodyPr>
            <a:normAutofit/>
          </a:bodyPr>
          <a:lstStyle/>
          <a:p>
            <a:r>
              <a:rPr lang="da-DK" sz="3600" b="1">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smtClean="0"/>
              <a:t>Antal plat med to mønter</a:t>
            </a:r>
            <a:endParaRPr lang="da-DK"/>
          </a:p>
        </p:txBody>
      </p:sp>
      <mc:AlternateContent>
        <mc:Choice Requires="a14">
          <p:sp>
            <p:nvSpPr>
              <p:cNvPr id="7" name="Content Placeholder 6"/>
              <p:cNvSpPr>
                <a:spLocks noGrp="1"/>
              </p:cNvSpPr>
              <p:nvPr>
                <p:ph sz="half" idx="2"/>
              </p:nvPr>
            </p:nvSpPr>
            <p:spPr>
              <a:xfrm>
                <a:off x="457200" y="2174874"/>
                <a:ext cx="8363272" cy="4494485"/>
              </a:xfrm>
            </p:spPr>
            <p:txBody>
              <a:bodyPr>
                <a:normAutofit/>
              </a:bodyPr>
              <a:lstStyle/>
              <a:p>
                <a:r>
                  <a:rPr lang="da-DK" sz="2000" smtClean="0"/>
                  <a:t>U = {0, 1, 2 }</a:t>
                </a:r>
              </a:p>
              <a:p>
                <a:r>
                  <a:rPr lang="da-DK" sz="2000" b="0" smtClean="0"/>
                  <a:t>Pierre-Simon Laplace: </a:t>
                </a:r>
              </a:p>
              <a:p>
                <a:pPr marL="363538" indent="0">
                  <a:buNone/>
                </a:pPr>
                <a:r>
                  <a:rPr lang="da-DK" sz="2000" b="0" smtClean="0"/>
                  <a:t>De </a:t>
                </a:r>
                <a:r>
                  <a:rPr lang="da-DK" sz="2000" b="0" smtClean="0">
                    <a:solidFill>
                      <a:schemeClr val="tx2"/>
                    </a:solidFill>
                  </a:rPr>
                  <a:t>grundlæggende udfald</a:t>
                </a:r>
                <a:r>
                  <a:rPr lang="da-DK" sz="2000" b="0" smtClean="0"/>
                  <a:t> er PP, PK, KP, KK, og de er lige sandsynlige</a:t>
                </a:r>
              </a:p>
              <a:p>
                <a:r>
                  <a:rPr lang="da-DK" sz="2000"/>
                  <a:t>Derfor er sandsynligheden for hændelserne</a:t>
                </a:r>
                <a:br>
                  <a:rPr lang="da-DK" sz="2000"/>
                </a:br>
                <a14:m>
                  <m:oMathPara>
                    <m:oMathParaPr>
                      <m:jc/>
                    </m:oMathParaPr>
                    <m:oMath>
                      <m:r>
                        <m:rPr>
                          <m:sty m:val="p"/>
                        </m:rPr>
                        <a:rPr lang="da-DK" sz="2000">
                          <a:latin typeface="Cambria Math" panose="02040503050406030204" pitchFamily="18" charset="0"/>
                        </a:rPr>
                        <m:t>P</m:t>
                      </m:r>
                      <m:d>
                        <m:dPr>
                          <m:begChr m:val="("/>
                          <m:sepChr m:val="|"/>
                          <m:endChr m:val=")"/>
                          <m:grow m:val="on"/>
                          <m:shp m:val="centered"/>
                          <m:ctrlPr>
                            <a:rPr lang="da-DK" sz="2000" i="1">
                              <a:latin typeface="Cambria Math" panose="02040503050406030204" pitchFamily="18" charset="0"/>
                            </a:rPr>
                          </m:ctrlPr>
                        </m:dPr>
                        <m:e>
                          <m:r>
                            <m:rPr>
                              <m:sty m:val="p"/>
                            </m:rPr>
                            <a:rPr lang="da-DK" sz="2000"/>
                            <m:t>0 </m:t>
                          </m:r>
                          <m:r>
                            <m:rPr>
                              <m:sty m:val="p"/>
                            </m:rPr>
                            <a:rPr lang="da-DK" sz="2000"/>
                            <m:t>plat</m:t>
                          </m:r>
                        </m:e>
                      </m:d>
                      <m:r>
                        <m:rPr>
                          <m:sty m:val="p"/>
                        </m:rPr>
                        <a:rPr lang="da-DK" sz="2000">
                          <a:latin typeface="Cambria Math" panose="02040503050406030204" pitchFamily="18" charset="0"/>
                        </a:rPr>
                        <m:t>=</m:t>
                      </m:r>
                      <m:r>
                        <m:rPr>
                          <m:sty m:val="p"/>
                        </m:rPr>
                        <a:rPr lang="da-DK" sz="2000">
                          <a:latin typeface="Cambria Math" panose="02040503050406030204" pitchFamily="18" charset="0"/>
                        </a:rPr>
                        <m:t>P</m:t>
                      </m:r>
                      <m:r>
                        <m:rPr>
                          <m:sty m:val="p"/>
                        </m:rPr>
                        <a:rPr lang="da-DK" sz="2000">
                          <a:latin typeface="Cambria Math" panose="02040503050406030204" pitchFamily="18" charset="0"/>
                        </a:rPr>
                        <m:t>(</m:t>
                      </m:r>
                      <m:r>
                        <m:rPr>
                          <m:sty m:val="p"/>
                        </m:rPr>
                        <a:rPr lang="da-DK" sz="2000"/>
                        <m:t>2 </m:t>
                      </m:r>
                      <m:r>
                        <m:rPr>
                          <m:sty m:val="p"/>
                        </m:rPr>
                        <a:rPr lang="da-DK" sz="2000"/>
                        <m:t>plat</m:t>
                      </m:r>
                      <m:r>
                        <m:rPr>
                          <m:sty m:val="p"/>
                        </m:rPr>
                        <a:rPr lang="da-DK" sz="2000"/>
                        <m:t>)</m:t>
                      </m:r>
                      <m:r>
                        <m:rPr>
                          <m:sty m:val="p"/>
                        </m:rPr>
                        <a:rPr lang="da-DK" sz="2000">
                          <a:latin typeface="Cambria Math" panose="02040503050406030204" pitchFamily="18" charset="0"/>
                        </a:rPr>
                        <m:t>=</m:t>
                      </m:r>
                      <m:r>
                        <m:rPr>
                          <m:sty m:val="p"/>
                        </m:rPr>
                        <a:rPr lang="da-DK" sz="2000"/>
                        <m:t> </m:t>
                      </m:r>
                      <m:f>
                        <m:fPr>
                          <m:type m:val="bar"/>
                          <m:ctrlPr>
                            <a:rPr lang="da-DK" sz="2000" i="1">
                              <a:latin typeface="Cambria Math" panose="02040503050406030204" pitchFamily="18" charset="0"/>
                            </a:rPr>
                          </m:ctrlPr>
                        </m:fPr>
                        <m:num>
                          <m:r>
                            <m:rPr>
                              <m:sty m:val="p"/>
                            </m:rPr>
                            <a:rPr lang="da-DK" sz="2000">
                              <a:latin typeface="Cambria Math" panose="02040503050406030204" pitchFamily="18" charset="0"/>
                            </a:rPr>
                            <m:t>1</m:t>
                          </m:r>
                        </m:num>
                        <m:den>
                          <m:r>
                            <m:rPr>
                              <m:sty m:val="p"/>
                            </m:rPr>
                            <a:rPr lang="da-DK" sz="2000">
                              <a:latin typeface="Cambria Math" panose="02040503050406030204" pitchFamily="18" charset="0"/>
                            </a:rPr>
                            <m:t>4</m:t>
                          </m:r>
                        </m:den>
                      </m:f>
                    </m:oMath>
                  </m:oMathPara>
                </a14:m>
                <a:r>
                  <a:rPr lang="da-DK" sz="2000"/>
                  <a:t>   og</a:t>
                </a:r>
                <a:br>
                  <a:rPr lang="da-DK" sz="2000"/>
                </a:br>
                <a14:m>
                  <m:oMathPara>
                    <m:oMathParaPr>
                      <m:jc/>
                    </m:oMathParaPr>
                    <m:oMath>
                      <m:r>
                        <m:rPr>
                          <m:sty m:val="p"/>
                        </m:rPr>
                        <a:rPr lang="da-DK" sz="2000">
                          <a:latin typeface="Cambria Math" panose="02040503050406030204" pitchFamily="18" charset="0"/>
                        </a:rPr>
                        <m:t>P</m:t>
                      </m:r>
                      <m:d>
                        <m:dPr>
                          <m:begChr m:val="("/>
                          <m:sepChr m:val="|"/>
                          <m:endChr m:val=")"/>
                          <m:grow m:val="on"/>
                          <m:shp m:val="centered"/>
                          <m:ctrlPr>
                            <a:rPr lang="da-DK" sz="2000" i="1">
                              <a:latin typeface="Cambria Math" panose="02040503050406030204" pitchFamily="18" charset="0"/>
                            </a:rPr>
                          </m:ctrlPr>
                        </m:dPr>
                        <m:e>
                          <m:r>
                            <m:rPr>
                              <m:sty m:val="p"/>
                            </m:rPr>
                            <a:rPr lang="da-DK" sz="2000"/>
                            <m:t>1 </m:t>
                          </m:r>
                          <m:r>
                            <m:rPr>
                              <m:sty m:val="p"/>
                            </m:rPr>
                            <a:rPr lang="da-DK" sz="2000"/>
                            <m:t>plat</m:t>
                          </m:r>
                        </m:e>
                      </m:d>
                      <m:r>
                        <m:rPr>
                          <m:sty m:val="p"/>
                        </m:rPr>
                        <a:rPr lang="da-DK" sz="2000">
                          <a:latin typeface="Cambria Math" panose="02040503050406030204" pitchFamily="18" charset="0"/>
                        </a:rPr>
                        <m:t>=</m:t>
                      </m:r>
                      <m:f>
                        <m:fPr>
                          <m:type m:val="bar"/>
                          <m:ctrlPr>
                            <a:rPr lang="da-DK" sz="2000" i="1">
                              <a:latin typeface="Cambria Math" panose="02040503050406030204" pitchFamily="18" charset="0"/>
                            </a:rPr>
                          </m:ctrlPr>
                        </m:fPr>
                        <m:num>
                          <m:r>
                            <m:rPr>
                              <m:sty m:val="p"/>
                            </m:rPr>
                            <a:rPr lang="da-DK" sz="2000">
                              <a:latin typeface="Cambria Math" panose="02040503050406030204" pitchFamily="18" charset="0"/>
                            </a:rPr>
                            <m:t>2</m:t>
                          </m:r>
                        </m:num>
                        <m:den>
                          <m:r>
                            <m:rPr>
                              <m:sty m:val="p"/>
                            </m:rPr>
                            <a:rPr lang="da-DK" sz="2000">
                              <a:latin typeface="Cambria Math" panose="02040503050406030204" pitchFamily="18" charset="0"/>
                            </a:rPr>
                            <m:t>4</m:t>
                          </m:r>
                        </m:den>
                      </m:f>
                      <m:r>
                        <m:rPr>
                          <m:sty m:val="p"/>
                        </m:rPr>
                        <a:rPr lang="da-DK" sz="2000">
                          <a:latin typeface="Cambria Math" panose="02040503050406030204" pitchFamily="18" charset="0"/>
                        </a:rPr>
                        <m:t>=</m:t>
                      </m:r>
                      <m:f>
                        <m:fPr>
                          <m:type m:val="bar"/>
                          <m:ctrlPr>
                            <a:rPr lang="da-DK" sz="2000" i="1">
                              <a:latin typeface="Cambria Math" panose="02040503050406030204" pitchFamily="18" charset="0"/>
                            </a:rPr>
                          </m:ctrlPr>
                        </m:fPr>
                        <m:num>
                          <m:r>
                            <m:rPr>
                              <m:sty m:val="p"/>
                            </m:rPr>
                            <a:rPr lang="da-DK" sz="2000">
                              <a:latin typeface="Cambria Math" panose="02040503050406030204" pitchFamily="18" charset="0"/>
                            </a:rPr>
                            <m:t>1</m:t>
                          </m:r>
                        </m:num>
                        <m:den>
                          <m:r>
                            <m:rPr>
                              <m:sty m:val="p"/>
                            </m:rPr>
                            <a:rPr lang="da-DK" sz="2000">
                              <a:latin typeface="Cambria Math" panose="02040503050406030204" pitchFamily="18" charset="0"/>
                            </a:rPr>
                            <m:t>2</m:t>
                          </m:r>
                        </m:den>
                      </m:f>
                    </m:oMath>
                  </m:oMathPara>
                </a14:m>
                <a:r>
                  <a:rPr lang="da-DK" sz="2000"/>
                  <a:t> . </a:t>
                </a:r>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457200" y="2174874"/>
                <a:ext cx="8363272" cy="4494485"/>
              </a:xfrm>
              <a:blipFill>
                <a:blip r:embed="rId3"/>
                <a:stretch>
                  <a:fillRect l="-656" t="-814" r="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72</a:t>
            </a:fld>
            <a:endParaRPr lang="da-DK"/>
          </a:p>
        </p:txBody>
      </p:sp>
      <p:pic>
        <p:nvPicPr>
          <p:cNvPr id="8194" name="Picture 2" descr="http://imgcdn.geocaching.com/cache/large/db56062f-c491-4d30-a445-3d522bca4343.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80292" y="1232298"/>
            <a:ext cx="874046" cy="8684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imgcdn.geocaching.com/cache/large/db56062f-c491-4d30-a445-3d522bca4343.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54338" y="1232297"/>
            <a:ext cx="874046" cy="86844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1944" y="3573016"/>
            <a:ext cx="2367525" cy="2897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719572" y="4461316"/>
            <a:ext cx="1805798" cy="2064028"/>
            <a:chOff x="719572" y="4461316"/>
            <a:chExt cx="1805798" cy="2064028"/>
          </a:xfrm>
        </p:grpSpPr>
        <p:grpSp>
          <p:nvGrpSpPr>
            <p:cNvPr id="3" name="Group 2"/>
            <p:cNvGrpSpPr/>
            <p:nvPr/>
          </p:nvGrpSpPr>
          <p:grpSpPr>
            <a:xfrm>
              <a:off x="719572" y="4461316"/>
              <a:ext cx="1805798" cy="2064028"/>
              <a:chOff x="719572" y="3525212"/>
              <a:chExt cx="1805798" cy="2064028"/>
            </a:xfrm>
          </p:grpSpPr>
          <p:sp>
            <p:nvSpPr>
              <p:cNvPr id="5" name="Oval 4"/>
              <p:cNvSpPr/>
              <p:nvPr/>
            </p:nvSpPr>
            <p:spPr>
              <a:xfrm>
                <a:off x="719572" y="4005064"/>
                <a:ext cx="1805798"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0" name="TextBox 9"/>
              <p:cNvSpPr txBox="1"/>
              <p:nvPr/>
            </p:nvSpPr>
            <p:spPr>
              <a:xfrm>
                <a:off x="1377812" y="4675911"/>
                <a:ext cx="114755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1</a:t>
                </a:r>
                <a:r>
                  <a:rPr lang="da-DK" smtClean="0"/>
                  <a:t> plat (PK)</a:t>
                </a:r>
                <a:endParaRPr lang="da-DK"/>
              </a:p>
            </p:txBody>
          </p:sp>
          <p:sp>
            <p:nvSpPr>
              <p:cNvPr id="13" name="TextBox 12"/>
              <p:cNvSpPr txBox="1"/>
              <p:nvPr/>
            </p:nvSpPr>
            <p:spPr>
              <a:xfrm>
                <a:off x="719572" y="3525212"/>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grpSp>
        <p:sp>
          <p:nvSpPr>
            <p:cNvPr id="31" name="TextBox 30"/>
            <p:cNvSpPr txBox="1"/>
            <p:nvPr/>
          </p:nvSpPr>
          <p:spPr>
            <a:xfrm>
              <a:off x="1046575" y="5054459"/>
              <a:ext cx="114916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0 plat (KK)</a:t>
              </a:r>
              <a:endParaRPr lang="da-DK"/>
            </a:p>
          </p:txBody>
        </p:sp>
        <p:sp>
          <p:nvSpPr>
            <p:cNvPr id="32" name="TextBox 31"/>
            <p:cNvSpPr txBox="1"/>
            <p:nvPr/>
          </p:nvSpPr>
          <p:spPr>
            <a:xfrm>
              <a:off x="1049781" y="6011996"/>
              <a:ext cx="1145955"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2</a:t>
              </a:r>
              <a:r>
                <a:rPr lang="da-DK" smtClean="0"/>
                <a:t> plat (PP)</a:t>
              </a:r>
              <a:endParaRPr lang="da-DK"/>
            </a:p>
          </p:txBody>
        </p:sp>
        <p:sp>
          <p:nvSpPr>
            <p:cNvPr id="18" name="TextBox 17"/>
            <p:cNvSpPr txBox="1"/>
            <p:nvPr/>
          </p:nvSpPr>
          <p:spPr>
            <a:xfrm>
              <a:off x="863299" y="5363924"/>
              <a:ext cx="114755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1</a:t>
              </a:r>
              <a:r>
                <a:rPr lang="da-DK" smtClean="0"/>
                <a:t> plat (KP)</a:t>
              </a:r>
              <a:endParaRPr lang="da-DK"/>
            </a:p>
          </p:txBody>
        </p:sp>
      </p:grpSp>
      <p:grpSp>
        <p:nvGrpSpPr>
          <p:cNvPr id="55" name="Group 54"/>
          <p:cNvGrpSpPr/>
          <p:nvPr/>
        </p:nvGrpSpPr>
        <p:grpSpPr>
          <a:xfrm>
            <a:off x="3491880" y="4471389"/>
            <a:ext cx="2359130" cy="2197971"/>
            <a:chOff x="3491880" y="4471389"/>
            <a:chExt cx="2359130" cy="2197971"/>
          </a:xfrm>
        </p:grpSpPr>
        <p:grpSp>
          <p:nvGrpSpPr>
            <p:cNvPr id="54" name="Group 53"/>
            <p:cNvGrpSpPr/>
            <p:nvPr/>
          </p:nvGrpSpPr>
          <p:grpSpPr>
            <a:xfrm>
              <a:off x="3491880" y="4471389"/>
              <a:ext cx="1584176" cy="2197971"/>
              <a:chOff x="3491880" y="4471389"/>
              <a:chExt cx="1584176" cy="2197971"/>
            </a:xfrm>
          </p:grpSpPr>
          <p:sp>
            <p:nvSpPr>
              <p:cNvPr id="35" name="Tekstfelt 109"/>
              <p:cNvSpPr txBox="1"/>
              <p:nvPr/>
            </p:nvSpPr>
            <p:spPr>
              <a:xfrm>
                <a:off x="4724816" y="4471389"/>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a:t>
                </a:r>
                <a:endParaRPr lang="en-US">
                  <a:latin typeface="Times New Roman" panose="02020603050405020304" pitchFamily="18" charset="0"/>
                  <a:cs typeface="Times New Roman" panose="02020603050405020304" pitchFamily="18" charset="0"/>
                </a:endParaRPr>
              </a:p>
            </p:txBody>
          </p:sp>
          <p:sp>
            <p:nvSpPr>
              <p:cNvPr id="36" name="Tekstfelt 112"/>
              <p:cNvSpPr txBox="1"/>
              <p:nvPr/>
            </p:nvSpPr>
            <p:spPr>
              <a:xfrm>
                <a:off x="4724816" y="5080935"/>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a:t>
                </a:r>
                <a:endParaRPr lang="en-US">
                  <a:latin typeface="Times New Roman" panose="02020603050405020304" pitchFamily="18" charset="0"/>
                  <a:cs typeface="Times New Roman" panose="02020603050405020304" pitchFamily="18" charset="0"/>
                </a:endParaRPr>
              </a:p>
            </p:txBody>
          </p:sp>
          <p:cxnSp>
            <p:nvCxnSpPr>
              <p:cNvPr id="24" name="Lige forbindelse 53"/>
              <p:cNvCxnSpPr>
                <a:endCxn id="36" idx="1"/>
              </p:cNvCxnSpPr>
              <p:nvPr/>
            </p:nvCxnSpPr>
            <p:spPr>
              <a:xfrm>
                <a:off x="4108348" y="5157192"/>
                <a:ext cx="616468" cy="10840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Lige forbindelse 50"/>
              <p:cNvCxnSpPr>
                <a:stCxn id="35" idx="1"/>
              </p:cNvCxnSpPr>
              <p:nvPr/>
            </p:nvCxnSpPr>
            <p:spPr>
              <a:xfrm flipH="1">
                <a:off x="3491880" y="4656055"/>
                <a:ext cx="1232936" cy="98660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Lige forbindelse 48"/>
              <p:cNvCxnSpPr>
                <a:endCxn id="22" idx="1"/>
              </p:cNvCxnSpPr>
              <p:nvPr/>
            </p:nvCxnSpPr>
            <p:spPr>
              <a:xfrm flipV="1">
                <a:off x="4108348" y="5875147"/>
                <a:ext cx="616468" cy="1981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Lige forbindelse 60"/>
              <p:cNvCxnSpPr>
                <a:endCxn id="23" idx="1"/>
              </p:cNvCxnSpPr>
              <p:nvPr/>
            </p:nvCxnSpPr>
            <p:spPr>
              <a:xfrm>
                <a:off x="3491880" y="5642664"/>
                <a:ext cx="1232936" cy="8420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kstfelt 110"/>
              <p:cNvSpPr txBox="1"/>
              <p:nvPr/>
            </p:nvSpPr>
            <p:spPr>
              <a:xfrm>
                <a:off x="3847666" y="4880289"/>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a:t>
                </a:r>
                <a:endParaRPr lang="en-US">
                  <a:latin typeface="Times New Roman" panose="02020603050405020304" pitchFamily="18" charset="0"/>
                  <a:cs typeface="Times New Roman" panose="02020603050405020304" pitchFamily="18" charset="0"/>
                </a:endParaRPr>
              </a:p>
            </p:txBody>
          </p:sp>
          <p:sp>
            <p:nvSpPr>
              <p:cNvPr id="29" name="Tekstfelt 113"/>
              <p:cNvSpPr txBox="1"/>
              <p:nvPr/>
            </p:nvSpPr>
            <p:spPr>
              <a:xfrm>
                <a:off x="3828497" y="6023125"/>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a:t>
                </a:r>
                <a:endParaRPr lang="en-US">
                  <a:latin typeface="Times New Roman" panose="02020603050405020304" pitchFamily="18" charset="0"/>
                  <a:cs typeface="Times New Roman" panose="02020603050405020304" pitchFamily="18" charset="0"/>
                </a:endParaRPr>
              </a:p>
            </p:txBody>
          </p:sp>
          <p:sp>
            <p:nvSpPr>
              <p:cNvPr id="22" name="Tekstfelt 111"/>
              <p:cNvSpPr txBox="1"/>
              <p:nvPr/>
            </p:nvSpPr>
            <p:spPr>
              <a:xfrm>
                <a:off x="4724816" y="5690481"/>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a:t>
                </a:r>
                <a:endParaRPr lang="en-US">
                  <a:latin typeface="Times New Roman" panose="02020603050405020304" pitchFamily="18" charset="0"/>
                  <a:cs typeface="Times New Roman" panose="02020603050405020304" pitchFamily="18" charset="0"/>
                </a:endParaRPr>
              </a:p>
            </p:txBody>
          </p:sp>
          <p:sp>
            <p:nvSpPr>
              <p:cNvPr id="23" name="Tekstfelt 114"/>
              <p:cNvSpPr txBox="1"/>
              <p:nvPr/>
            </p:nvSpPr>
            <p:spPr>
              <a:xfrm>
                <a:off x="4724816" y="6300028"/>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a:t>
                </a:r>
                <a:endParaRPr lang="en-US">
                  <a:latin typeface="Times New Roman" panose="02020603050405020304" pitchFamily="18" charset="0"/>
                  <a:cs typeface="Times New Roman" panose="02020603050405020304" pitchFamily="18" charset="0"/>
                </a:endParaRPr>
              </a:p>
            </p:txBody>
          </p:sp>
        </p:grpSp>
        <p:grpSp>
          <p:nvGrpSpPr>
            <p:cNvPr id="53" name="Group 52"/>
            <p:cNvGrpSpPr/>
            <p:nvPr/>
          </p:nvGrpSpPr>
          <p:grpSpPr>
            <a:xfrm>
              <a:off x="5292080" y="4471389"/>
              <a:ext cx="558930" cy="2197971"/>
              <a:chOff x="5292080" y="4471389"/>
              <a:chExt cx="558930" cy="2197971"/>
            </a:xfrm>
          </p:grpSpPr>
          <p:sp>
            <p:nvSpPr>
              <p:cNvPr id="38" name="Tekstfelt 120"/>
              <p:cNvSpPr txBox="1"/>
              <p:nvPr/>
            </p:nvSpPr>
            <p:spPr>
              <a:xfrm>
                <a:off x="5292080" y="4471389"/>
                <a:ext cx="486922"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PP</a:t>
                </a:r>
                <a:endParaRPr lang="en-US">
                  <a:latin typeface="Times New Roman" panose="02020603050405020304" pitchFamily="18" charset="0"/>
                  <a:cs typeface="Times New Roman" panose="02020603050405020304" pitchFamily="18" charset="0"/>
                </a:endParaRPr>
              </a:p>
            </p:txBody>
          </p:sp>
          <p:sp>
            <p:nvSpPr>
              <p:cNvPr id="40" name="Tekstfelt 121"/>
              <p:cNvSpPr txBox="1"/>
              <p:nvPr/>
            </p:nvSpPr>
            <p:spPr>
              <a:xfrm>
                <a:off x="5292080" y="5080935"/>
                <a:ext cx="486922"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PK</a:t>
                </a:r>
                <a:endParaRPr lang="en-US">
                  <a:latin typeface="Times New Roman" panose="02020603050405020304" pitchFamily="18" charset="0"/>
                  <a:cs typeface="Times New Roman" panose="02020603050405020304" pitchFamily="18" charset="0"/>
                </a:endParaRPr>
              </a:p>
            </p:txBody>
          </p:sp>
          <p:sp>
            <p:nvSpPr>
              <p:cNvPr id="41" name="Tekstfelt 123"/>
              <p:cNvSpPr txBox="1"/>
              <p:nvPr/>
            </p:nvSpPr>
            <p:spPr>
              <a:xfrm>
                <a:off x="5292080" y="5690481"/>
                <a:ext cx="486922"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KP</a:t>
                </a:r>
                <a:endParaRPr lang="en-US">
                  <a:latin typeface="Times New Roman" panose="02020603050405020304" pitchFamily="18" charset="0"/>
                  <a:cs typeface="Times New Roman" panose="02020603050405020304" pitchFamily="18" charset="0"/>
                </a:endParaRPr>
              </a:p>
            </p:txBody>
          </p:sp>
          <p:sp>
            <p:nvSpPr>
              <p:cNvPr id="42" name="Tekstfelt 124"/>
              <p:cNvSpPr txBox="1"/>
              <p:nvPr/>
            </p:nvSpPr>
            <p:spPr>
              <a:xfrm>
                <a:off x="5292080" y="6300028"/>
                <a:ext cx="55893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KK</a:t>
                </a:r>
                <a:endParaRPr lang="en-US">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3094434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229600" cy="778098"/>
          </a:xfrm>
        </p:spPr>
        <p:txBody>
          <a:bodyPr>
            <a:normAutofit/>
          </a:bodyPr>
          <a:lstStyle/>
          <a:p>
            <a:r>
              <a:rPr lang="da-DK" sz="3600" b="1">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smtClean="0"/>
              <a:t>Antal øjne med to terninger</a:t>
            </a:r>
            <a:endParaRPr lang="da-DK"/>
          </a:p>
        </p:txBody>
      </p:sp>
      <mc:AlternateContent>
        <mc:Choice Requires="a14">
          <p:sp>
            <p:nvSpPr>
              <p:cNvPr id="7" name="Content Placeholder 6"/>
              <p:cNvSpPr>
                <a:spLocks noGrp="1"/>
              </p:cNvSpPr>
              <p:nvPr>
                <p:ph sz="half" idx="2"/>
              </p:nvPr>
            </p:nvSpPr>
            <p:spPr>
              <a:xfrm>
                <a:off x="457200" y="2174874"/>
                <a:ext cx="8363272" cy="4494485"/>
              </a:xfrm>
            </p:spPr>
            <p:txBody>
              <a:bodyPr>
                <a:normAutofit/>
              </a:bodyPr>
              <a:lstStyle/>
              <a:p>
                <a:r>
                  <a:rPr lang="da-DK" sz="2000" smtClean="0"/>
                  <a:t>U = { 2, 3, 4, …, 12 }</a:t>
                </a:r>
              </a:p>
              <a:p>
                <a:r>
                  <a:rPr lang="da-DK" sz="2000" b="0" smtClean="0"/>
                  <a:t>Hvad er sandsynligheden for 5? </a:t>
                </a:r>
              </a:p>
              <a:p>
                <a:r>
                  <a:rPr lang="da-DK" sz="2000" b="0" smtClean="0"/>
                  <a:t>Vi antager at udfaldet af hver </a:t>
                </a:r>
                <a:br>
                  <a:rPr lang="da-DK" sz="2000" b="0" smtClean="0"/>
                </a:br>
                <a:r>
                  <a:rPr lang="da-DK" sz="2000" b="0" smtClean="0"/>
                  <a:t>terning er tilfældigt og uafhængigt </a:t>
                </a:r>
                <a:br>
                  <a:rPr lang="da-DK" sz="2000" b="0" smtClean="0"/>
                </a:br>
                <a:r>
                  <a:rPr lang="da-DK" sz="2000" b="0" smtClean="0"/>
                  <a:t>af hinanden</a:t>
                </a:r>
                <a:endParaRPr lang="da-DK" sz="2000"/>
              </a:p>
              <a:p>
                <a:r>
                  <a:rPr lang="da-DK" sz="2000" b="0" smtClean="0"/>
                  <a:t>Der er </a:t>
                </a:r>
                <a14:m>
                  <m:oMathPara>
                    <m:oMathParaPr>
                      <m:jc/>
                    </m:oMathParaPr>
                    <m:oMath>
                      <m:r>
                        <a:rPr lang="da-DK" sz="2000" b="0" i="1" smtClean="0">
                          <a:latin typeface="Cambria Math" panose="02040503050406030204" pitchFamily="18" charset="0"/>
                        </a:rPr>
                        <m:t>6</m:t>
                      </m:r>
                      <m:r>
                        <a:rPr lang="da-DK"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6</m:t>
                      </m:r>
                      <m:r>
                        <a:rPr lang="da-DK" sz="2000" b="0" i="1" smtClean="0">
                          <a:latin typeface="Cambria Math" panose="02040503050406030204" pitchFamily="18" charset="0"/>
                        </a:rPr>
                        <m:t> = 36 </m:t>
                      </m:r>
                    </m:oMath>
                  </m:oMathPara>
                </a14:m>
                <a:r>
                  <a:rPr lang="da-DK" sz="2000" b="0" smtClean="0"/>
                  <a:t>grundlæggende </a:t>
                </a:r>
                <a:br>
                  <a:rPr lang="da-DK" sz="2000" b="0" smtClean="0"/>
                </a:br>
                <a:r>
                  <a:rPr lang="da-DK" sz="2000" b="0" smtClean="0"/>
                  <a:t>udfald med lige sandsynlighed</a:t>
                </a:r>
              </a:p>
              <a:p>
                <a:r>
                  <a:rPr lang="da-DK" sz="2000" b="0" smtClean="0"/>
                  <a:t>4 af dem har summen 5, så </a:t>
                </a:r>
                <a:br>
                  <a:rPr lang="da-DK" sz="2000"/>
                </a:b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5</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4</m:t>
                          </m:r>
                        </m:num>
                        <m:den>
                          <m:r>
                            <a:rPr lang="da-DK" sz="2000" b="0" i="1" smtClean="0">
                              <a:latin typeface="Cambria Math"/>
                            </a:rPr>
                            <m:t>36</m:t>
                          </m:r>
                        </m:den>
                      </m:f>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9</m:t>
                          </m:r>
                        </m:den>
                      </m:f>
                    </m:oMath>
                  </m:oMathPara>
                </a14:m>
                <a:r>
                  <a:rPr lang="da-DK" sz="2000" b="0" smtClean="0"/>
                  <a:t>.</a:t>
                </a:r>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457200" y="2174874"/>
                <a:ext cx="8363272" cy="4494485"/>
              </a:xfrm>
              <a:blipFill>
                <a:blip r:embed="rId3"/>
                <a:stretch>
                  <a:fillRect l="-656" t="-814" r="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73</a:t>
            </a:fld>
            <a:endParaRPr lang="da-DK"/>
          </a:p>
        </p:txBody>
      </p:sp>
      <p:pic>
        <p:nvPicPr>
          <p:cNvPr id="20" name="Picture 2" descr="http://www.kelz0r.dk/magic/images/snydeterningsort.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2320"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kelz0r.dk/magic/images/snydeterningsort.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230282" flipH="1">
            <a:off x="6481944"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19722110"/>
              </p:ext>
            </p:extLst>
          </p:nvPr>
        </p:nvGraphicFramePr>
        <p:xfrm>
          <a:off x="4601507" y="3068960"/>
          <a:ext cx="4200128" cy="2926080"/>
        </p:xfrm>
        <a:graphic>
          <a:graphicData uri="http://schemas.openxmlformats.org/drawingml/2006/table">
            <a:tbl>
              <a:tblPr firstRow="1" bandRow="1">
                <a:tableStyleId>{5940675A-B579-460E-94D1-54222C63F5DA}</a:tableStyleId>
              </a:tblPr>
              <a:tblGrid>
                <a:gridCol w="525016">
                  <a:extLst>
                    <a:ext uri="{9D8B030D-6E8A-4147-A177-3AD203B41FA5}">
                      <a16:colId xmlns:a16="http://schemas.microsoft.com/office/drawing/2014/main" val="20000"/>
                    </a:ext>
                  </a:extLst>
                </a:gridCol>
                <a:gridCol w="525016">
                  <a:extLst>
                    <a:ext uri="{9D8B030D-6E8A-4147-A177-3AD203B41FA5}">
                      <a16:colId xmlns:a16="http://schemas.microsoft.com/office/drawing/2014/main" val="20001"/>
                    </a:ext>
                  </a:extLst>
                </a:gridCol>
                <a:gridCol w="525016">
                  <a:extLst>
                    <a:ext uri="{9D8B030D-6E8A-4147-A177-3AD203B41FA5}">
                      <a16:colId xmlns:a16="http://schemas.microsoft.com/office/drawing/2014/main" val="20002"/>
                    </a:ext>
                  </a:extLst>
                </a:gridCol>
                <a:gridCol w="525016">
                  <a:extLst>
                    <a:ext uri="{9D8B030D-6E8A-4147-A177-3AD203B41FA5}">
                      <a16:colId xmlns:a16="http://schemas.microsoft.com/office/drawing/2014/main" val="20003"/>
                    </a:ext>
                  </a:extLst>
                </a:gridCol>
                <a:gridCol w="525016">
                  <a:extLst>
                    <a:ext uri="{9D8B030D-6E8A-4147-A177-3AD203B41FA5}">
                      <a16:colId xmlns:a16="http://schemas.microsoft.com/office/drawing/2014/main" val="20004"/>
                    </a:ext>
                  </a:extLst>
                </a:gridCol>
                <a:gridCol w="525016">
                  <a:extLst>
                    <a:ext uri="{9D8B030D-6E8A-4147-A177-3AD203B41FA5}">
                      <a16:colId xmlns:a16="http://schemas.microsoft.com/office/drawing/2014/main" val="20005"/>
                    </a:ext>
                  </a:extLst>
                </a:gridCol>
                <a:gridCol w="525016">
                  <a:extLst>
                    <a:ext uri="{9D8B030D-6E8A-4147-A177-3AD203B41FA5}">
                      <a16:colId xmlns:a16="http://schemas.microsoft.com/office/drawing/2014/main" val="20006"/>
                    </a:ext>
                  </a:extLst>
                </a:gridCol>
                <a:gridCol w="525016">
                  <a:extLst>
                    <a:ext uri="{9D8B030D-6E8A-4147-A177-3AD203B41FA5}">
                      <a16:colId xmlns:a16="http://schemas.microsoft.com/office/drawing/2014/main" val="20007"/>
                    </a:ext>
                  </a:extLst>
                </a:gridCol>
              </a:tblGrid>
              <a:tr h="356759">
                <a:tc rowSpan="2" gridSpan="2">
                  <a:txBody>
                    <a:bodyPr vert="horz" wrap="square"/>
                    <a:lstStyle/>
                    <a:p>
                      <a:pPr algn="ctr"/>
                      <a:endParaRPr lang="da-DK"/>
                    </a:p>
                  </a:txBody>
                  <a:tcPr/>
                </a:tc>
                <a:tc rowSpan="2" hMerge="1">
                  <a:txBody>
                    <a:bodyPr vert="horz" wrap="square"/>
                    <a:lstStyle/>
                    <a:p>
                      <a:endParaRPr lang="da-DK"/>
                    </a:p>
                  </a:txBody>
                  <a:tcPr/>
                </a:tc>
                <a:tc gridSpan="6">
                  <a:txBody>
                    <a:bodyPr vert="horz" wrap="square"/>
                    <a:lstStyle/>
                    <a:p>
                      <a:pPr algn="ctr"/>
                      <a:r>
                        <a:rPr lang="da-DK" b="1" smtClean="0"/>
                        <a:t>Terning 2</a:t>
                      </a:r>
                      <a:endParaRPr lang="da-DK" b="1"/>
                    </a:p>
                  </a:txBody>
                  <a:tcPr>
                    <a:solidFill>
                      <a:schemeClr val="accent3"/>
                    </a:solidFill>
                  </a:tcPr>
                </a:tc>
                <a:tc hMerge="1">
                  <a:txBody>
                    <a:bodyPr vert="horz" wrap="square"/>
                    <a:lstStyle/>
                    <a:p>
                      <a:endParaRPr lang="da-DK"/>
                    </a:p>
                  </a:txBody>
                  <a:tcPr/>
                </a:tc>
                <a:tc hMerge="1">
                  <a:txBody>
                    <a:bodyPr vert="horz" wrap="square"/>
                    <a:lstStyle/>
                    <a:p>
                      <a:endParaRPr lang="da-DK"/>
                    </a:p>
                  </a:txBody>
                  <a:tcPr/>
                </a:tc>
                <a:tc hMerge="1">
                  <a:txBody>
                    <a:bodyPr vert="horz" wrap="square"/>
                    <a:lstStyle/>
                    <a:p>
                      <a:endParaRPr lang="da-DK"/>
                    </a:p>
                  </a:txBody>
                  <a:tcPr/>
                </a:tc>
                <a:tc hMerge="1">
                  <a:txBody>
                    <a:bodyPr vert="horz" wrap="square"/>
                    <a:lstStyle/>
                    <a:p>
                      <a:endParaRPr lang="da-DK"/>
                    </a:p>
                  </a:txBody>
                  <a:tcPr/>
                </a:tc>
                <a:tc hMerge="1">
                  <a:txBody>
                    <a:bodyPr vert="horz" wrap="square"/>
                    <a:lstStyle/>
                    <a:p>
                      <a:endParaRPr lang="da-DK"/>
                    </a:p>
                  </a:txBody>
                  <a:tcPr/>
                </a:tc>
                <a:extLst>
                  <a:ext uri="{0D108BD9-81ED-4DB2-BD59-A6C34878D82A}">
                    <a16:rowId xmlns:a16="http://schemas.microsoft.com/office/drawing/2014/main" val="10000"/>
                  </a:ext>
                </a:extLst>
              </a:tr>
              <a:tr h="356759">
                <a:tc gridSpan="2" vMerge="1">
                  <a:txBody>
                    <a:bodyPr vert="horz" wrap="square"/>
                    <a:lstStyle/>
                    <a:p>
                      <a:endParaRPr lang="da-DK"/>
                    </a:p>
                  </a:txBody>
                  <a:tcPr/>
                </a:tc>
                <a:tc hMerge="1" vMerge="1">
                  <a:txBody>
                    <a:bodyPr vert="horz" wrap="square"/>
                    <a:lstStyle/>
                    <a:p>
                      <a:endParaRPr lang="da-DK"/>
                    </a:p>
                  </a:txBody>
                  <a:tcPr/>
                </a:tc>
                <a:tc>
                  <a:txBody>
                    <a:bodyPr vert="horz" wrap="square"/>
                    <a:lstStyle/>
                    <a:p>
                      <a:pPr algn="ctr"/>
                      <a:r>
                        <a:rPr lang="da-DK" smtClean="0"/>
                        <a:t>1</a:t>
                      </a:r>
                      <a:endParaRPr lang="da-DK"/>
                    </a:p>
                  </a:txBody>
                  <a:tcPr>
                    <a:solidFill>
                      <a:schemeClr val="accent3"/>
                    </a:solidFill>
                  </a:tcPr>
                </a:tc>
                <a:tc>
                  <a:txBody>
                    <a:bodyPr vert="horz" wrap="square"/>
                    <a:lstStyle/>
                    <a:p>
                      <a:pPr algn="ctr"/>
                      <a:r>
                        <a:rPr lang="da-DK" smtClean="0"/>
                        <a:t>2</a:t>
                      </a:r>
                      <a:endParaRPr lang="da-DK"/>
                    </a:p>
                  </a:txBody>
                  <a:tcPr>
                    <a:solidFill>
                      <a:schemeClr val="accent3"/>
                    </a:solidFill>
                  </a:tcPr>
                </a:tc>
                <a:tc>
                  <a:txBody>
                    <a:bodyPr vert="horz" wrap="square"/>
                    <a:lstStyle/>
                    <a:p>
                      <a:pPr algn="ctr"/>
                      <a:r>
                        <a:rPr lang="da-DK" smtClean="0"/>
                        <a:t>3</a:t>
                      </a:r>
                      <a:endParaRPr lang="da-DK"/>
                    </a:p>
                  </a:txBody>
                  <a:tcPr>
                    <a:solidFill>
                      <a:schemeClr val="accent3"/>
                    </a:solidFill>
                  </a:tcPr>
                </a:tc>
                <a:tc>
                  <a:txBody>
                    <a:bodyPr vert="horz" wrap="square"/>
                    <a:lstStyle/>
                    <a:p>
                      <a:pPr algn="ctr"/>
                      <a:r>
                        <a:rPr lang="da-DK" smtClean="0"/>
                        <a:t>4</a:t>
                      </a:r>
                      <a:endParaRPr lang="da-DK"/>
                    </a:p>
                  </a:txBody>
                  <a:tcPr>
                    <a:solidFill>
                      <a:schemeClr val="accent3"/>
                    </a:solidFill>
                  </a:tcPr>
                </a:tc>
                <a:tc>
                  <a:txBody>
                    <a:bodyPr vert="horz" wrap="square"/>
                    <a:lstStyle/>
                    <a:p>
                      <a:pPr algn="ctr"/>
                      <a:r>
                        <a:rPr lang="da-DK" smtClean="0"/>
                        <a:t>5</a:t>
                      </a:r>
                      <a:endParaRPr lang="da-DK"/>
                    </a:p>
                  </a:txBody>
                  <a:tcPr>
                    <a:solidFill>
                      <a:schemeClr val="accent3"/>
                    </a:solidFill>
                  </a:tcPr>
                </a:tc>
                <a:tc>
                  <a:txBody>
                    <a:bodyPr vert="horz" wrap="square"/>
                    <a:lstStyle/>
                    <a:p>
                      <a:pPr algn="ctr"/>
                      <a:r>
                        <a:rPr lang="da-DK" smtClean="0"/>
                        <a:t>6</a:t>
                      </a:r>
                      <a:endParaRPr lang="da-DK"/>
                    </a:p>
                  </a:txBody>
                  <a:tcPr>
                    <a:solidFill>
                      <a:schemeClr val="accent3"/>
                    </a:solidFill>
                  </a:tcPr>
                </a:tc>
                <a:extLst>
                  <a:ext uri="{0D108BD9-81ED-4DB2-BD59-A6C34878D82A}">
                    <a16:rowId xmlns:a16="http://schemas.microsoft.com/office/drawing/2014/main" val="10001"/>
                  </a:ext>
                </a:extLst>
              </a:tr>
              <a:tr h="356759">
                <a:tc rowSpan="6">
                  <a:txBody>
                    <a:bodyPr vert="vert270" wrap="square"/>
                    <a:lstStyle/>
                    <a:p>
                      <a:pPr algn="ctr"/>
                      <a:r>
                        <a:rPr lang="da-DK" b="1" smtClean="0"/>
                        <a:t>Terning 1</a:t>
                      </a:r>
                      <a:endParaRPr lang="da-DK" b="1"/>
                    </a:p>
                  </a:txBody>
                  <a:tcPr vert="vert270">
                    <a:solidFill>
                      <a:schemeClr val="accent6"/>
                    </a:solidFill>
                  </a:tcPr>
                </a:tc>
                <a:tc>
                  <a:txBody>
                    <a:bodyPr vert="horz" wrap="square"/>
                    <a:lstStyle/>
                    <a:p>
                      <a:pPr algn="ctr"/>
                      <a:r>
                        <a:rPr lang="da-DK" smtClean="0"/>
                        <a:t>1</a:t>
                      </a:r>
                      <a:endParaRPr lang="da-DK"/>
                    </a:p>
                  </a:txBody>
                  <a:tcPr>
                    <a:solidFill>
                      <a:schemeClr val="accent6"/>
                    </a:solidFill>
                  </a:tcPr>
                </a:tc>
                <a:tc>
                  <a:txBody>
                    <a:bodyPr vert="horz" wrap="square"/>
                    <a:lstStyle/>
                    <a:p>
                      <a:pPr algn="ctr"/>
                      <a:r>
                        <a:rPr lang="da-DK" smtClean="0"/>
                        <a:t>2</a:t>
                      </a:r>
                      <a:endParaRPr lang="da-DK"/>
                    </a:p>
                  </a:txBody>
                  <a:tcPr/>
                </a:tc>
                <a:tc>
                  <a:txBody>
                    <a:bodyPr vert="horz" wrap="square"/>
                    <a:lstStyle/>
                    <a:p>
                      <a:pPr algn="ctr"/>
                      <a:r>
                        <a:rPr lang="da-DK" smtClean="0"/>
                        <a:t>3</a:t>
                      </a:r>
                      <a:endParaRPr lang="da-DK"/>
                    </a:p>
                  </a:txBody>
                  <a:tcPr/>
                </a:tc>
                <a:tc>
                  <a:txBody>
                    <a:bodyPr vert="horz" wrap="square"/>
                    <a:lstStyle/>
                    <a:p>
                      <a:pPr algn="ctr"/>
                      <a:r>
                        <a:rPr lang="da-DK" smtClean="0"/>
                        <a:t>4</a:t>
                      </a:r>
                      <a:endParaRPr lang="da-DK"/>
                    </a:p>
                  </a:txBody>
                  <a:tcPr/>
                </a:tc>
                <a:tc>
                  <a:txBody>
                    <a:bodyPr vert="horz" wrap="square"/>
                    <a:lstStyle/>
                    <a:p>
                      <a:pPr algn="ctr"/>
                      <a:r>
                        <a:rPr lang="da-DK" smtClean="0"/>
                        <a:t>5</a:t>
                      </a:r>
                      <a:endParaRPr lang="da-DK"/>
                    </a:p>
                  </a:txBody>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extLst>
                  <a:ext uri="{0D108BD9-81ED-4DB2-BD59-A6C34878D82A}">
                    <a16:rowId xmlns:a16="http://schemas.microsoft.com/office/drawing/2014/main" val="10002"/>
                  </a:ext>
                </a:extLst>
              </a:tr>
              <a:tr h="356759">
                <a:tc vMerge="1">
                  <a:txBody>
                    <a:bodyPr vert="horz" wrap="square"/>
                    <a:lstStyle/>
                    <a:p>
                      <a:endParaRPr lang="da-DK"/>
                    </a:p>
                  </a:txBody>
                  <a:tcPr/>
                </a:tc>
                <a:tc>
                  <a:txBody>
                    <a:bodyPr vert="horz" wrap="square"/>
                    <a:lstStyle/>
                    <a:p>
                      <a:pPr algn="ctr"/>
                      <a:r>
                        <a:rPr lang="da-DK" smtClean="0"/>
                        <a:t>2</a:t>
                      </a:r>
                      <a:endParaRPr lang="da-DK"/>
                    </a:p>
                  </a:txBody>
                  <a:tcPr>
                    <a:solidFill>
                      <a:schemeClr val="accent6"/>
                    </a:solidFill>
                  </a:tcPr>
                </a:tc>
                <a:tc>
                  <a:txBody>
                    <a:bodyPr vert="horz" wrap="square"/>
                    <a:lstStyle/>
                    <a:p>
                      <a:pPr algn="ctr"/>
                      <a:r>
                        <a:rPr lang="da-DK" smtClean="0"/>
                        <a:t>3</a:t>
                      </a:r>
                      <a:endParaRPr lang="da-DK"/>
                    </a:p>
                  </a:txBody>
                  <a:tcPr/>
                </a:tc>
                <a:tc>
                  <a:txBody>
                    <a:bodyPr vert="horz" wrap="square"/>
                    <a:lstStyle/>
                    <a:p>
                      <a:pPr algn="ctr"/>
                      <a:r>
                        <a:rPr lang="da-DK" smtClean="0"/>
                        <a:t>4</a:t>
                      </a:r>
                      <a:endParaRPr lang="da-DK"/>
                    </a:p>
                  </a:txBody>
                  <a:tcPr/>
                </a:tc>
                <a:tc>
                  <a:txBody>
                    <a:bodyPr vert="horz" wrap="square"/>
                    <a:lstStyle/>
                    <a:p>
                      <a:pPr algn="ctr"/>
                      <a:r>
                        <a:rPr lang="da-DK" smtClean="0"/>
                        <a:t>5</a:t>
                      </a:r>
                      <a:endParaRPr lang="da-DK"/>
                    </a:p>
                  </a:txBody>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extLst>
                  <a:ext uri="{0D108BD9-81ED-4DB2-BD59-A6C34878D82A}">
                    <a16:rowId xmlns:a16="http://schemas.microsoft.com/office/drawing/2014/main" val="10003"/>
                  </a:ext>
                </a:extLst>
              </a:tr>
              <a:tr h="356759">
                <a:tc vMerge="1">
                  <a:txBody>
                    <a:bodyPr vert="horz" wrap="square"/>
                    <a:lstStyle/>
                    <a:p>
                      <a:endParaRPr lang="da-DK"/>
                    </a:p>
                  </a:txBody>
                  <a:tcPr/>
                </a:tc>
                <a:tc>
                  <a:txBody>
                    <a:bodyPr vert="horz" wrap="square"/>
                    <a:lstStyle/>
                    <a:p>
                      <a:pPr algn="ctr"/>
                      <a:r>
                        <a:rPr lang="da-DK" smtClean="0"/>
                        <a:t>3</a:t>
                      </a:r>
                      <a:endParaRPr lang="da-DK"/>
                    </a:p>
                  </a:txBody>
                  <a:tcPr>
                    <a:solidFill>
                      <a:schemeClr val="accent6"/>
                    </a:solidFill>
                  </a:tcPr>
                </a:tc>
                <a:tc>
                  <a:txBody>
                    <a:bodyPr vert="horz" wrap="square"/>
                    <a:lstStyle/>
                    <a:p>
                      <a:pPr algn="ctr"/>
                      <a:r>
                        <a:rPr lang="da-DK" smtClean="0"/>
                        <a:t>4</a:t>
                      </a:r>
                      <a:endParaRPr lang="da-DK"/>
                    </a:p>
                  </a:txBody>
                  <a:tcPr/>
                </a:tc>
                <a:tc>
                  <a:txBody>
                    <a:bodyPr vert="horz" wrap="square"/>
                    <a:lstStyle/>
                    <a:p>
                      <a:pPr algn="ctr"/>
                      <a:r>
                        <a:rPr lang="da-DK" smtClean="0"/>
                        <a:t>5</a:t>
                      </a:r>
                      <a:endParaRPr lang="da-DK"/>
                    </a:p>
                  </a:txBody>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tc>
                  <a:txBody>
                    <a:bodyPr vert="horz" wrap="square"/>
                    <a:lstStyle/>
                    <a:p>
                      <a:pPr algn="ctr"/>
                      <a:r>
                        <a:rPr lang="da-DK" smtClean="0"/>
                        <a:t>9</a:t>
                      </a:r>
                      <a:endParaRPr lang="da-DK"/>
                    </a:p>
                  </a:txBody>
                  <a:tcPr/>
                </a:tc>
                <a:extLst>
                  <a:ext uri="{0D108BD9-81ED-4DB2-BD59-A6C34878D82A}">
                    <a16:rowId xmlns:a16="http://schemas.microsoft.com/office/drawing/2014/main" val="10004"/>
                  </a:ext>
                </a:extLst>
              </a:tr>
              <a:tr h="356759">
                <a:tc vMerge="1">
                  <a:txBody>
                    <a:bodyPr vert="horz" wrap="square"/>
                    <a:lstStyle/>
                    <a:p>
                      <a:endParaRPr lang="da-DK"/>
                    </a:p>
                  </a:txBody>
                  <a:tcPr/>
                </a:tc>
                <a:tc>
                  <a:txBody>
                    <a:bodyPr vert="horz" wrap="square"/>
                    <a:lstStyle/>
                    <a:p>
                      <a:pPr algn="ctr"/>
                      <a:r>
                        <a:rPr lang="da-DK" smtClean="0"/>
                        <a:t>4</a:t>
                      </a:r>
                      <a:endParaRPr lang="da-DK"/>
                    </a:p>
                  </a:txBody>
                  <a:tcPr>
                    <a:solidFill>
                      <a:schemeClr val="accent6"/>
                    </a:solidFill>
                  </a:tcPr>
                </a:tc>
                <a:tc>
                  <a:txBody>
                    <a:bodyPr vert="horz" wrap="square"/>
                    <a:lstStyle/>
                    <a:p>
                      <a:pPr algn="ctr"/>
                      <a:r>
                        <a:rPr lang="da-DK" smtClean="0"/>
                        <a:t>5</a:t>
                      </a:r>
                      <a:endParaRPr lang="da-DK"/>
                    </a:p>
                  </a:txBody>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tc>
                  <a:txBody>
                    <a:bodyPr vert="horz" wrap="square"/>
                    <a:lstStyle/>
                    <a:p>
                      <a:pPr algn="ctr"/>
                      <a:r>
                        <a:rPr lang="da-DK" smtClean="0"/>
                        <a:t>9</a:t>
                      </a:r>
                      <a:endParaRPr lang="da-DK"/>
                    </a:p>
                  </a:txBody>
                  <a:tcPr/>
                </a:tc>
                <a:tc>
                  <a:txBody>
                    <a:bodyPr vert="horz" wrap="square"/>
                    <a:lstStyle/>
                    <a:p>
                      <a:pPr algn="ctr"/>
                      <a:r>
                        <a:rPr lang="da-DK" smtClean="0"/>
                        <a:t>10</a:t>
                      </a:r>
                      <a:endParaRPr lang="da-DK"/>
                    </a:p>
                  </a:txBody>
                  <a:tcPr/>
                </a:tc>
                <a:extLst>
                  <a:ext uri="{0D108BD9-81ED-4DB2-BD59-A6C34878D82A}">
                    <a16:rowId xmlns:a16="http://schemas.microsoft.com/office/drawing/2014/main" val="10005"/>
                  </a:ext>
                </a:extLst>
              </a:tr>
              <a:tr h="356759">
                <a:tc vMerge="1">
                  <a:txBody>
                    <a:bodyPr vert="horz" wrap="square"/>
                    <a:lstStyle/>
                    <a:p>
                      <a:endParaRPr lang="da-DK"/>
                    </a:p>
                  </a:txBody>
                  <a:tcPr/>
                </a:tc>
                <a:tc>
                  <a:txBody>
                    <a:bodyPr vert="horz" wrap="square"/>
                    <a:lstStyle/>
                    <a:p>
                      <a:pPr algn="ctr"/>
                      <a:r>
                        <a:rPr lang="da-DK" smtClean="0"/>
                        <a:t>5</a:t>
                      </a:r>
                      <a:endParaRPr lang="da-DK"/>
                    </a:p>
                  </a:txBody>
                  <a:tcPr>
                    <a:solidFill>
                      <a:schemeClr val="accent6"/>
                    </a:solidFill>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tc>
                  <a:txBody>
                    <a:bodyPr vert="horz" wrap="square"/>
                    <a:lstStyle/>
                    <a:p>
                      <a:pPr algn="ctr"/>
                      <a:r>
                        <a:rPr lang="da-DK" smtClean="0"/>
                        <a:t>9</a:t>
                      </a:r>
                      <a:endParaRPr lang="da-DK"/>
                    </a:p>
                  </a:txBody>
                  <a:tcPr/>
                </a:tc>
                <a:tc>
                  <a:txBody>
                    <a:bodyPr vert="horz" wrap="square"/>
                    <a:lstStyle/>
                    <a:p>
                      <a:pPr algn="ctr"/>
                      <a:r>
                        <a:rPr lang="da-DK" smtClean="0"/>
                        <a:t>10</a:t>
                      </a:r>
                      <a:endParaRPr lang="da-DK"/>
                    </a:p>
                  </a:txBody>
                  <a:tcPr/>
                </a:tc>
                <a:tc>
                  <a:txBody>
                    <a:bodyPr vert="horz" wrap="square"/>
                    <a:lstStyle/>
                    <a:p>
                      <a:pPr algn="ctr"/>
                      <a:r>
                        <a:rPr lang="da-DK" smtClean="0"/>
                        <a:t>11</a:t>
                      </a:r>
                      <a:endParaRPr lang="da-DK"/>
                    </a:p>
                  </a:txBody>
                  <a:tcPr/>
                </a:tc>
                <a:extLst>
                  <a:ext uri="{0D108BD9-81ED-4DB2-BD59-A6C34878D82A}">
                    <a16:rowId xmlns:a16="http://schemas.microsoft.com/office/drawing/2014/main" val="10006"/>
                  </a:ext>
                </a:extLst>
              </a:tr>
              <a:tr h="356759">
                <a:tc vMerge="1">
                  <a:txBody>
                    <a:bodyPr vert="horz" wrap="square"/>
                    <a:lstStyle/>
                    <a:p>
                      <a:endParaRPr lang="da-DK"/>
                    </a:p>
                  </a:txBody>
                  <a:tcPr/>
                </a:tc>
                <a:tc>
                  <a:txBody>
                    <a:bodyPr vert="horz" wrap="square"/>
                    <a:lstStyle/>
                    <a:p>
                      <a:pPr algn="ctr"/>
                      <a:r>
                        <a:rPr lang="da-DK" smtClean="0"/>
                        <a:t>6</a:t>
                      </a:r>
                      <a:endParaRPr lang="da-DK"/>
                    </a:p>
                  </a:txBody>
                  <a:tcPr>
                    <a:solidFill>
                      <a:schemeClr val="accent6"/>
                    </a:solidFill>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tc>
                  <a:txBody>
                    <a:bodyPr vert="horz" wrap="square"/>
                    <a:lstStyle/>
                    <a:p>
                      <a:pPr algn="ctr"/>
                      <a:r>
                        <a:rPr lang="da-DK" smtClean="0"/>
                        <a:t>9</a:t>
                      </a:r>
                      <a:endParaRPr lang="da-DK"/>
                    </a:p>
                  </a:txBody>
                  <a:tcPr/>
                </a:tc>
                <a:tc>
                  <a:txBody>
                    <a:bodyPr vert="horz" wrap="square"/>
                    <a:lstStyle/>
                    <a:p>
                      <a:pPr algn="ctr"/>
                      <a:r>
                        <a:rPr lang="da-DK" smtClean="0"/>
                        <a:t>10</a:t>
                      </a:r>
                      <a:endParaRPr lang="da-DK"/>
                    </a:p>
                  </a:txBody>
                  <a:tcPr/>
                </a:tc>
                <a:tc>
                  <a:txBody>
                    <a:bodyPr vert="horz" wrap="square"/>
                    <a:lstStyle/>
                    <a:p>
                      <a:pPr algn="ctr"/>
                      <a:r>
                        <a:rPr lang="da-DK" smtClean="0"/>
                        <a:t>11</a:t>
                      </a:r>
                      <a:endParaRPr lang="da-DK"/>
                    </a:p>
                  </a:txBody>
                  <a:tcPr/>
                </a:tc>
                <a:tc>
                  <a:txBody>
                    <a:bodyPr vert="horz" wrap="square"/>
                    <a:lstStyle/>
                    <a:p>
                      <a:pPr algn="ctr"/>
                      <a:r>
                        <a:rPr lang="da-DK" smtClean="0"/>
                        <a:t>12</a:t>
                      </a:r>
                      <a:endParaRPr lang="da-DK"/>
                    </a:p>
                  </a:txBody>
                  <a:tcPr/>
                </a:tc>
                <a:extLst>
                  <a:ext uri="{0D108BD9-81ED-4DB2-BD59-A6C34878D82A}">
                    <a16:rowId xmlns:a16="http://schemas.microsoft.com/office/drawing/2014/main" val="10007"/>
                  </a:ext>
                </a:extLst>
              </a:tr>
            </a:tbl>
          </a:graphicData>
        </a:graphic>
      </p:graphicFrame>
      <p:sp>
        <p:nvSpPr>
          <p:cNvPr id="11" name="Oval 10"/>
          <p:cNvSpPr/>
          <p:nvPr/>
        </p:nvSpPr>
        <p:spPr>
          <a:xfrm rot="19572956">
            <a:off x="5453481" y="4307939"/>
            <a:ext cx="2561707" cy="3995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39623425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p:bldLst>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5" name="Table 4"/>
          <p:cNvGraphicFramePr>
            <a:graphicFrameLocks noGrp="1"/>
          </p:cNvGraphicFramePr>
          <p:nvPr>
            <p:extLst>
              <p:ext uri="{D42A27DB-BD31-4B8C-83A1-F6EECF244321}">
                <p14:modId xmlns:p14="http://schemas.microsoft.com/office/powerpoint/2010/main" val="137828607"/>
              </p:ext>
            </p:extLst>
          </p:nvPr>
        </p:nvGraphicFramePr>
        <p:xfrm>
          <a:off x="611560" y="1705759"/>
          <a:ext cx="5544617" cy="4754880"/>
        </p:xfrm>
        <a:graphic>
          <a:graphicData uri="http://schemas.openxmlformats.org/drawingml/2006/table">
            <a:tbl>
              <a:tblPr firstRow="1" bandRow="1">
                <a:tableStyleId>{9D7B26C5-4107-4FEC-AEDC-1716B250A1EF}</a:tableStyleId>
              </a:tblPr>
              <a:tblGrid>
                <a:gridCol w="2184243">
                  <a:extLst>
                    <a:ext uri="{9D8B030D-6E8A-4147-A177-3AD203B41FA5}">
                      <a16:colId xmlns:a16="http://schemas.microsoft.com/office/drawing/2014/main" val="20000"/>
                    </a:ext>
                  </a:extLst>
                </a:gridCol>
                <a:gridCol w="1632182">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tblGrid>
              <a:tr h="351003">
                <a:tc>
                  <a:txBody>
                    <a:bodyPr vert="horz" wrap="square"/>
                    <a:lstStyle/>
                    <a:p>
                      <a:r>
                        <a:rPr lang="da-DK" smtClean="0"/>
                        <a:t>Sum af øjne</a:t>
                      </a:r>
                      <a:endParaRPr lang="da-DK"/>
                    </a:p>
                  </a:txBody>
                  <a:tcPr>
                    <a:solidFill>
                      <a:schemeClr val="bg1">
                        <a:lumMod val="75000"/>
                      </a:schemeClr>
                    </a:solidFill>
                  </a:tcPr>
                </a:tc>
                <a:tc>
                  <a:txBody>
                    <a:bodyPr vert="horz" wrap="square"/>
                    <a:lstStyle/>
                    <a:p>
                      <a:pPr algn="ctr"/>
                      <a:r>
                        <a:rPr lang="da-DK" smtClean="0"/>
                        <a:t>Kombinationer</a:t>
                      </a:r>
                      <a:endParaRPr lang="da-DK"/>
                    </a:p>
                  </a:txBody>
                  <a:tcPr>
                    <a:solidFill>
                      <a:schemeClr val="bg1">
                        <a:lumMod val="75000"/>
                      </a:schemeClr>
                    </a:solidFill>
                  </a:tcPr>
                </a:tc>
                <a:tc>
                  <a:txBody>
                    <a:bodyPr vert="horz" wrap="square"/>
                    <a:lstStyle/>
                    <a:p>
                      <a:r>
                        <a:rPr lang="da-DK" smtClean="0"/>
                        <a:t>Sandsynlighed</a:t>
                      </a:r>
                      <a:endParaRPr lang="da-DK"/>
                    </a:p>
                  </a:txBody>
                  <a:tcPr>
                    <a:solidFill>
                      <a:schemeClr val="bg1">
                        <a:lumMod val="75000"/>
                      </a:schemeClr>
                    </a:solidFill>
                  </a:tcPr>
                </a:tc>
                <a:extLst>
                  <a:ext uri="{0D108BD9-81ED-4DB2-BD59-A6C34878D82A}">
                    <a16:rowId xmlns:a16="http://schemas.microsoft.com/office/drawing/2014/main" val="10000"/>
                  </a:ext>
                </a:extLst>
              </a:tr>
              <a:tr h="351003">
                <a:tc>
                  <a:txBody>
                    <a:bodyPr vert="horz" wrap="square"/>
                    <a:lstStyle/>
                    <a:p>
                      <a:r>
                        <a:rPr lang="da-DK" smtClean="0"/>
                        <a:t>2</a:t>
                      </a:r>
                      <a:endParaRPr lang="da-DK"/>
                    </a:p>
                  </a:txBody>
                  <a:tcPr>
                    <a:solidFill>
                      <a:schemeClr val="bg1">
                        <a:alpha val="20000"/>
                      </a:schemeClr>
                    </a:solidFill>
                  </a:tcPr>
                </a:tc>
                <a:tc>
                  <a:txBody>
                    <a:bodyPr vert="horz" wrap="square"/>
                    <a:lstStyle/>
                    <a:p>
                      <a:pPr algn="ctr"/>
                      <a:r>
                        <a:rPr lang="da-DK" smtClean="0"/>
                        <a:t>1</a:t>
                      </a:r>
                      <a:endParaRPr lang="da-DK"/>
                    </a:p>
                  </a:txBody>
                  <a:tcPr>
                    <a:solidFill>
                      <a:schemeClr val="bg1">
                        <a:alpha val="20000"/>
                      </a:schemeClr>
                    </a:solidFill>
                  </a:tcPr>
                </a:tc>
                <a:tc>
                  <a:txBody>
                    <a:bodyPr vert="horz" wrap="square"/>
                    <a:lstStyle/>
                    <a:p>
                      <a:r>
                        <a:rPr lang="da-DK" smtClean="0"/>
                        <a:t>1/36 = 0.027778</a:t>
                      </a:r>
                      <a:endParaRPr lang="da-DK"/>
                    </a:p>
                  </a:txBody>
                  <a:tcPr>
                    <a:solidFill>
                      <a:schemeClr val="bg1">
                        <a:alpha val="20000"/>
                      </a:schemeClr>
                    </a:solidFill>
                  </a:tcPr>
                </a:tc>
                <a:extLst>
                  <a:ext uri="{0D108BD9-81ED-4DB2-BD59-A6C34878D82A}">
                    <a16:rowId xmlns:a16="http://schemas.microsoft.com/office/drawing/2014/main" val="10001"/>
                  </a:ext>
                </a:extLst>
              </a:tr>
              <a:tr h="351003">
                <a:tc>
                  <a:txBody>
                    <a:bodyPr vert="horz" wrap="square"/>
                    <a:lstStyle/>
                    <a:p>
                      <a:r>
                        <a:rPr lang="da-DK" smtClean="0"/>
                        <a:t>3</a:t>
                      </a:r>
                      <a:endParaRPr lang="da-DK"/>
                    </a:p>
                  </a:txBody>
                  <a:tcPr>
                    <a:solidFill>
                      <a:schemeClr val="bg1">
                        <a:lumMod val="85000"/>
                      </a:schemeClr>
                    </a:solidFill>
                  </a:tcPr>
                </a:tc>
                <a:tc>
                  <a:txBody>
                    <a:bodyPr vert="horz" wrap="square"/>
                    <a:lstStyle/>
                    <a:p>
                      <a:pPr algn="ctr"/>
                      <a:r>
                        <a:rPr lang="da-DK" smtClean="0"/>
                        <a:t>2</a:t>
                      </a:r>
                      <a:endParaRPr lang="da-DK"/>
                    </a:p>
                  </a:txBody>
                  <a:tcPr>
                    <a:solidFill>
                      <a:schemeClr val="bg1">
                        <a:lumMod val="85000"/>
                      </a:schemeClr>
                    </a:solidFill>
                  </a:tcPr>
                </a:tc>
                <a:tc>
                  <a:txBody>
                    <a:bodyPr vert="horz" wrap="square"/>
                    <a:lstStyle/>
                    <a:p>
                      <a:r>
                        <a:rPr lang="da-DK" smtClean="0"/>
                        <a:t>2/36</a:t>
                      </a:r>
                      <a:r>
                        <a:rPr lang="da-DK" baseline="0" smtClean="0"/>
                        <a:t> = 0.055555</a:t>
                      </a:r>
                      <a:endParaRPr lang="da-DK"/>
                    </a:p>
                  </a:txBody>
                  <a:tcPr>
                    <a:solidFill>
                      <a:schemeClr val="bg1">
                        <a:lumMod val="85000"/>
                      </a:schemeClr>
                    </a:solidFill>
                  </a:tcPr>
                </a:tc>
                <a:extLst>
                  <a:ext uri="{0D108BD9-81ED-4DB2-BD59-A6C34878D82A}">
                    <a16:rowId xmlns:a16="http://schemas.microsoft.com/office/drawing/2014/main" val="10002"/>
                  </a:ext>
                </a:extLst>
              </a:tr>
              <a:tr h="351003">
                <a:tc>
                  <a:txBody>
                    <a:bodyPr vert="horz" wrap="square"/>
                    <a:lstStyle/>
                    <a:p>
                      <a:r>
                        <a:rPr lang="da-DK" smtClean="0"/>
                        <a:t>4</a:t>
                      </a:r>
                      <a:endParaRPr lang="da-DK"/>
                    </a:p>
                  </a:txBody>
                  <a:tcPr>
                    <a:solidFill>
                      <a:schemeClr val="bg1">
                        <a:alpha val="20000"/>
                      </a:schemeClr>
                    </a:solidFill>
                  </a:tcPr>
                </a:tc>
                <a:tc>
                  <a:txBody>
                    <a:bodyPr vert="horz" wrap="square"/>
                    <a:lstStyle/>
                    <a:p>
                      <a:pPr algn="ctr"/>
                      <a:r>
                        <a:rPr lang="da-DK" smtClean="0"/>
                        <a:t>3</a:t>
                      </a:r>
                      <a:endParaRPr lang="da-DK"/>
                    </a:p>
                  </a:txBody>
                  <a:tcPr>
                    <a:solidFill>
                      <a:schemeClr val="bg1">
                        <a:alpha val="20000"/>
                      </a:schemeClr>
                    </a:solidFill>
                  </a:tcPr>
                </a:tc>
                <a:tc>
                  <a:txBody>
                    <a:bodyPr vert="horz" wrap="square"/>
                    <a:lstStyle/>
                    <a:p>
                      <a:r>
                        <a:rPr lang="da-DK" smtClean="0"/>
                        <a:t>3/36 = 0.083333</a:t>
                      </a:r>
                      <a:endParaRPr lang="da-DK"/>
                    </a:p>
                  </a:txBody>
                  <a:tcPr>
                    <a:solidFill>
                      <a:schemeClr val="bg1">
                        <a:alpha val="20000"/>
                      </a:schemeClr>
                    </a:solidFill>
                  </a:tcPr>
                </a:tc>
                <a:extLst>
                  <a:ext uri="{0D108BD9-81ED-4DB2-BD59-A6C34878D82A}">
                    <a16:rowId xmlns:a16="http://schemas.microsoft.com/office/drawing/2014/main" val="10003"/>
                  </a:ext>
                </a:extLst>
              </a:tr>
              <a:tr h="351003">
                <a:tc>
                  <a:txBody>
                    <a:bodyPr vert="horz" wrap="square"/>
                    <a:lstStyle/>
                    <a:p>
                      <a:r>
                        <a:rPr lang="da-DK" smtClean="0"/>
                        <a:t>5</a:t>
                      </a:r>
                      <a:endParaRPr lang="da-DK"/>
                    </a:p>
                  </a:txBody>
                  <a:tcPr>
                    <a:solidFill>
                      <a:schemeClr val="bg1">
                        <a:lumMod val="85000"/>
                      </a:schemeClr>
                    </a:solidFill>
                  </a:tcPr>
                </a:tc>
                <a:tc>
                  <a:txBody>
                    <a:bodyPr vert="horz" wrap="square"/>
                    <a:lstStyle/>
                    <a:p>
                      <a:pPr algn="ctr"/>
                      <a:r>
                        <a:rPr lang="da-DK" smtClean="0"/>
                        <a:t>4</a:t>
                      </a:r>
                      <a:endParaRPr lang="da-DK"/>
                    </a:p>
                  </a:txBody>
                  <a:tcPr>
                    <a:solidFill>
                      <a:schemeClr val="bg1">
                        <a:lumMod val="85000"/>
                      </a:schemeClr>
                    </a:solidFill>
                  </a:tcPr>
                </a:tc>
                <a:tc>
                  <a:txBody>
                    <a:bodyPr vert="horz" wrap="square"/>
                    <a:lstStyle/>
                    <a:p>
                      <a:r>
                        <a:rPr lang="da-DK" smtClean="0"/>
                        <a:t>4/36</a:t>
                      </a:r>
                      <a:r>
                        <a:rPr lang="da-DK" baseline="0" smtClean="0"/>
                        <a:t> = 0.111111</a:t>
                      </a:r>
                      <a:endParaRPr lang="da-DK"/>
                    </a:p>
                  </a:txBody>
                  <a:tcPr>
                    <a:solidFill>
                      <a:schemeClr val="bg1">
                        <a:lumMod val="85000"/>
                      </a:schemeClr>
                    </a:solidFill>
                  </a:tcPr>
                </a:tc>
                <a:extLst>
                  <a:ext uri="{0D108BD9-81ED-4DB2-BD59-A6C34878D82A}">
                    <a16:rowId xmlns:a16="http://schemas.microsoft.com/office/drawing/2014/main" val="10004"/>
                  </a:ext>
                </a:extLst>
              </a:tr>
              <a:tr h="351003">
                <a:tc>
                  <a:txBody>
                    <a:bodyPr vert="horz" wrap="square"/>
                    <a:lstStyle/>
                    <a:p>
                      <a:r>
                        <a:rPr lang="da-DK" smtClean="0"/>
                        <a:t>6</a:t>
                      </a:r>
                      <a:endParaRPr lang="da-DK"/>
                    </a:p>
                  </a:txBody>
                  <a:tcPr>
                    <a:solidFill>
                      <a:schemeClr val="bg1">
                        <a:alpha val="20000"/>
                      </a:schemeClr>
                    </a:solidFill>
                  </a:tcPr>
                </a:tc>
                <a:tc>
                  <a:txBody>
                    <a:bodyPr vert="horz" wrap="square"/>
                    <a:lstStyle/>
                    <a:p>
                      <a:pPr algn="ctr"/>
                      <a:r>
                        <a:rPr lang="da-DK" smtClean="0"/>
                        <a:t>5</a:t>
                      </a:r>
                      <a:endParaRPr lang="da-DK"/>
                    </a:p>
                  </a:txBody>
                  <a:tcPr>
                    <a:solidFill>
                      <a:schemeClr val="bg1">
                        <a:alpha val="20000"/>
                      </a:schemeClr>
                    </a:solidFill>
                  </a:tcPr>
                </a:tc>
                <a:tc>
                  <a:txBody>
                    <a:bodyPr vert="horz" wrap="square"/>
                    <a:lstStyle/>
                    <a:p>
                      <a:r>
                        <a:rPr lang="da-DK" smtClean="0"/>
                        <a:t>5/36 = 0.138889</a:t>
                      </a:r>
                      <a:endParaRPr lang="da-DK"/>
                    </a:p>
                  </a:txBody>
                  <a:tcPr>
                    <a:solidFill>
                      <a:schemeClr val="bg1">
                        <a:alpha val="20000"/>
                      </a:schemeClr>
                    </a:solidFill>
                  </a:tcPr>
                </a:tc>
                <a:extLst>
                  <a:ext uri="{0D108BD9-81ED-4DB2-BD59-A6C34878D82A}">
                    <a16:rowId xmlns:a16="http://schemas.microsoft.com/office/drawing/2014/main" val="10005"/>
                  </a:ext>
                </a:extLst>
              </a:tr>
              <a:tr h="351003">
                <a:tc>
                  <a:txBody>
                    <a:bodyPr vert="horz" wrap="square"/>
                    <a:lstStyle/>
                    <a:p>
                      <a:r>
                        <a:rPr lang="da-DK" smtClean="0"/>
                        <a:t>7</a:t>
                      </a:r>
                      <a:endParaRPr lang="da-DK"/>
                    </a:p>
                  </a:txBody>
                  <a:tcPr>
                    <a:solidFill>
                      <a:schemeClr val="bg1">
                        <a:lumMod val="85000"/>
                      </a:schemeClr>
                    </a:solidFill>
                  </a:tcPr>
                </a:tc>
                <a:tc>
                  <a:txBody>
                    <a:bodyPr vert="horz" wrap="square"/>
                    <a:lstStyle/>
                    <a:p>
                      <a:pPr algn="ctr"/>
                      <a:r>
                        <a:rPr lang="da-DK" smtClean="0"/>
                        <a:t>6</a:t>
                      </a:r>
                      <a:endParaRPr lang="da-DK"/>
                    </a:p>
                  </a:txBody>
                  <a:tcPr>
                    <a:solidFill>
                      <a:schemeClr val="bg1">
                        <a:lumMod val="85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6/36</a:t>
                      </a:r>
                      <a:r>
                        <a:rPr lang="da-DK" baseline="0" smtClean="0"/>
                        <a:t> = </a:t>
                      </a:r>
                      <a:r>
                        <a:rPr lang="da-DK" smtClean="0"/>
                        <a:t>0.166667</a:t>
                      </a:r>
                    </a:p>
                  </a:txBody>
                  <a:tcPr>
                    <a:solidFill>
                      <a:schemeClr val="bg1">
                        <a:lumMod val="85000"/>
                      </a:schemeClr>
                    </a:solidFill>
                  </a:tcPr>
                </a:tc>
                <a:extLst>
                  <a:ext uri="{0D108BD9-81ED-4DB2-BD59-A6C34878D82A}">
                    <a16:rowId xmlns:a16="http://schemas.microsoft.com/office/drawing/2014/main" val="10006"/>
                  </a:ext>
                </a:extLst>
              </a:tr>
              <a:tr h="351003">
                <a:tc>
                  <a:txBody>
                    <a:bodyPr vert="horz" wrap="square"/>
                    <a:lstStyle/>
                    <a:p>
                      <a:r>
                        <a:rPr lang="da-DK" smtClean="0"/>
                        <a:t>8</a:t>
                      </a:r>
                      <a:endParaRPr lang="da-DK"/>
                    </a:p>
                  </a:txBody>
                  <a:tcPr>
                    <a:solidFill>
                      <a:schemeClr val="bg1">
                        <a:alpha val="20000"/>
                      </a:schemeClr>
                    </a:solidFill>
                  </a:tcPr>
                </a:tc>
                <a:tc>
                  <a:txBody>
                    <a:bodyPr vert="horz" wrap="square"/>
                    <a:lstStyle/>
                    <a:p>
                      <a:pPr algn="ctr"/>
                      <a:r>
                        <a:rPr lang="da-DK" smtClean="0"/>
                        <a:t>5</a:t>
                      </a:r>
                      <a:endParaRPr lang="da-DK"/>
                    </a:p>
                  </a:txBody>
                  <a:tcPr>
                    <a:solidFill>
                      <a:schemeClr val="bg1">
                        <a:alpha val="20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5/36 = 0.138889</a:t>
                      </a:r>
                    </a:p>
                  </a:txBody>
                  <a:tcPr>
                    <a:solidFill>
                      <a:schemeClr val="bg1">
                        <a:alpha val="20000"/>
                      </a:schemeClr>
                    </a:solidFill>
                  </a:tcPr>
                </a:tc>
                <a:extLst>
                  <a:ext uri="{0D108BD9-81ED-4DB2-BD59-A6C34878D82A}">
                    <a16:rowId xmlns:a16="http://schemas.microsoft.com/office/drawing/2014/main" val="10007"/>
                  </a:ext>
                </a:extLst>
              </a:tr>
              <a:tr h="351003">
                <a:tc>
                  <a:txBody>
                    <a:bodyPr vert="horz" wrap="square"/>
                    <a:lstStyle/>
                    <a:p>
                      <a:r>
                        <a:rPr lang="da-DK" smtClean="0"/>
                        <a:t>9</a:t>
                      </a:r>
                      <a:endParaRPr lang="da-DK"/>
                    </a:p>
                  </a:txBody>
                  <a:tcPr>
                    <a:solidFill>
                      <a:schemeClr val="bg1">
                        <a:lumMod val="85000"/>
                      </a:schemeClr>
                    </a:solidFill>
                  </a:tcPr>
                </a:tc>
                <a:tc>
                  <a:txBody>
                    <a:bodyPr vert="horz" wrap="square"/>
                    <a:lstStyle/>
                    <a:p>
                      <a:pPr algn="ctr"/>
                      <a:r>
                        <a:rPr lang="da-DK" smtClean="0"/>
                        <a:t>4</a:t>
                      </a:r>
                      <a:endParaRPr lang="da-DK"/>
                    </a:p>
                  </a:txBody>
                  <a:tcPr>
                    <a:solidFill>
                      <a:schemeClr val="bg1">
                        <a:lumMod val="85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4/36</a:t>
                      </a:r>
                      <a:r>
                        <a:rPr lang="da-DK" baseline="0" smtClean="0"/>
                        <a:t> = 0.111111</a:t>
                      </a:r>
                      <a:endParaRPr lang="da-DK" smtClean="0"/>
                    </a:p>
                  </a:txBody>
                  <a:tcPr>
                    <a:solidFill>
                      <a:schemeClr val="bg1">
                        <a:lumMod val="85000"/>
                      </a:schemeClr>
                    </a:solidFill>
                  </a:tcPr>
                </a:tc>
                <a:extLst>
                  <a:ext uri="{0D108BD9-81ED-4DB2-BD59-A6C34878D82A}">
                    <a16:rowId xmlns:a16="http://schemas.microsoft.com/office/drawing/2014/main" val="10008"/>
                  </a:ext>
                </a:extLst>
              </a:tr>
              <a:tr h="351003">
                <a:tc>
                  <a:txBody>
                    <a:bodyPr vert="horz" wrap="square"/>
                    <a:lstStyle/>
                    <a:p>
                      <a:r>
                        <a:rPr lang="da-DK" smtClean="0"/>
                        <a:t>10</a:t>
                      </a:r>
                      <a:endParaRPr lang="da-DK"/>
                    </a:p>
                  </a:txBody>
                  <a:tcPr>
                    <a:solidFill>
                      <a:schemeClr val="bg1">
                        <a:alpha val="20000"/>
                      </a:schemeClr>
                    </a:solidFill>
                  </a:tcPr>
                </a:tc>
                <a:tc>
                  <a:txBody>
                    <a:bodyPr vert="horz" wrap="square"/>
                    <a:lstStyle/>
                    <a:p>
                      <a:pPr algn="ctr"/>
                      <a:r>
                        <a:rPr lang="da-DK" smtClean="0"/>
                        <a:t>3</a:t>
                      </a:r>
                      <a:endParaRPr lang="da-DK"/>
                    </a:p>
                  </a:txBody>
                  <a:tcPr>
                    <a:solidFill>
                      <a:schemeClr val="bg1">
                        <a:alpha val="20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3/36 = 0.083333</a:t>
                      </a:r>
                    </a:p>
                  </a:txBody>
                  <a:tcPr>
                    <a:solidFill>
                      <a:schemeClr val="bg1">
                        <a:alpha val="20000"/>
                      </a:schemeClr>
                    </a:solidFill>
                  </a:tcPr>
                </a:tc>
                <a:extLst>
                  <a:ext uri="{0D108BD9-81ED-4DB2-BD59-A6C34878D82A}">
                    <a16:rowId xmlns:a16="http://schemas.microsoft.com/office/drawing/2014/main" val="10009"/>
                  </a:ext>
                </a:extLst>
              </a:tr>
              <a:tr h="351003">
                <a:tc>
                  <a:txBody>
                    <a:bodyPr vert="horz" wrap="square"/>
                    <a:lstStyle/>
                    <a:p>
                      <a:r>
                        <a:rPr lang="da-DK" smtClean="0"/>
                        <a:t>11</a:t>
                      </a:r>
                      <a:endParaRPr lang="da-DK"/>
                    </a:p>
                  </a:txBody>
                  <a:tcPr>
                    <a:solidFill>
                      <a:schemeClr val="bg1">
                        <a:lumMod val="85000"/>
                      </a:schemeClr>
                    </a:solidFill>
                  </a:tcPr>
                </a:tc>
                <a:tc>
                  <a:txBody>
                    <a:bodyPr vert="horz" wrap="square"/>
                    <a:lstStyle/>
                    <a:p>
                      <a:pPr algn="ctr"/>
                      <a:r>
                        <a:rPr lang="da-DK" smtClean="0"/>
                        <a:t>2</a:t>
                      </a:r>
                      <a:endParaRPr lang="da-DK"/>
                    </a:p>
                  </a:txBody>
                  <a:tcPr>
                    <a:solidFill>
                      <a:schemeClr val="bg1">
                        <a:lumMod val="85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2/36</a:t>
                      </a:r>
                      <a:r>
                        <a:rPr lang="da-DK" baseline="0" smtClean="0"/>
                        <a:t> = 0.055555</a:t>
                      </a:r>
                      <a:endParaRPr lang="da-DK" smtClean="0"/>
                    </a:p>
                  </a:txBody>
                  <a:tcPr>
                    <a:solidFill>
                      <a:schemeClr val="bg1">
                        <a:lumMod val="85000"/>
                      </a:schemeClr>
                    </a:solidFill>
                  </a:tcPr>
                </a:tc>
                <a:extLst>
                  <a:ext uri="{0D108BD9-81ED-4DB2-BD59-A6C34878D82A}">
                    <a16:rowId xmlns:a16="http://schemas.microsoft.com/office/drawing/2014/main" val="10010"/>
                  </a:ext>
                </a:extLst>
              </a:tr>
              <a:tr h="351003">
                <a:tc>
                  <a:txBody>
                    <a:bodyPr vert="horz" wrap="square"/>
                    <a:lstStyle/>
                    <a:p>
                      <a:r>
                        <a:rPr lang="da-DK" smtClean="0"/>
                        <a:t>12</a:t>
                      </a:r>
                      <a:endParaRPr lang="da-DK"/>
                    </a:p>
                  </a:txBody>
                  <a:tcPr>
                    <a:solidFill>
                      <a:schemeClr val="bg1">
                        <a:alpha val="20000"/>
                      </a:schemeClr>
                    </a:solidFill>
                  </a:tcPr>
                </a:tc>
                <a:tc>
                  <a:txBody>
                    <a:bodyPr vert="horz" wrap="square"/>
                    <a:lstStyle/>
                    <a:p>
                      <a:pPr algn="ctr"/>
                      <a:r>
                        <a:rPr lang="da-DK" smtClean="0"/>
                        <a:t>1</a:t>
                      </a:r>
                      <a:endParaRPr lang="da-DK"/>
                    </a:p>
                  </a:txBody>
                  <a:tcPr>
                    <a:solidFill>
                      <a:schemeClr val="bg1">
                        <a:alpha val="20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1/36 = 0.027778</a:t>
                      </a:r>
                    </a:p>
                  </a:txBody>
                  <a:tcPr>
                    <a:solidFill>
                      <a:schemeClr val="bg1">
                        <a:alpha val="20000"/>
                      </a:schemeClr>
                    </a:solidFill>
                  </a:tcPr>
                </a:tc>
                <a:extLst>
                  <a:ext uri="{0D108BD9-81ED-4DB2-BD59-A6C34878D82A}">
                    <a16:rowId xmlns:a16="http://schemas.microsoft.com/office/drawing/2014/main" val="10011"/>
                  </a:ext>
                </a:extLst>
              </a:tr>
              <a:tr h="351003">
                <a:tc>
                  <a:txBody>
                    <a:bodyPr vert="horz" wrap="square"/>
                    <a:lstStyle/>
                    <a:p>
                      <a:r>
                        <a:rPr lang="da-DK" b="1" smtClean="0"/>
                        <a:t>Sum</a:t>
                      </a:r>
                      <a:endParaRPr lang="da-DK" b="1"/>
                    </a:p>
                  </a:txBody>
                  <a:tcPr>
                    <a:solidFill>
                      <a:schemeClr val="bg1">
                        <a:lumMod val="65000"/>
                      </a:schemeClr>
                    </a:solidFill>
                  </a:tcPr>
                </a:tc>
                <a:tc>
                  <a:txBody>
                    <a:bodyPr vert="horz" wrap="square"/>
                    <a:lstStyle/>
                    <a:p>
                      <a:pPr algn="ctr"/>
                      <a:r>
                        <a:rPr lang="da-DK" b="1" smtClean="0"/>
                        <a:t>36</a:t>
                      </a:r>
                      <a:endParaRPr lang="da-DK" b="1"/>
                    </a:p>
                  </a:txBody>
                  <a:tcPr>
                    <a:solidFill>
                      <a:schemeClr val="bg1">
                        <a:lumMod val="65000"/>
                      </a:schemeClr>
                    </a:solidFill>
                  </a:tcPr>
                </a:tc>
                <a:tc>
                  <a:txBody>
                    <a:bodyPr vert="horz" wrap="square"/>
                    <a:lstStyle/>
                    <a:p>
                      <a:r>
                        <a:rPr lang="da-DK" b="1" smtClean="0"/>
                        <a:t>36/36 = 1</a:t>
                      </a:r>
                      <a:endParaRPr lang="da-DK" b="1"/>
                    </a:p>
                  </a:txBody>
                  <a:tcPr>
                    <a:solidFill>
                      <a:schemeClr val="bg1">
                        <a:lumMod val="65000"/>
                      </a:schemeClr>
                    </a:solidFill>
                  </a:tcPr>
                </a:tc>
                <a:extLst>
                  <a:ext uri="{0D108BD9-81ED-4DB2-BD59-A6C34878D82A}">
                    <a16:rowId xmlns:a16="http://schemas.microsoft.com/office/drawing/2014/main" val="10012"/>
                  </a:ext>
                </a:extLst>
              </a:tr>
            </a:tbl>
          </a:graphicData>
        </a:graphic>
      </p:graphicFrame>
      <p:sp>
        <p:nvSpPr>
          <p:cNvPr id="2" name="Title 1"/>
          <p:cNvSpPr>
            <a:spLocks noGrp="1"/>
          </p:cNvSpPr>
          <p:nvPr>
            <p:ph type="title"/>
          </p:nvPr>
        </p:nvSpPr>
        <p:spPr/>
        <p:txBody>
          <a:bodyPr/>
          <a:lstStyle/>
          <a:p>
            <a:r>
              <a:rPr lang="da-DK" smtClean="0"/>
              <a:t>Tilfældige eksperimenter</a:t>
            </a:r>
            <a:endParaRPr lang="da-DK"/>
          </a:p>
        </p:txBody>
      </p:sp>
      <p:sp>
        <p:nvSpPr>
          <p:cNvPr id="3" name="Content Placeholder 2"/>
          <p:cNvSpPr>
            <a:spLocks noGrp="1"/>
          </p:cNvSpPr>
          <p:nvPr>
            <p:ph idx="1"/>
          </p:nvPr>
        </p:nvSpPr>
        <p:spPr/>
        <p:txBody>
          <a:bodyPr/>
          <a:lstStyle/>
          <a:p>
            <a:pPr marL="0" indent="0">
              <a:buNone/>
            </a:pPr>
            <a:r>
              <a:rPr lang="da-DK" smtClean="0"/>
              <a:t>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74</a:t>
            </a:fld>
            <a:endParaRPr lang="da-DK"/>
          </a:p>
        </p:txBody>
      </p:sp>
      <p:pic>
        <p:nvPicPr>
          <p:cNvPr id="19458" name="Picture 2" descr="Craps Probabilities"/>
          <p:cNvPicPr>
            <a:picLocks noChangeAspect="1" noChangeArrowheads="1"/>
          </p:cNvPicPr>
          <p:nvPr/>
        </p:nvPicPr>
        <p:blipFill>
          <a:blip r:embed="rId3">
            <a:extLst>
              <a:ext uri="{28A0092B-C50C-407E-A947-70E740481C1C}">
                <a14:useLocalDpi xmlns:a14="http://schemas.microsoft.com/office/drawing/2010/main" val="0"/>
              </a:ext>
            </a:extLst>
          </a:blip>
          <a:srcRect l="6687" t="5877" r="63359" b="976"/>
          <a:stretch>
            <a:fillRect/>
          </a:stretch>
        </p:blipFill>
        <p:spPr bwMode="auto">
          <a:xfrm>
            <a:off x="1327322" y="2098363"/>
            <a:ext cx="1145214" cy="39853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1681" y="5805264"/>
            <a:ext cx="864096" cy="278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93581" y="3429000"/>
            <a:ext cx="2648112" cy="2182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4987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Ikke-symmetrisk sandsynlighedsmodel</a:t>
            </a:r>
            <a:endParaRPr lang="da-DK"/>
          </a:p>
        </p:txBody>
      </p:sp>
      <p:sp>
        <p:nvSpPr>
          <p:cNvPr id="3" name="Content Placeholder 2"/>
          <p:cNvSpPr>
            <a:spLocks noGrp="1"/>
          </p:cNvSpPr>
          <p:nvPr>
            <p:ph idx="1"/>
          </p:nvPr>
        </p:nvSpPr>
        <p:spPr/>
        <p:txBody>
          <a:bodyPr/>
          <a:lstStyle/>
          <a:p>
            <a:pPr marL="0" indent="0">
              <a:lnSpc>
                <a:spcPct val="90000"/>
              </a:lnSpc>
              <a:buNone/>
            </a:pPr>
            <a:r>
              <a:rPr lang="da-DK" altLang="en-US" sz="2000" smtClean="0"/>
              <a:t>Kast med tændstikæske</a:t>
            </a:r>
          </a:p>
          <a:p>
            <a:pPr>
              <a:lnSpc>
                <a:spcPct val="90000"/>
              </a:lnSpc>
            </a:pPr>
            <a:r>
              <a:rPr lang="da-DK" altLang="en-US" sz="2000" smtClean="0"/>
              <a:t>Udfaldsrum:</a:t>
            </a:r>
            <a:br>
              <a:rPr lang="da-DK" altLang="en-US" sz="2000" smtClean="0"/>
            </a:br>
            <a:r>
              <a:rPr lang="da-DK" altLang="en-US" sz="2000" smtClean="0"/>
              <a:t>U = {mave, side, top}</a:t>
            </a:r>
          </a:p>
          <a:p>
            <a:pPr>
              <a:lnSpc>
                <a:spcPct val="90000"/>
              </a:lnSpc>
            </a:pPr>
            <a:r>
              <a:rPr lang="da-DK" altLang="en-US" sz="2000" smtClean="0"/>
              <a:t>Her er </a:t>
            </a:r>
            <a:r>
              <a:rPr lang="da-DK" altLang="en-US" sz="2000"/>
              <a:t>sandsynlighederne for </a:t>
            </a:r>
            <a:r>
              <a:rPr lang="da-DK" altLang="en-US" sz="2000" smtClean="0"/>
              <a:t>udfaldene</a:t>
            </a:r>
            <a:br>
              <a:rPr lang="da-DK" altLang="en-US" sz="2000" smtClean="0"/>
            </a:br>
            <a:r>
              <a:rPr lang="da-DK" altLang="en-US" sz="2000" smtClean="0"/>
              <a:t>ikke symmetriske (de er ikke lige sandsynlige)</a:t>
            </a:r>
          </a:p>
          <a:p>
            <a:pPr>
              <a:lnSpc>
                <a:spcPct val="90000"/>
              </a:lnSpc>
            </a:pPr>
            <a:r>
              <a:rPr lang="da-DK" altLang="en-US" sz="2000" smtClean="0"/>
              <a:t>Hvordan kan vi fastslå sandsynlighederne for </a:t>
            </a:r>
            <a:br>
              <a:rPr lang="da-DK" altLang="en-US" sz="2000" smtClean="0"/>
            </a:br>
            <a:r>
              <a:rPr lang="da-DK" altLang="en-US" sz="2000" smtClean="0"/>
              <a:t>de mulige udfald?</a:t>
            </a:r>
          </a:p>
          <a:p>
            <a:pPr>
              <a:lnSpc>
                <a:spcPct val="90000"/>
              </a:lnSpc>
            </a:pPr>
            <a:r>
              <a:rPr lang="da-DK" altLang="en-US" sz="2000" smtClean="0"/>
              <a:t>Jeg forsøgte at fastslå sandsynlighederne på</a:t>
            </a:r>
            <a:r>
              <a:rPr lang="da-DK" altLang="en-US" sz="2000"/>
              <a:t> tre måder</a:t>
            </a:r>
            <a:r>
              <a:rPr lang="da-DK" altLang="en-US" sz="2000" smtClean="0"/>
              <a:t>:</a:t>
            </a:r>
          </a:p>
          <a:p>
            <a:pPr marL="719138" lvl="1" indent="-261938">
              <a:lnSpc>
                <a:spcPct val="90000"/>
              </a:lnSpc>
              <a:buFont typeface="+mj-lt"/>
              <a:buAutoNum type="arabicPeriod"/>
            </a:pPr>
            <a:r>
              <a:rPr lang="da-DK" altLang="en-US" sz="1800" smtClean="0"/>
              <a:t> Subjektive </a:t>
            </a:r>
            <a:r>
              <a:rPr lang="da-DK" altLang="en-US" sz="1800" b="1" smtClean="0">
                <a:solidFill>
                  <a:schemeClr val="accent1">
                    <a:lumMod val="75000"/>
                  </a:schemeClr>
                </a:solidFill>
              </a:rPr>
              <a:t>gæt</a:t>
            </a:r>
          </a:p>
          <a:p>
            <a:pPr marL="719138" lvl="1" indent="-261938">
              <a:lnSpc>
                <a:spcPct val="90000"/>
              </a:lnSpc>
              <a:buFont typeface="+mj-lt"/>
              <a:buAutoNum type="arabicPeriod"/>
            </a:pPr>
            <a:r>
              <a:rPr lang="da-DK" altLang="en-US" sz="1800" smtClean="0">
                <a:solidFill>
                  <a:schemeClr val="accent1">
                    <a:lumMod val="75000"/>
                  </a:schemeClr>
                </a:solidFill>
              </a:rPr>
              <a:t> </a:t>
            </a:r>
            <a:r>
              <a:rPr lang="da-DK" altLang="en-US" sz="1800" b="1" smtClean="0">
                <a:solidFill>
                  <a:schemeClr val="accent1">
                    <a:lumMod val="75000"/>
                  </a:schemeClr>
                </a:solidFill>
              </a:rPr>
              <a:t>Modellere</a:t>
            </a:r>
            <a:r>
              <a:rPr lang="da-DK" altLang="en-US" sz="1800" smtClean="0"/>
              <a:t> (hver sides andel af samlet overfladeareal.</a:t>
            </a:r>
            <a:br>
              <a:rPr lang="da-DK" altLang="en-US" sz="1800" smtClean="0"/>
            </a:br>
            <a:r>
              <a:rPr lang="da-DK" altLang="en-US" sz="1800" smtClean="0"/>
              <a:t> Dimensioner 58 x 35 x 17 mm)</a:t>
            </a:r>
          </a:p>
          <a:p>
            <a:pPr marL="719138" lvl="1" indent="-261938">
              <a:lnSpc>
                <a:spcPct val="90000"/>
              </a:lnSpc>
              <a:buFont typeface="+mj-lt"/>
              <a:buAutoNum type="arabicPeriod"/>
            </a:pPr>
            <a:r>
              <a:rPr lang="da-DK" altLang="en-US" sz="1800" smtClean="0"/>
              <a:t> Kaste tændstikæsken 100 gange og </a:t>
            </a:r>
            <a:r>
              <a:rPr lang="da-DK" altLang="en-US" sz="1800" b="1" smtClean="0">
                <a:solidFill>
                  <a:schemeClr val="accent1">
                    <a:lumMod val="75000"/>
                  </a:schemeClr>
                </a:solidFill>
              </a:rPr>
              <a:t>tælle</a:t>
            </a:r>
            <a:r>
              <a:rPr lang="da-DK" altLang="en-US" sz="1800" smtClean="0"/>
              <a:t> </a:t>
            </a:r>
            <a:r>
              <a:rPr lang="da-DK" altLang="en-US" sz="1800" b="1">
                <a:solidFill>
                  <a:schemeClr val="accent1">
                    <a:lumMod val="75000"/>
                  </a:schemeClr>
                </a:solidFill>
              </a:rPr>
              <a:t>frekvens</a:t>
            </a:r>
            <a:r>
              <a:rPr lang="da-DK" altLang="en-US" sz="1800" smtClean="0"/>
              <a:t> af udfald</a:t>
            </a:r>
            <a:endParaRPr lang="da-DK" altLang="en-US" sz="1800" smtClean="0"/>
          </a:p>
        </p:txBody>
      </p:sp>
      <p:sp>
        <p:nvSpPr>
          <p:cNvPr id="4" name="Slide Number Placeholder 3"/>
          <p:cNvSpPr>
            <a:spLocks noGrp="1"/>
          </p:cNvSpPr>
          <p:nvPr>
            <p:ph type="sldNum" sz="quarter" idx="12"/>
          </p:nvPr>
        </p:nvSpPr>
        <p:spPr/>
        <p:txBody>
          <a:bodyPr/>
          <a:lstStyle/>
          <a:p>
            <a:fld id="{2CD97C06-EC96-4259-9516-82894ECCBF7D}" type="slidenum">
              <a:rPr lang="da-DK" smtClean="0"/>
              <a:t>75</a:t>
            </a:fld>
            <a:endParaRPr lang="da-DK"/>
          </a:p>
        </p:txBody>
      </p:sp>
      <p:pic>
        <p:nvPicPr>
          <p:cNvPr id="5" name="Picture 7" descr="taend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5811490" y="1052736"/>
            <a:ext cx="1987550" cy="18081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2" name="Group 11"/>
          <p:cNvGrpSpPr/>
          <p:nvPr/>
        </p:nvGrpSpPr>
        <p:grpSpPr>
          <a:xfrm>
            <a:off x="7092280" y="2924944"/>
            <a:ext cx="1543826" cy="2064028"/>
            <a:chOff x="719572" y="4461316"/>
            <a:chExt cx="1543826" cy="2064028"/>
          </a:xfrm>
        </p:grpSpPr>
        <p:grpSp>
          <p:nvGrpSpPr>
            <p:cNvPr id="6" name="Group 5"/>
            <p:cNvGrpSpPr/>
            <p:nvPr/>
          </p:nvGrpSpPr>
          <p:grpSpPr>
            <a:xfrm>
              <a:off x="719572" y="4461316"/>
              <a:ext cx="1543826" cy="2064028"/>
              <a:chOff x="719572" y="3525212"/>
              <a:chExt cx="1543826" cy="2064028"/>
            </a:xfrm>
          </p:grpSpPr>
          <p:sp>
            <p:nvSpPr>
              <p:cNvPr id="7" name="Oval 6"/>
              <p:cNvSpPr/>
              <p:nvPr/>
            </p:nvSpPr>
            <p:spPr>
              <a:xfrm>
                <a:off x="719572" y="4005064"/>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8" name="TextBox 7"/>
              <p:cNvSpPr txBox="1"/>
              <p:nvPr/>
            </p:nvSpPr>
            <p:spPr>
              <a:xfrm>
                <a:off x="1377812" y="4675911"/>
                <a:ext cx="56457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side</a:t>
                </a:r>
                <a:endParaRPr lang="da-DK"/>
              </a:p>
            </p:txBody>
          </p:sp>
          <p:sp>
            <p:nvSpPr>
              <p:cNvPr id="9" name="TextBox 8"/>
              <p:cNvSpPr txBox="1"/>
              <p:nvPr/>
            </p:nvSpPr>
            <p:spPr>
              <a:xfrm>
                <a:off x="719572" y="3525212"/>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grpSp>
        <p:sp>
          <p:nvSpPr>
            <p:cNvPr id="10" name="TextBox 9"/>
            <p:cNvSpPr txBox="1"/>
            <p:nvPr/>
          </p:nvSpPr>
          <p:spPr>
            <a:xfrm>
              <a:off x="1020439" y="5228292"/>
              <a:ext cx="69313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mave</a:t>
              </a:r>
              <a:endParaRPr lang="da-DK"/>
            </a:p>
          </p:txBody>
        </p:sp>
        <p:sp>
          <p:nvSpPr>
            <p:cNvPr id="11" name="TextBox 10"/>
            <p:cNvSpPr txBox="1"/>
            <p:nvPr/>
          </p:nvSpPr>
          <p:spPr>
            <a:xfrm>
              <a:off x="1020439" y="5937375"/>
              <a:ext cx="503023"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top</a:t>
              </a:r>
              <a:endParaRPr lang="da-DK"/>
            </a:p>
          </p:txBody>
        </p:sp>
      </p:grpSp>
      <p:pic>
        <p:nvPicPr>
          <p:cNvPr id="15" name="Picture 14"/>
          <p:cNvPicPr>
            <a:picLocks noChangeAspect="1"/>
          </p:cNvPicPr>
          <p:nvPr/>
        </p:nvPicPr>
        <p:blipFill>
          <a:blip r:embed="rId4"/>
          <a:stretch>
            <a:fillRect/>
          </a:stretch>
        </p:blipFill>
        <p:spPr>
          <a:xfrm>
            <a:off x="877825" y="5020808"/>
            <a:ext cx="4325291" cy="1648551"/>
          </a:xfrm>
          <a:prstGeom prst="rect">
            <a:avLst/>
          </a:prstGeom>
        </p:spPr>
      </p:pic>
      <p:sp>
        <p:nvSpPr>
          <p:cNvPr id="14" name="Rectangle 13"/>
          <p:cNvSpPr/>
          <p:nvPr/>
        </p:nvSpPr>
        <p:spPr>
          <a:xfrm>
            <a:off x="2894591" y="5062409"/>
            <a:ext cx="5040560" cy="167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Rectangle 15"/>
          <p:cNvSpPr/>
          <p:nvPr/>
        </p:nvSpPr>
        <p:spPr>
          <a:xfrm>
            <a:off x="4060050" y="5028627"/>
            <a:ext cx="3425607" cy="1682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147231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xit" presetSubtype="0" dur="1"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xit" presetSubtype="0" dur="1" fill="hold" grpId="0"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P spid="16" grpId="0"/>
    </p:bldLst>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37" name="Picture 36"/>
          <p:cNvPicPr>
            <a:picLocks noChangeAspect="1"/>
          </p:cNvPicPr>
          <p:nvPr/>
        </p:nvPicPr>
        <p:blipFill>
          <a:blip r:embed="rId2"/>
          <a:srcRect r="51462"/>
          <a:stretch>
            <a:fillRect/>
          </a:stretch>
        </p:blipFill>
        <p:spPr>
          <a:xfrm>
            <a:off x="4805275" y="4576973"/>
            <a:ext cx="1926745" cy="1804355"/>
          </a:xfrm>
          <a:prstGeom prst="rect">
            <a:avLst/>
          </a:prstGeom>
        </p:spPr>
      </p:pic>
      <p:sp>
        <p:nvSpPr>
          <p:cNvPr id="2" name="Title 1"/>
          <p:cNvSpPr>
            <a:spLocks noGrp="1"/>
          </p:cNvSpPr>
          <p:nvPr>
            <p:ph type="title"/>
          </p:nvPr>
        </p:nvSpPr>
        <p:spPr/>
        <p:txBody>
          <a:bodyPr/>
          <a:lstStyle/>
          <a:p>
            <a:r>
              <a:rPr lang="en-US" smtClean="0"/>
              <a:t>Fortolkninger af sandsynlighed</a:t>
            </a:r>
            <a:endParaRPr lang="en-GB"/>
          </a:p>
        </p:txBody>
      </p:sp>
      <p:sp>
        <p:nvSpPr>
          <p:cNvPr id="3" name="Content Placeholder 2"/>
          <p:cNvSpPr>
            <a:spLocks noGrp="1"/>
          </p:cNvSpPr>
          <p:nvPr>
            <p:ph idx="1"/>
          </p:nvPr>
        </p:nvSpPr>
        <p:spPr>
          <a:xfrm>
            <a:off x="467544" y="1252798"/>
            <a:ext cx="8424936" cy="5472608"/>
          </a:xfrm>
        </p:spPr>
        <p:txBody>
          <a:bodyPr/>
          <a:lstStyle/>
          <a:p>
            <a:r>
              <a:rPr lang="en-US" sz="2000" smtClean="0"/>
              <a:t>Den klassiske definition af sandsynlighed kan ikke altid benyttes</a:t>
            </a:r>
          </a:p>
          <a:p>
            <a:r>
              <a:rPr lang="en-US" sz="2000" smtClean="0"/>
              <a:t>Somme tider kan man ikke tælle antal lige </a:t>
            </a:r>
            <a:br>
              <a:rPr lang="en-US" sz="2000" smtClean="0"/>
            </a:br>
            <a:r>
              <a:rPr lang="en-US" sz="2000" smtClean="0"/>
              <a:t>sandsynlige udfald: </a:t>
            </a:r>
            <a:br>
              <a:rPr lang="en-US" sz="2000" smtClean="0"/>
            </a:br>
            <a:r>
              <a:rPr lang="en-US" sz="2000" smtClean="0"/>
              <a:t>Hvad er sandsynligheden for:</a:t>
            </a:r>
          </a:p>
          <a:p>
            <a:pPr lvl="1"/>
            <a:r>
              <a:rPr lang="en-US" sz="1600" smtClean="0"/>
              <a:t>Det bliver regnvejr i morgen?</a:t>
            </a:r>
          </a:p>
          <a:p>
            <a:pPr lvl="1"/>
            <a:r>
              <a:rPr lang="en-US" sz="1600" smtClean="0"/>
              <a:t>Mit fly styrter ned?</a:t>
            </a:r>
          </a:p>
          <a:p>
            <a:pPr lvl="1"/>
            <a:r>
              <a:rPr lang="en-US" sz="1600" smtClean="0"/>
              <a:t>Jeg dumper til eksamen?</a:t>
            </a:r>
          </a:p>
          <a:p>
            <a:r>
              <a:rPr lang="en-US" sz="2000" smtClean="0"/>
              <a:t>“Der er 40 % sandsynlighed for regn i morgen.” Hvad betyder det? </a:t>
            </a:r>
            <a:br>
              <a:rPr lang="en-US" sz="2000" smtClean="0"/>
            </a:br>
            <a:r>
              <a:rPr lang="en-US" sz="2000" smtClean="0"/>
              <a:t>Enten regner det, eller også gør det ikke</a:t>
            </a:r>
          </a:p>
          <a:p>
            <a:r>
              <a:rPr lang="en-US" sz="2000" smtClean="0"/>
              <a:t>Hvordan er sandsynligheden fastlagt? F.eks.:</a:t>
            </a:r>
          </a:p>
          <a:p>
            <a:pPr lvl="1"/>
            <a:r>
              <a:rPr lang="en-US" sz="1600" smtClean="0"/>
              <a:t>Subjektiv vurdering</a:t>
            </a:r>
          </a:p>
          <a:p>
            <a:pPr lvl="1"/>
            <a:r>
              <a:rPr lang="en-US" sz="1600" smtClean="0"/>
              <a:t>Modellering (40 ud af 100 scenarier) </a:t>
            </a:r>
          </a:p>
          <a:p>
            <a:pPr lvl="1"/>
            <a:r>
              <a:rPr lang="en-US" sz="1600" smtClean="0"/>
              <a:t>Frekvensoptælling (40 % af lignende</a:t>
            </a:r>
            <a:br>
              <a:rPr lang="en-US" sz="1600" smtClean="0"/>
            </a:br>
            <a:r>
              <a:rPr lang="en-US" sz="1600" smtClean="0"/>
              <a:t>vejrforhold gav regn)</a:t>
            </a:r>
          </a:p>
          <a:p>
            <a:r>
              <a:rPr lang="en-US" sz="2000" smtClean="0"/>
              <a:t>Frekvensfortolkning: Sandsynlig-</a:t>
            </a:r>
            <a:br>
              <a:rPr lang="en-US" sz="2000" smtClean="0"/>
            </a:br>
            <a:r>
              <a:rPr lang="en-US" sz="2000" smtClean="0"/>
              <a:t>heden for en hændelse er andelen</a:t>
            </a:r>
            <a:br>
              <a:rPr lang="en-US" sz="2000" smtClean="0"/>
            </a:br>
            <a:r>
              <a:rPr lang="en-US" sz="2000" smtClean="0"/>
              <a:t>af gange, hændelsen sker i et stort antal forsøg.</a:t>
            </a:r>
          </a:p>
          <a:p>
            <a:pPr lvl="1"/>
            <a:endParaRPr lang="en-GB" sz="1600"/>
          </a:p>
        </p:txBody>
      </p:sp>
      <p:sp>
        <p:nvSpPr>
          <p:cNvPr id="4" name="Slide Number Placeholder 3"/>
          <p:cNvSpPr>
            <a:spLocks noGrp="1"/>
          </p:cNvSpPr>
          <p:nvPr>
            <p:ph type="sldNum" sz="quarter" idx="12"/>
          </p:nvPr>
        </p:nvSpPr>
        <p:spPr/>
        <p:txBody>
          <a:bodyPr/>
          <a:lstStyle/>
          <a:p>
            <a:fld id="{2CD97C06-EC96-4259-9516-82894ECCBF7D}" type="slidenum">
              <a:rPr lang="da-DK" smtClean="0"/>
              <a:t>76</a:t>
            </a:fld>
            <a:endParaRPr lang="da-DK"/>
          </a:p>
        </p:txBody>
      </p:sp>
      <p:grpSp>
        <p:nvGrpSpPr>
          <p:cNvPr id="36" name="Group 35"/>
          <p:cNvGrpSpPr/>
          <p:nvPr/>
        </p:nvGrpSpPr>
        <p:grpSpPr>
          <a:xfrm>
            <a:off x="5940196" y="1703075"/>
            <a:ext cx="2808268" cy="1715292"/>
            <a:chOff x="5320441" y="1916832"/>
            <a:chExt cx="2808268" cy="1715292"/>
          </a:xfrm>
        </p:grpSpPr>
        <p:grpSp>
          <p:nvGrpSpPr>
            <p:cNvPr id="5" name="Group 4"/>
            <p:cNvGrpSpPr/>
            <p:nvPr/>
          </p:nvGrpSpPr>
          <p:grpSpPr>
            <a:xfrm>
              <a:off x="5320441" y="1916832"/>
              <a:ext cx="2424513" cy="1715292"/>
              <a:chOff x="5320441" y="3722817"/>
              <a:chExt cx="3478370" cy="2378862"/>
            </a:xfrm>
          </p:grpSpPr>
          <p:grpSp>
            <p:nvGrpSpPr>
              <p:cNvPr id="6" name="Group 5"/>
              <p:cNvGrpSpPr/>
              <p:nvPr/>
            </p:nvGrpSpPr>
            <p:grpSpPr>
              <a:xfrm>
                <a:off x="5320441" y="3767476"/>
                <a:ext cx="2021400" cy="2334203"/>
                <a:chOff x="5652120" y="4551002"/>
                <a:chExt cx="1543826" cy="1902334"/>
              </a:xfrm>
            </p:grpSpPr>
            <p:sp>
              <p:nvSpPr>
                <p:cNvPr id="33" name="Oval 32"/>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34" name="TextBox 33"/>
                <p:cNvSpPr txBox="1"/>
                <p:nvPr/>
              </p:nvSpPr>
              <p:spPr>
                <a:xfrm>
                  <a:off x="5667245" y="4551002"/>
                  <a:ext cx="1308544" cy="347869"/>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Udfaldsrum U</a:t>
                  </a:r>
                  <a:endParaRPr lang="da-DK" sz="1400"/>
                </a:p>
              </p:txBody>
            </p:sp>
          </p:grpSp>
          <p:grpSp>
            <p:nvGrpSpPr>
              <p:cNvPr id="7" name="Group 6"/>
              <p:cNvGrpSpPr/>
              <p:nvPr/>
            </p:nvGrpSpPr>
            <p:grpSpPr>
              <a:xfrm>
                <a:off x="5724003" y="3722817"/>
                <a:ext cx="3074808" cy="1267690"/>
                <a:chOff x="6055941" y="4614329"/>
                <a:chExt cx="3074808" cy="1267690"/>
              </a:xfrm>
            </p:grpSpPr>
            <p:sp>
              <p:nvSpPr>
                <p:cNvPr id="30" name="Oval 29"/>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31" name="TextBox 30"/>
                <p:cNvSpPr txBox="1"/>
                <p:nvPr/>
              </p:nvSpPr>
              <p:spPr>
                <a:xfrm>
                  <a:off x="7596337" y="4614329"/>
                  <a:ext cx="1534412" cy="42684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Hændelse H</a:t>
                  </a:r>
                  <a:endParaRPr lang="da-DK" sz="1400"/>
                </a:p>
              </p:txBody>
            </p:sp>
            <p:cxnSp>
              <p:nvCxnSpPr>
                <p:cNvPr id="32" name="Straight Connector 31"/>
                <p:cNvCxnSpPr>
                  <a:stCxn id="31" idx="1"/>
                  <a:endCxn id="30" idx="6"/>
                </p:cNvCxnSpPr>
                <p:nvPr/>
              </p:nvCxnSpPr>
              <p:spPr>
                <a:xfrm flipH="1">
                  <a:off x="6993379" y="4827751"/>
                  <a:ext cx="602959" cy="6790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Oval 7"/>
              <p:cNvSpPr/>
              <p:nvPr/>
            </p:nvSpPr>
            <p:spPr>
              <a:xfrm>
                <a:off x="5580112" y="4650685"/>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9" name="Oval 8"/>
              <p:cNvSpPr/>
              <p:nvPr/>
            </p:nvSpPr>
            <p:spPr>
              <a:xfrm>
                <a:off x="6295740"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0" name="Oval 9"/>
              <p:cNvSpPr/>
              <p:nvPr/>
            </p:nvSpPr>
            <p:spPr>
              <a:xfrm>
                <a:off x="6818068" y="5589240"/>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Oval 10"/>
              <p:cNvSpPr/>
              <p:nvPr/>
            </p:nvSpPr>
            <p:spPr>
              <a:xfrm>
                <a:off x="6331345"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2" name="Oval 11"/>
              <p:cNvSpPr/>
              <p:nvPr/>
            </p:nvSpPr>
            <p:spPr>
              <a:xfrm>
                <a:off x="6997194" y="53012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Oval 12"/>
              <p:cNvSpPr/>
              <p:nvPr/>
            </p:nvSpPr>
            <p:spPr>
              <a:xfrm>
                <a:off x="6626040" y="5058971"/>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Oval 13"/>
              <p:cNvSpPr/>
              <p:nvPr/>
            </p:nvSpPr>
            <p:spPr>
              <a:xfrm>
                <a:off x="6101122" y="55057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5" name="Oval 14"/>
              <p:cNvSpPr/>
              <p:nvPr/>
            </p:nvSpPr>
            <p:spPr>
              <a:xfrm>
                <a:off x="6896806" y="462901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Oval 15"/>
              <p:cNvSpPr/>
              <p:nvPr/>
            </p:nvSpPr>
            <p:spPr>
              <a:xfrm>
                <a:off x="6295740" y="51596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7" name="Oval 16"/>
              <p:cNvSpPr/>
              <p:nvPr/>
            </p:nvSpPr>
            <p:spPr>
              <a:xfrm>
                <a:off x="5582403" y="52304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8" name="Oval 17"/>
              <p:cNvSpPr/>
              <p:nvPr/>
            </p:nvSpPr>
            <p:spPr>
              <a:xfrm>
                <a:off x="6121921" y="46152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9" name="Oval 18"/>
              <p:cNvSpPr/>
              <p:nvPr/>
            </p:nvSpPr>
            <p:spPr>
              <a:xfrm>
                <a:off x="6402145" y="4713998"/>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0" name="Oval 19"/>
              <p:cNvSpPr/>
              <p:nvPr/>
            </p:nvSpPr>
            <p:spPr>
              <a:xfrm>
                <a:off x="6101122" y="476312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1" name="Oval 20"/>
              <p:cNvSpPr/>
              <p:nvPr/>
            </p:nvSpPr>
            <p:spPr>
              <a:xfrm>
                <a:off x="6109137" y="44028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2" name="Oval 21"/>
              <p:cNvSpPr/>
              <p:nvPr/>
            </p:nvSpPr>
            <p:spPr>
              <a:xfrm>
                <a:off x="5940152"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3" name="Oval 22"/>
              <p:cNvSpPr/>
              <p:nvPr/>
            </p:nvSpPr>
            <p:spPr>
              <a:xfrm>
                <a:off x="5940152" y="4700092"/>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4" name="Oval 23"/>
              <p:cNvSpPr/>
              <p:nvPr/>
            </p:nvSpPr>
            <p:spPr>
              <a:xfrm>
                <a:off x="6555240" y="54349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5" name="Oval 24"/>
              <p:cNvSpPr/>
              <p:nvPr/>
            </p:nvSpPr>
            <p:spPr>
              <a:xfrm>
                <a:off x="5724003" y="49551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6" name="Oval 25"/>
              <p:cNvSpPr/>
              <p:nvPr/>
            </p:nvSpPr>
            <p:spPr>
              <a:xfrm>
                <a:off x="5869352"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7" name="Oval 26"/>
              <p:cNvSpPr/>
              <p:nvPr/>
            </p:nvSpPr>
            <p:spPr>
              <a:xfrm>
                <a:off x="6999252" y="49905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8" name="Oval 27"/>
              <p:cNvSpPr/>
              <p:nvPr/>
            </p:nvSpPr>
            <p:spPr>
              <a:xfrm>
                <a:off x="5897845" y="527656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9" name="Oval 28"/>
              <p:cNvSpPr/>
              <p:nvPr/>
            </p:nvSpPr>
            <p:spPr>
              <a:xfrm>
                <a:off x="6642004" y="587727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35" name="TextBox 34"/>
                <p:cNvSpPr txBox="1"/>
                <p:nvPr/>
              </p:nvSpPr>
              <p:spPr>
                <a:xfrm>
                  <a:off x="6848871" y="2858445"/>
                  <a:ext cx="1279838" cy="54091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1400" b="0" i="1" smtClean="0">
                            <a:latin typeface="Cambria Math" panose="02040503050406030204" pitchFamily="18" charset="0"/>
                          </a:rPr>
                          <m:t>𝑃</m:t>
                        </m:r>
                        <m:d>
                          <m:dPr>
                            <m:begChr m:val="("/>
                            <m:sepChr m:val="|"/>
                            <m:endChr m:val=")"/>
                            <m:grow m:val="on"/>
                            <m:shp m:val="centered"/>
                            <m:ctrlPr>
                              <a:rPr lang="en-US" sz="1400" b="0" i="1" smtClean="0">
                                <a:latin typeface="Cambria Math" panose="02040503050406030204" pitchFamily="18" charset="0"/>
                              </a:rPr>
                            </m:ctrlPr>
                          </m:dPr>
                          <m:e>
                            <m:r>
                              <a:rPr lang="en-US" sz="1400" b="0" i="1" smtClean="0">
                                <a:latin typeface="Cambria Math" panose="02040503050406030204" pitchFamily="18" charset="0"/>
                              </a:rPr>
                              <m:t>𝐻</m:t>
                            </m:r>
                          </m:e>
                        </m:d>
                        <m:r>
                          <a:rPr lang="en-US" sz="1400" b="0" i="1" smtClean="0">
                            <a:latin typeface="Cambria Math" panose="02040503050406030204" pitchFamily="18" charset="0"/>
                          </a:rPr>
                          <m:t>=</m:t>
                        </m:r>
                        <m:f>
                          <m:fPr>
                            <m:type m:val="bar"/>
                            <m:ctrlPr>
                              <a:rPr lang="en-US" sz="1400" b="0" i="1" smtClean="0">
                                <a:latin typeface="Cambria Math" panose="02040503050406030204" pitchFamily="18" charset="0"/>
                              </a:rPr>
                            </m:ctrlPr>
                          </m:fPr>
                          <m:num>
                            <m:r>
                              <a:rPr lang="en-US" sz="1400" b="0" i="1" smtClean="0">
                                <a:latin typeface="Cambria Math" panose="02040503050406030204" pitchFamily="18" charset="0"/>
                              </a:rPr>
                              <m:t>𝑁</m:t>
                            </m:r>
                            <m:r>
                              <a:rPr lang="en-US" sz="1400" b="0" i="1" smtClean="0">
                                <a:latin typeface="Cambria Math" panose="02040503050406030204" pitchFamily="18" charset="0"/>
                              </a:rPr>
                              <m:t>(</m:t>
                            </m:r>
                            <m:r>
                              <a:rPr lang="en-US" sz="1400" b="0" i="1" smtClean="0">
                                <a:latin typeface="Cambria Math" panose="02040503050406030204" pitchFamily="18" charset="0"/>
                              </a:rPr>
                              <m:t>𝐻</m:t>
                            </m:r>
                            <m:r>
                              <a:rPr lang="en-US" sz="1400" b="0" i="1" smtClean="0">
                                <a:latin typeface="Cambria Math" panose="02040503050406030204" pitchFamily="18" charset="0"/>
                              </a:rPr>
                              <m:t>)</m:t>
                            </m:r>
                          </m:num>
                          <m:den>
                            <m:r>
                              <a:rPr lang="en-US" sz="1400" b="0" i="1" smtClean="0">
                                <a:latin typeface="Cambria Math" panose="02040503050406030204" pitchFamily="18" charset="0"/>
                              </a:rPr>
                              <m:t>𝑁</m:t>
                            </m:r>
                            <m:r>
                              <a:rPr lang="en-US" sz="1400" b="0" i="1" smtClean="0">
                                <a:latin typeface="Cambria Math" panose="02040503050406030204" pitchFamily="18" charset="0"/>
                              </a:rPr>
                              <m:t>(</m:t>
                            </m:r>
                            <m:r>
                              <a:rPr lang="en-US" sz="1400" b="0" i="1" smtClean="0">
                                <a:latin typeface="Cambria Math" panose="02040503050406030204" pitchFamily="18" charset="0"/>
                              </a:rPr>
                              <m:t>𝑈</m:t>
                            </m:r>
                            <m:r>
                              <a:rPr lang="en-US" sz="1400" b="0" i="1" smtClean="0">
                                <a:latin typeface="Cambria Math" panose="02040503050406030204" pitchFamily="18" charset="0"/>
                              </a:rPr>
                              <m:t>)</m:t>
                            </m:r>
                          </m:den>
                        </m:f>
                      </m:oMath>
                    </m:oMathPara>
                  </a14:m>
                  <a:endParaRPr lang="en-GB"/>
                </a:p>
              </p:txBody>
            </p:sp>
          </mc:Choice>
          <mc:Fallback>
            <p:sp>
              <p:nvSpPr>
                <p:cNvPr id="35" name="TextBox 34"/>
                <p:cNvSpPr txBox="1">
                  <a:spLocks noRot="1" noChangeAspect="1" noMove="1" noResize="1" noEditPoints="1" noAdjustHandles="1" noChangeArrowheads="1" noChangeShapeType="1" noTextEdit="1"/>
                </p:cNvSpPr>
                <p:nvPr/>
              </p:nvSpPr>
              <p:spPr>
                <a:xfrm>
                  <a:off x="6848871" y="2858445"/>
                  <a:ext cx="1279838" cy="540917"/>
                </a:xfrm>
                <a:prstGeom prst="rect">
                  <a:avLst/>
                </a:prstGeom>
                <a:blipFill>
                  <a:blip r:embed="rId3"/>
                  <a:stretch>
                    <a:fillRect b="-4494"/>
                  </a:stretch>
                </a:blipFill>
              </p:spPr>
              <p:txBody>
                <a:bodyPr/>
                <a:lstStyle/>
                <a:p>
                  <a:r>
                    <a:rPr lang="en-GB">
                      <a:noFill/>
                    </a:rPr>
                    <a:t> </a:t>
                  </a:r>
                </a:p>
              </p:txBody>
            </p:sp>
          </mc:Fallback>
        </mc:AlternateContent>
      </p:grpSp>
      <p:pic>
        <p:nvPicPr>
          <p:cNvPr id="38" name="Picture 37"/>
          <p:cNvPicPr>
            <a:picLocks noChangeAspect="1"/>
          </p:cNvPicPr>
          <p:nvPr/>
        </p:nvPicPr>
        <p:blipFill>
          <a:blip r:embed="rId2"/>
          <a:srcRect l="50710"/>
          <a:stretch>
            <a:fillRect/>
          </a:stretch>
        </p:blipFill>
        <p:spPr>
          <a:xfrm>
            <a:off x="6935890" y="4576974"/>
            <a:ext cx="1956590" cy="1804354"/>
          </a:xfrm>
          <a:prstGeom prst="rect">
            <a:avLst/>
          </a:prstGeom>
        </p:spPr>
      </p:pic>
    </p:spTree>
    <p:extLst>
      <p:ext uri="{BB962C8B-B14F-4D97-AF65-F5344CB8AC3E}">
        <p14:creationId xmlns:p14="http://schemas.microsoft.com/office/powerpoint/2010/main" val="263790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Tælleteknikker</a:t>
            </a:r>
            <a:endParaRPr lang="en-GB"/>
          </a:p>
        </p:txBody>
      </p:sp>
      <p:sp>
        <p:nvSpPr>
          <p:cNvPr id="3" name="Content Placeholder 2"/>
          <p:cNvSpPr>
            <a:spLocks noGrp="1"/>
          </p:cNvSpPr>
          <p:nvPr>
            <p:ph idx="1"/>
          </p:nvPr>
        </p:nvSpPr>
        <p:spPr/>
        <p:txBody>
          <a:bodyPr/>
          <a:lstStyle/>
          <a:p>
            <a:r>
              <a:rPr lang="en-US" sz="2200" smtClean="0"/>
              <a:t>Som følge af definitionen af </a:t>
            </a:r>
            <a:br>
              <a:rPr lang="en-US" sz="2200" smtClean="0"/>
            </a:br>
            <a:r>
              <a:rPr lang="en-US" sz="2200" smtClean="0"/>
              <a:t>sandsynlighed skal vi ofte tælle</a:t>
            </a:r>
            <a:br>
              <a:rPr lang="en-US" sz="2200" smtClean="0"/>
            </a:br>
            <a:r>
              <a:rPr lang="en-US" sz="2200" smtClean="0"/>
              <a:t>antal udfald i H og i U</a:t>
            </a:r>
            <a:br>
              <a:rPr lang="en-US" sz="2200" smtClean="0"/>
            </a:br>
            <a:endParaRPr lang="en-US" sz="2200" smtClean="0"/>
          </a:p>
          <a:p>
            <a:r>
              <a:rPr lang="en-US" sz="2200" smtClean="0"/>
              <a:t>Der findes forskellige tælle-</a:t>
            </a:r>
            <a:br>
              <a:rPr lang="en-US" sz="2200" smtClean="0"/>
            </a:br>
            <a:r>
              <a:rPr lang="en-US" sz="2200" smtClean="0"/>
              <a:t>teknikker fra kombinatorik og mængdelære:</a:t>
            </a:r>
          </a:p>
          <a:p>
            <a:pPr lvl="1"/>
            <a:r>
              <a:rPr lang="en-US" sz="1800" smtClean="0"/>
              <a:t>Trædiagram</a:t>
            </a:r>
          </a:p>
          <a:p>
            <a:pPr lvl="1"/>
            <a:r>
              <a:rPr lang="en-US" sz="1800" smtClean="0"/>
              <a:t>Permutationer og kombinationer</a:t>
            </a:r>
          </a:p>
          <a:p>
            <a:pPr lvl="1"/>
            <a:r>
              <a:rPr lang="en-US" sz="1800" smtClean="0"/>
              <a:t>Venn diagrammer.</a:t>
            </a:r>
            <a:endParaRPr lang="en-GB" sz="1800"/>
          </a:p>
        </p:txBody>
      </p:sp>
      <p:sp>
        <p:nvSpPr>
          <p:cNvPr id="4" name="Slide Number Placeholder 3"/>
          <p:cNvSpPr>
            <a:spLocks noGrp="1"/>
          </p:cNvSpPr>
          <p:nvPr>
            <p:ph type="sldNum" sz="quarter" idx="12"/>
          </p:nvPr>
        </p:nvSpPr>
        <p:spPr/>
        <p:txBody>
          <a:bodyPr/>
          <a:lstStyle/>
          <a:p>
            <a:fld id="{2CD97C06-EC96-4259-9516-82894ECCBF7D}" type="slidenum">
              <a:rPr lang="da-DK" smtClean="0"/>
              <a:t>77</a:t>
            </a:fld>
            <a:endParaRPr lang="da-DK"/>
          </a:p>
        </p:txBody>
      </p:sp>
      <p:pic>
        <p:nvPicPr>
          <p:cNvPr id="5" name="Picture 4"/>
          <p:cNvPicPr>
            <a:picLocks noChangeAspect="1"/>
          </p:cNvPicPr>
          <p:nvPr/>
        </p:nvPicPr>
        <p:blipFill>
          <a:blip r:embed="rId2"/>
          <a:stretch>
            <a:fillRect/>
          </a:stretch>
        </p:blipFill>
        <p:spPr>
          <a:xfrm>
            <a:off x="4494662" y="1340768"/>
            <a:ext cx="4463158" cy="1440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38973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6516216" y="2348880"/>
            <a:ext cx="2001682" cy="2793904"/>
          </a:xfrm>
          <a:prstGeom prst="rect">
            <a:avLst/>
          </a:prstGeom>
        </p:spPr>
      </p:pic>
      <p:sp>
        <p:nvSpPr>
          <p:cNvPr id="2" name="Title 1"/>
          <p:cNvSpPr>
            <a:spLocks noGrp="1"/>
          </p:cNvSpPr>
          <p:nvPr>
            <p:ph type="title"/>
          </p:nvPr>
        </p:nvSpPr>
        <p:spPr/>
        <p:txBody>
          <a:bodyPr/>
          <a:lstStyle/>
          <a:p>
            <a:r>
              <a:rPr lang="en-US" smtClean="0"/>
              <a:t>Kombinatorik</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r>
                  <a:rPr lang="en-US" sz="2000" b="1" smtClean="0">
                    <a:solidFill>
                      <a:schemeClr val="accent1">
                        <a:lumMod val="75000"/>
                      </a:schemeClr>
                    </a:solidFill>
                  </a:rPr>
                  <a:t>Sætning 3.1</a:t>
                </a:r>
                <a:r>
                  <a:rPr lang="en-US" sz="2000" smtClean="0">
                    <a:solidFill>
                      <a:schemeClr val="accent1">
                        <a:lumMod val="75000"/>
                      </a:schemeClr>
                    </a:solidFill>
                  </a:rPr>
                  <a:t> (</a:t>
                </a:r>
                <a:r>
                  <a:rPr lang="en-US" sz="2000" i="1" smtClean="0">
                    <a:solidFill>
                      <a:schemeClr val="accent1">
                        <a:lumMod val="75000"/>
                      </a:schemeClr>
                    </a:solidFill>
                  </a:rPr>
                  <a:t>Fundamental theorem of counting</a:t>
                </a:r>
                <a:r>
                  <a:rPr lang="en-US" sz="2000" smtClean="0">
                    <a:solidFill>
                      <a:schemeClr val="accent1">
                        <a:lumMod val="75000"/>
                      </a:schemeClr>
                    </a:solidFill>
                  </a:rPr>
                  <a:t>)</a:t>
                </a:r>
                <a:r>
                  <a:rPr lang="en-US" sz="2000" smtClean="0"/>
                  <a:t>: </a:t>
                </a:r>
                <a:br>
                  <a:rPr lang="en-US" sz="2000" smtClean="0"/>
                </a:br>
                <a:r>
                  <a:rPr lang="en-US" sz="2000" smtClean="0"/>
                  <a:t>Hvis mængderne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b="0" i="1" smtClean="0">
                              <a:latin typeface="Cambria Math" panose="02040503050406030204" pitchFamily="18" charset="0"/>
                            </a:rPr>
                            <m:t>2</m:t>
                          </m:r>
                        </m:sub>
                      </m:sSub>
                      <m:r>
                        <a:rPr lang="en-US" sz="2000" i="1">
                          <a:latin typeface="Cambria Math" panose="02040503050406030204" pitchFamily="18" charset="0"/>
                        </a:rPr>
                        <m:t>, </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b="0" i="1" smtClean="0">
                              <a:latin typeface="Cambria Math" panose="02040503050406030204" pitchFamily="18" charset="0"/>
                            </a:rPr>
                            <m:t>𝑘</m:t>
                          </m:r>
                        </m:sub>
                      </m:sSub>
                    </m:oMath>
                  </m:oMathPara>
                </a14:m>
                <a:r>
                  <a:rPr lang="en-GB" sz="2000" smtClean="0"/>
                  <a:t> indeholder hhv. </a:t>
                </a:r>
                <a14:m>
                  <m:oMathPara>
                    <m:oMathParaPr>
                      <m:jc/>
                    </m:oMathParaPr>
                    <m:o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𝑘</m:t>
                          </m:r>
                        </m:sub>
                      </m:sSub>
                      <m:r>
                        <a:rPr lang="en-US" sz="2000" i="1">
                          <a:latin typeface="Cambria Math" panose="02040503050406030204" pitchFamily="18" charset="0"/>
                        </a:rPr>
                        <m:t> </m:t>
                      </m:r>
                    </m:oMath>
                  </m:oMathPara>
                </a14:m>
                <a:r>
                  <a:rPr lang="en-GB" sz="2000" smtClean="0"/>
                  <a:t>elementer, så er der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𝑘</m:t>
                          </m:r>
                        </m:sub>
                      </m:sSub>
                    </m:oMath>
                  </m:oMathPara>
                </a14:m>
                <a:r>
                  <a:rPr lang="en-GB" sz="2000" smtClean="0"/>
                  <a:t> måder at vælge først et element fra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1</m:t>
                          </m:r>
                        </m:sub>
                      </m:sSub>
                    </m:oMath>
                  </m:oMathPara>
                </a14:m>
                <a:r>
                  <a:rPr lang="en-GB" sz="2000" smtClean="0"/>
                  <a:t>, så et element fra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2</m:t>
                          </m:r>
                        </m:sub>
                      </m:sSub>
                    </m:oMath>
                  </m:oMathPara>
                </a14:m>
                <a:r>
                  <a:rPr lang="en-GB" sz="2000" smtClean="0"/>
                  <a:t>, ..., og sidst et element fra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𝑘</m:t>
                          </m:r>
                        </m:sub>
                      </m:sSub>
                    </m:oMath>
                  </m:oMathPara>
                </a14:m>
                <a:endParaRPr lang="en-GB" sz="2000" smtClean="0"/>
              </a:p>
              <a:p>
                <a:r>
                  <a:rPr lang="en-US" sz="2000" b="1" smtClean="0"/>
                  <a:t>Eksempel</a:t>
                </a:r>
                <a:r>
                  <a:rPr lang="en-US" sz="2000" smtClean="0"/>
                  <a:t>: Klassificering af brugte biler efter 3 kriterier</a:t>
                </a:r>
              </a:p>
              <a:p>
                <a:pPr lvl="1"/>
                <a:r>
                  <a:rPr lang="en-US" sz="1600" smtClean="0"/>
                  <a:t>Kilometertal (Mileage):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1</m:t>
                          </m:r>
                        </m:sub>
                      </m:sSub>
                    </m:oMath>
                  </m:oMathPara>
                </a14:m>
                <a:r>
                  <a:rPr lang="en-GB" sz="1600"/>
                  <a:t>: Lav,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oMath>
                  </m:oMathPara>
                </a14:m>
                <a:r>
                  <a:rPr lang="en-GB" sz="1600"/>
                  <a:t>: </a:t>
                </a:r>
                <a:r>
                  <a:rPr lang="en-GB" sz="1600" smtClean="0"/>
                  <a:t>Medium,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3</m:t>
                          </m:r>
                        </m:sub>
                      </m:sSub>
                    </m:oMath>
                  </m:oMathPara>
                </a14:m>
                <a:r>
                  <a:rPr lang="en-GB" sz="1600"/>
                  <a:t>: </a:t>
                </a:r>
                <a:r>
                  <a:rPr lang="en-GB" sz="1600" smtClean="0"/>
                  <a:t>Høj</a:t>
                </a:r>
              </a:p>
              <a:p>
                <a:pPr lvl="1"/>
                <a:r>
                  <a:rPr lang="en-GB" sz="1600" smtClean="0"/>
                  <a:t>Pris (Price):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1</m:t>
                          </m:r>
                        </m:sub>
                      </m:sSub>
                    </m:oMath>
                  </m:oMathPara>
                </a14:m>
                <a:r>
                  <a:rPr lang="en-GB" sz="1600"/>
                  <a:t>: </a:t>
                </a:r>
                <a:r>
                  <a:rPr lang="en-GB" sz="1600" smtClean="0"/>
                  <a:t>Moderat,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2</m:t>
                          </m:r>
                        </m:sub>
                      </m:sSub>
                    </m:oMath>
                  </m:oMathPara>
                </a14:m>
                <a:r>
                  <a:rPr lang="en-GB" sz="1600"/>
                  <a:t>: </a:t>
                </a:r>
                <a:r>
                  <a:rPr lang="en-GB" sz="1600" smtClean="0"/>
                  <a:t>Høj</a:t>
                </a:r>
              </a:p>
              <a:p>
                <a:pPr lvl="1"/>
                <a:r>
                  <a:rPr lang="en-US" sz="1600" smtClean="0"/>
                  <a:t>Driftsomkostn. (Cost):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1</m:t>
                          </m:r>
                        </m:sub>
                      </m:sSub>
                    </m:oMath>
                  </m:oMathPara>
                </a14:m>
                <a:r>
                  <a:rPr lang="en-GB" sz="1600"/>
                  <a:t>: </a:t>
                </a:r>
                <a:r>
                  <a:rPr lang="en-GB" sz="1600" smtClean="0"/>
                  <a:t>Billig,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2</m:t>
                          </m:r>
                        </m:sub>
                      </m:sSub>
                    </m:oMath>
                  </m:oMathPara>
                </a14:m>
                <a:r>
                  <a:rPr lang="en-GB" sz="1600"/>
                  <a:t>: Medium,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3</m:t>
                          </m:r>
                        </m:sub>
                      </m:sSub>
                    </m:oMath>
                  </m:oMathPara>
                </a14:m>
                <a:r>
                  <a:rPr lang="en-GB" sz="1600"/>
                  <a:t>: </a:t>
                </a:r>
                <a:r>
                  <a:rPr lang="en-GB" sz="1600" smtClean="0"/>
                  <a:t>Dyr </a:t>
                </a:r>
              </a:p>
              <a:p>
                <a:r>
                  <a:rPr lang="en-US" sz="2000" smtClean="0"/>
                  <a:t>Her er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b="0" i="1" smtClean="0">
                          <a:latin typeface="Cambria Math" panose="02040503050406030204" pitchFamily="18" charset="0"/>
                        </a:rPr>
                        <m:t>=3</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r>
                        <a:rPr lang="en-US" sz="2000" b="0" i="1" smtClean="0">
                          <a:latin typeface="Cambria Math" panose="02040503050406030204" pitchFamily="18" charset="0"/>
                        </a:rPr>
                        <m:t>=2</m:t>
                      </m:r>
                    </m:oMath>
                  </m:oMathPara>
                </a14:m>
                <a:r>
                  <a:rPr lang="en-GB" sz="2000" smtClean="0"/>
                  <a:t> og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=3</m:t>
                      </m:r>
                    </m:oMath>
                  </m:oMathPara>
                </a14:m>
                <a:r>
                  <a:rPr lang="en-GB" sz="2000" smtClean="0"/>
                  <a:t>, så antal klasser </a:t>
                </a:r>
                <a:br>
                  <a:rPr lang="en-GB" sz="2000" smtClean="0"/>
                </a:br>
                <a:r>
                  <a:rPr lang="en-GB" sz="2000" smtClean="0"/>
                  <a:t>af brugte biler er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3=18</m:t>
                      </m:r>
                    </m:oMath>
                  </m:oMathPara>
                </a14:m>
                <a:r>
                  <a:rPr lang="en-GB" sz="2000" smtClean="0"/>
                  <a:t> </a:t>
                </a:r>
              </a:p>
              <a:p>
                <a:r>
                  <a:rPr lang="en-US" sz="2000" b="1" smtClean="0"/>
                  <a:t>Eksempel</a:t>
                </a:r>
                <a:r>
                  <a:rPr lang="en-US" sz="2000" smtClean="0"/>
                  <a:t>: På hvor mange måder kan man blande et </a:t>
                </a:r>
                <a:br>
                  <a:rPr lang="en-US" sz="2000" smtClean="0"/>
                </a:br>
                <a:r>
                  <a:rPr lang="en-US" sz="2000" smtClean="0"/>
                  <a:t>spil kort med 52 kort?</a:t>
                </a:r>
              </a:p>
              <a:p>
                <a:r>
                  <a:rPr lang="en-US" sz="2000" smtClean="0"/>
                  <a:t>Svar: Vi bruger den fundamentale tællesætning med </a:t>
                </a:r>
                <a14:m>
                  <m:oMathPara>
                    <m:oMathParaPr>
                      <m:jc/>
                    </m:oMathParaPr>
                    <m:oMath>
                      <m:r>
                        <a:rPr lang="en-US" sz="2000" b="0" i="1" smtClean="0">
                          <a:latin typeface="Cambria Math" panose="02040503050406030204" pitchFamily="18" charset="0"/>
                        </a:rPr>
                        <m:t>𝑘</m:t>
                      </m:r>
                      <m:r>
                        <a:rPr lang="en-US" sz="2000" b="0" i="1" smtClean="0">
                          <a:latin typeface="Cambria Math" panose="02040503050406030204" pitchFamily="18" charset="0"/>
                        </a:rPr>
                        <m:t>=52</m:t>
                      </m:r>
                    </m:oMath>
                  </m:oMathPara>
                </a14:m>
                <a:r>
                  <a:rPr lang="en-US" sz="2000" smtClean="0"/>
                  <a:t>. </a:t>
                </a:r>
              </a:p>
              <a:p>
                <a:pPr lvl="1"/>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1</m:t>
                          </m:r>
                        </m:sub>
                      </m:sSub>
                    </m:oMath>
                  </m:oMathPara>
                </a14:m>
                <a:r>
                  <a:rPr lang="en-US" sz="1600" smtClean="0"/>
                  <a:t> er hele kortspillet med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r>
                        <a:rPr lang="en-US" sz="1600" b="0" i="1" smtClean="0">
                          <a:latin typeface="Cambria Math" panose="02040503050406030204" pitchFamily="18" charset="0"/>
                        </a:rPr>
                        <m:t>52</m:t>
                      </m:r>
                    </m:oMath>
                  </m:oMathPara>
                </a14:m>
                <a:endParaRPr lang="en-GB" sz="1600" smtClean="0"/>
              </a:p>
              <a:p>
                <a:pPr lvl="1"/>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b="0" i="1" smtClean="0">
                              <a:latin typeface="Cambria Math" panose="02040503050406030204" pitchFamily="18" charset="0"/>
                            </a:rPr>
                            <m:t>2</m:t>
                          </m:r>
                        </m:sub>
                      </m:sSub>
                    </m:oMath>
                  </m:oMathPara>
                </a14:m>
                <a:r>
                  <a:rPr lang="en-US" sz="1600" smtClean="0"/>
                  <a:t> er kortspillet, når første kort er trukket, så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2</m:t>
                          </m:r>
                        </m:sub>
                      </m:sSub>
                      <m:r>
                        <a:rPr lang="en-US" sz="1600" i="1">
                          <a:latin typeface="Cambria Math" panose="02040503050406030204" pitchFamily="18" charset="0"/>
                        </a:rPr>
                        <m:t>=5</m:t>
                      </m:r>
                    </m:oMath>
                  </m:oMathPara>
                </a14:m>
                <a:r>
                  <a:rPr lang="en-GB" sz="1600" smtClean="0"/>
                  <a:t>1, o.s.v.</a:t>
                </a:r>
              </a:p>
              <a:p>
                <a:pPr lvl="1"/>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b="0" i="1" smtClean="0">
                              <a:latin typeface="Cambria Math" panose="02040503050406030204" pitchFamily="18" charset="0"/>
                            </a:rPr>
                            <m:t>5</m:t>
                          </m:r>
                          <m:r>
                            <a:rPr lang="en-US" sz="1600" i="1">
                              <a:latin typeface="Cambria Math" panose="02040503050406030204" pitchFamily="18" charset="0"/>
                            </a:rPr>
                            <m:t>2</m:t>
                          </m:r>
                        </m:sub>
                      </m:sSub>
                    </m:oMath>
                  </m:oMathPara>
                </a14:m>
                <a:r>
                  <a:rPr lang="en-US" sz="1600" smtClean="0"/>
                  <a:t> er </a:t>
                </a:r>
                <a:r>
                  <a:rPr lang="en-US" sz="1600"/>
                  <a:t>kortspillet, når </a:t>
                </a:r>
                <a:r>
                  <a:rPr lang="en-US" sz="1600" smtClean="0"/>
                  <a:t>der kun er et </a:t>
                </a:r>
                <a:r>
                  <a:rPr lang="en-US" sz="1600"/>
                  <a:t>kort </a:t>
                </a:r>
                <a:r>
                  <a:rPr lang="en-US" sz="1600" smtClean="0"/>
                  <a:t>tilbage, </a:t>
                </a:r>
                <a:r>
                  <a:rPr lang="en-US" sz="1600"/>
                  <a:t>så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5</m:t>
                          </m:r>
                          <m:r>
                            <a:rPr lang="en-US" sz="1600" i="1">
                              <a:latin typeface="Cambria Math" panose="02040503050406030204" pitchFamily="18" charset="0"/>
                            </a:rPr>
                            <m:t>2</m:t>
                          </m:r>
                        </m:sub>
                      </m:sSub>
                      <m:r>
                        <a:rPr lang="en-US" sz="1600" i="1">
                          <a:latin typeface="Cambria Math" panose="02040503050406030204" pitchFamily="18" charset="0"/>
                        </a:rPr>
                        <m:t>=</m:t>
                      </m:r>
                      <m:r>
                        <a:rPr lang="en-US" sz="1600" b="0" i="1" smtClean="0">
                          <a:latin typeface="Cambria Math" panose="02040503050406030204" pitchFamily="18" charset="0"/>
                        </a:rPr>
                        <m:t>1</m:t>
                      </m:r>
                    </m:oMath>
                  </m:oMathPara>
                </a14:m>
                <a:endParaRPr lang="en-GB" sz="1600" smtClean="0"/>
              </a:p>
              <a:p>
                <a:pPr lvl="1"/>
                <a:r>
                  <a:rPr lang="en-GB" sz="1600" smtClean="0"/>
                  <a:t>Dermed er antallet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𝑘</m:t>
                          </m:r>
                        </m:sub>
                      </m:sSub>
                      <m:r>
                        <a:rPr lang="en-US" sz="1600" b="0" i="1" smtClean="0">
                          <a:latin typeface="Cambria Math" panose="02040503050406030204" pitchFamily="18" charset="0"/>
                        </a:rPr>
                        <m:t>=52</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51</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1=52!=8.1</m:t>
                      </m:r>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67</m:t>
                          </m:r>
                        </m:sup>
                      </m:sSup>
                    </m:oMath>
                  </m:oMathPara>
                </a14:m>
                <a:endParaRPr lang="en-US" sz="1600" smtClean="0"/>
              </a:p>
              <a:p>
                <a:pPr lvl="1"/>
                <a:r>
                  <a:rPr lang="en-GB" sz="1600" smtClean="0"/>
                  <a:t>Det er </a:t>
                </a:r>
                <a:r>
                  <a:rPr lang="en-GB" sz="1600" u="sng" smtClean="0"/>
                  <a:t>mange</a:t>
                </a:r>
                <a:r>
                  <a:rPr lang="en-GB" sz="1600" smtClean="0"/>
                  <a:t> – som antal atomer i solen, gange 80 milliarder!! .</a:t>
                </a:r>
              </a:p>
              <a:p>
                <a:pPr marL="0" indent="0">
                  <a:buNone/>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3"/>
                <a:stretch>
                  <a:fillRect l="-651" t="-643" b="-203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78</a:t>
            </a:fld>
            <a:endParaRPr lang="da-DK"/>
          </a:p>
        </p:txBody>
      </p:sp>
    </p:spTree>
    <p:extLst>
      <p:ext uri="{BB962C8B-B14F-4D97-AF65-F5344CB8AC3E}">
        <p14:creationId xmlns:p14="http://schemas.microsoft.com/office/powerpoint/2010/main" val="993501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dur="1"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dur="1"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nodeType="clickPar">
                      <p:stCondLst>
                        <p:cond delay="indefinite"/>
                        <p:cond evt="onBegin" delay="0">
                          <p:tn val="42"/>
                        </p:cond>
                      </p:stCondLst>
                      <p:childTnLst>
                        <p:par>
                          <p:cTn id="44" fill="hold">
                            <p:stCondLst>
                              <p:cond delay="0"/>
                            </p:stCondLst>
                            <p:childTnLst>
                              <p:par>
                                <p:cTn id="45" presetID="1" presetClass="entr" presetSubtype="0" dur="1"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Permutationer og kombinationer</a:t>
            </a:r>
            <a:endParaRPr lang="en-GB"/>
          </a:p>
        </p:txBody>
      </p:sp>
      <mc:AlternateContent>
        <mc:Choice Requires="a14">
          <p:sp>
            <p:nvSpPr>
              <p:cNvPr id="3" name="Content Placeholder 2"/>
              <p:cNvSpPr>
                <a:spLocks noGrp="1"/>
              </p:cNvSpPr>
              <p:nvPr>
                <p:ph idx="1"/>
              </p:nvPr>
            </p:nvSpPr>
            <p:spPr>
              <a:xfrm>
                <a:off x="467544" y="1196752"/>
                <a:ext cx="8424936" cy="5472608"/>
              </a:xfrm>
            </p:spPr>
            <p:txBody>
              <a:bodyPr/>
              <a:lstStyle/>
              <a:p>
                <a:r>
                  <a:rPr lang="en-US" sz="2000" smtClean="0"/>
                  <a:t>På hvor mange måder kan man trække 7 kort fra </a:t>
                </a:r>
                <a:r>
                  <a:rPr lang="en-US" sz="2000"/>
                  <a:t>et </a:t>
                </a:r>
                <a:r>
                  <a:rPr lang="en-US" sz="2000" smtClean="0"/>
                  <a:t>normalt </a:t>
                </a:r>
                <a:r>
                  <a:rPr lang="en-US" sz="2000"/>
                  <a:t>spil kort med </a:t>
                </a:r>
                <a:br>
                  <a:rPr lang="en-US" sz="2000" smtClean="0"/>
                </a:br>
                <a:r>
                  <a:rPr lang="en-US" sz="2000" smtClean="0"/>
                  <a:t>52 </a:t>
                </a:r>
                <a:r>
                  <a:rPr lang="en-US" sz="2000"/>
                  <a:t>kort (</a:t>
                </a:r>
                <a:r>
                  <a:rPr lang="en-US" sz="2000" smtClean="0"/>
                  <a:t>rækkefølgen af de 7 kort </a:t>
                </a:r>
                <a:r>
                  <a:rPr lang="en-US" sz="2000"/>
                  <a:t>tæller)?</a:t>
                </a:r>
              </a:p>
              <a:p>
                <a:r>
                  <a:rPr lang="en-US" sz="2000"/>
                  <a:t>Svar: Første kort vælges tilfældigt blandt 52 kort, næste blandt 51 kort, osv.</a:t>
                </a:r>
                <a:br>
                  <a:rPr lang="en-US" sz="2000"/>
                </a:br>
                <a:r>
                  <a:rPr lang="en-US" sz="2000"/>
                  <a:t> 	</a:t>
                </a:r>
                <a14:m>
                  <m:oMathPara>
                    <m:oMathParaPr>
                      <m:jc/>
                    </m:oMathParaPr>
                    <m:oMath>
                      <m:sPre>
                        <m:sPrePr>
                          <m:ctrlPr>
                            <a:rPr lang="en-US" sz="1800" i="1">
                              <a:latin typeface="Cambria Math" panose="02040503050406030204" pitchFamily="18" charset="0"/>
                            </a:rPr>
                          </m:ctrlPr>
                        </m:sPrePr>
                        <m:sub>
                          <m:r>
                            <a:rPr lang="en-US" sz="1800" i="1">
                              <a:latin typeface="Cambria Math" panose="02040503050406030204" pitchFamily="18" charset="0"/>
                            </a:rPr>
                            <m:t>52</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7</m:t>
                              </m:r>
                            </m:sub>
                          </m:sSub>
                          <m:r>
                            <a:rPr lang="en-US" sz="2000" i="1">
                              <a:latin typeface="Cambria Math" panose="02040503050406030204" pitchFamily="18" charset="0"/>
                            </a:rPr>
                            <m:t>=52</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51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50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49</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48</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47</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46=</m:t>
                          </m:r>
                          <m:r>
                            <a:rPr lang="en-US" sz="2000" b="0" i="1" smtClean="0">
                              <a:latin typeface="Cambria Math" panose="02040503050406030204" pitchFamily="18" charset="0"/>
                            </a:rPr>
                            <m:t>6.74</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11</m:t>
                              </m:r>
                            </m:sup>
                          </m:sSup>
                        </m:e>
                      </m:sPre>
                    </m:oMath>
                  </m:oMathPara>
                </a14:m>
                <a:endParaRPr lang="en-US" sz="2000"/>
              </a:p>
              <a:p>
                <a:r>
                  <a:rPr lang="en-US" sz="2000"/>
                  <a:t>Generelt </a:t>
                </a:r>
                <a:r>
                  <a:rPr lang="en-US" sz="2000" smtClean="0"/>
                  <a:t>er </a:t>
                </a:r>
                <a:r>
                  <a:rPr lang="en-US" sz="2000"/>
                  <a:t>antal </a:t>
                </a:r>
                <a:r>
                  <a:rPr lang="en-US" sz="2000">
                    <a:solidFill>
                      <a:schemeClr val="accent1">
                        <a:lumMod val="75000"/>
                      </a:schemeClr>
                    </a:solidFill>
                  </a:rPr>
                  <a:t>permutationer</a:t>
                </a:r>
                <a:r>
                  <a:rPr lang="en-US" sz="2000"/>
                  <a:t> af </a:t>
                </a:r>
                <a14:m>
                  <m:oMathPara>
                    <m:oMathParaPr>
                      <m:jc/>
                    </m:oMathParaPr>
                    <m:oMath>
                      <m:r>
                        <a:rPr lang="en-US" sz="2000" i="1">
                          <a:latin typeface="Cambria Math" panose="02040503050406030204" pitchFamily="18" charset="0"/>
                        </a:rPr>
                        <m:t>𝑟</m:t>
                      </m:r>
                    </m:oMath>
                  </m:oMathPara>
                </a14:m>
                <a:r>
                  <a:rPr lang="en-US" sz="2000"/>
                  <a:t> elementer ud af </a:t>
                </a:r>
                <a14:m>
                  <m:oMathPara>
                    <m:oMathParaPr>
                      <m:jc/>
                    </m:oMathParaPr>
                    <m:oMath>
                      <m:r>
                        <a:rPr lang="en-US" sz="2000" i="1">
                          <a:latin typeface="Cambria Math" panose="02040503050406030204" pitchFamily="18" charset="0"/>
                        </a:rPr>
                        <m:t>𝑛</m:t>
                      </m:r>
                    </m:oMath>
                  </m:oMathPara>
                </a14:m>
                <a:r>
                  <a:rPr lang="en-US" sz="2000"/>
                  <a:t>: </a:t>
                </a:r>
                <a:br>
                  <a:rPr lang="en-US" sz="2000"/>
                </a:br>
                <a:r>
                  <a:rPr lang="en-US" sz="2000"/>
                  <a:t> 	</a:t>
                </a:r>
                <a14:m>
                  <m:oMathPara>
                    <m:oMathParaPr>
                      <m:jc/>
                    </m:oMathParaPr>
                    <m:oMath>
                      <m:sPre>
                        <m:sPrePr>
                          <m:ctrlPr>
                            <a:rPr lang="en-US" sz="1800" i="1">
                              <a:latin typeface="Cambria Math" panose="02040503050406030204" pitchFamily="18" charset="0"/>
                            </a:rPr>
                          </m:ctrlPr>
                        </m:sPrePr>
                        <m:sub>
                          <m:r>
                            <a:rPr lang="en-US" sz="1800" i="1">
                              <a:latin typeface="Cambria Math" panose="02040503050406030204" pitchFamily="18" charset="0"/>
                            </a:rPr>
                            <m:t>𝑛</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−1)(</m:t>
                          </m:r>
                          <m:r>
                            <a:rPr lang="en-US" sz="2000" i="1">
                              <a:latin typeface="Cambria Math" panose="02040503050406030204" pitchFamily="18" charset="0"/>
                            </a:rPr>
                            <m:t>𝑛</m:t>
                          </m:r>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i="1">
                              <a:latin typeface="Cambria Math" panose="02040503050406030204" pitchFamily="18" charset="0"/>
                              <a:ea typeface="Cambria Math" panose="02040503050406030204" pitchFamily="18" charset="0"/>
                            </a:rPr>
                            <m:t>+1)</m:t>
                          </m:r>
                        </m:e>
                      </m:sPre>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rPr>
                            <m:t>!</m:t>
                          </m:r>
                        </m:num>
                        <m:den>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𝑟</m:t>
                              </m:r>
                            </m:e>
                          </m:d>
                          <m:r>
                            <a:rPr lang="en-US" sz="2000" i="1">
                              <a:latin typeface="Cambria Math" panose="02040503050406030204" pitchFamily="18" charset="0"/>
                            </a:rPr>
                            <m:t>!</m:t>
                          </m:r>
                        </m:den>
                      </m:f>
                    </m:oMath>
                  </m:oMathPara>
                </a14:m>
                <a:r>
                  <a:rPr lang="en-GB" sz="1800"/>
                  <a:t>  </a:t>
                </a:r>
                <a:br>
                  <a:rPr lang="en-GB" sz="1800" smtClean="0"/>
                </a:br>
                <a:r>
                  <a:rPr lang="en-GB" sz="1050" smtClean="0"/>
                  <a:t> </a:t>
                </a:r>
                <a:endParaRPr lang="en-GB" sz="1800" smtClean="0"/>
              </a:p>
              <a:p>
                <a:r>
                  <a:rPr lang="en-US" sz="2000" smtClean="0"/>
                  <a:t>I de fleste kortspil er rækkefølgen af en hånd ligegyldig. F.eks. poker:</a:t>
                </a:r>
                <a:br>
                  <a:rPr lang="en-US" sz="2000" smtClean="0"/>
                </a:br>
                <a:r>
                  <a:rPr lang="en-US" sz="600" smtClean="0"/>
                  <a:t> </a:t>
                </a:r>
                <a:br>
                  <a:rPr lang="en-US" sz="2000" smtClean="0"/>
                </a:br>
                <a:r>
                  <a:rPr lang="en-US" sz="2000" smtClean="0"/>
                  <a:t>  			 er samme hånd som</a:t>
                </a:r>
                <a:br>
                  <a:rPr lang="en-US" sz="2000" smtClean="0"/>
                </a:br>
                <a:r>
                  <a:rPr lang="en-US" sz="2000" smtClean="0"/>
                  <a:t>På hvor mange forskellige måder kan man blande denne hånd på 5 kort?</a:t>
                </a:r>
                <a:br>
                  <a:rPr lang="en-US" sz="2000" smtClean="0"/>
                </a:br>
                <a:r>
                  <a:rPr lang="en-US" sz="2000" smtClean="0"/>
                  <a:t>Svar: </a:t>
                </a:r>
                <a14:m>
                  <m:oMathPara>
                    <m:oMathParaPr>
                      <m:jc/>
                    </m:oMathParaPr>
                    <m:oMath>
                      <m:sPre>
                        <m:sPrePr>
                          <m:ctrlPr>
                            <a:rPr lang="en-US" sz="1800" i="1" smtClean="0">
                              <a:latin typeface="Cambria Math" panose="02040503050406030204" pitchFamily="18" charset="0"/>
                            </a:rPr>
                          </m:ctrlPr>
                        </m:sPrePr>
                        <m:sub>
                          <m:r>
                            <a:rPr lang="en-US" sz="1800" b="0" i="1" smtClean="0">
                              <a:latin typeface="Cambria Math" panose="02040503050406030204" pitchFamily="18" charset="0"/>
                            </a:rPr>
                            <m:t>5</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5</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b="0" i="1" smtClean="0">
                                  <a:latin typeface="Cambria Math" panose="02040503050406030204" pitchFamily="18" charset="0"/>
                                </a:rPr>
                                <m:t>5</m:t>
                              </m:r>
                              <m:r>
                                <a:rPr lang="en-US" sz="2000" i="1">
                                  <a:latin typeface="Cambria Math" panose="02040503050406030204" pitchFamily="18" charset="0"/>
                                </a:rPr>
                                <m:t>!</m:t>
                              </m:r>
                            </m:num>
                            <m:den>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5</m:t>
                                  </m:r>
                                  <m:r>
                                    <a:rPr lang="en-US" sz="2000" i="1">
                                      <a:latin typeface="Cambria Math" panose="02040503050406030204" pitchFamily="18" charset="0"/>
                                    </a:rPr>
                                    <m:t>−</m:t>
                                  </m:r>
                                  <m:r>
                                    <a:rPr lang="en-US" sz="2000" b="0" i="1" smtClean="0">
                                      <a:latin typeface="Cambria Math" panose="02040503050406030204" pitchFamily="18" charset="0"/>
                                    </a:rPr>
                                    <m:t>5</m:t>
                                  </m:r>
                                </m:e>
                              </m:d>
                              <m:r>
                                <a:rPr lang="en-US" sz="2000" i="1">
                                  <a:latin typeface="Cambria Math" panose="02040503050406030204" pitchFamily="18" charset="0"/>
                                </a:rPr>
                                <m:t>!</m:t>
                              </m:r>
                            </m:den>
                          </m:f>
                          <m:r>
                            <a:rPr lang="en-US" sz="2000" b="0" i="1" smtClean="0">
                              <a:latin typeface="Cambria Math" panose="02040503050406030204" pitchFamily="18" charset="0"/>
                            </a:rPr>
                            <m:t>=5!=120</m:t>
                          </m:r>
                        </m:e>
                      </m:sPre>
                    </m:oMath>
                  </m:oMathPara>
                </a14:m>
                <a:endParaRPr lang="en-US" sz="2000" smtClean="0"/>
              </a:p>
              <a:p>
                <a:r>
                  <a:rPr lang="en-US" sz="2000" smtClean="0"/>
                  <a:t>Tilsvarende kan hver hånd på 7 kort blandes på </a:t>
                </a:r>
                <a14:m>
                  <m:oMathPara>
                    <m:oMathParaPr>
                      <m:jc/>
                    </m:oMathParaPr>
                    <m:oMath>
                      <m:r>
                        <a:rPr lang="en-US" sz="2000" b="0" i="1" smtClean="0">
                          <a:latin typeface="Cambria Math" panose="02040503050406030204" pitchFamily="18" charset="0"/>
                        </a:rPr>
                        <m:t>7!=5040</m:t>
                      </m:r>
                    </m:oMath>
                  </m:oMathPara>
                </a14:m>
                <a:r>
                  <a:rPr lang="en-US" sz="1800" smtClean="0"/>
                  <a:t> </a:t>
                </a:r>
                <a:r>
                  <a:rPr lang="en-US" sz="2000" smtClean="0"/>
                  <a:t>måder. Derfor er antal </a:t>
                </a:r>
                <a:r>
                  <a:rPr lang="en-US" sz="2000" i="1" smtClean="0"/>
                  <a:t>forskellige</a:t>
                </a:r>
                <a:r>
                  <a:rPr lang="en-US" sz="2000" smtClean="0"/>
                  <a:t> hænder på 7 kort: </a:t>
                </a:r>
                <a14:m>
                  <m:oMathPara>
                    <m:oMathParaPr>
                      <m:jc/>
                    </m:oMathParaPr>
                    <m:oMath>
                      <m:f>
                        <m:fPr>
                          <m:type m:val="ba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rPr>
                            <m:t>6.74</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11</m:t>
                              </m:r>
                            </m:sup>
                          </m:sSup>
                        </m:num>
                        <m:den>
                          <m:r>
                            <a:rPr lang="en-US" sz="2000" b="0" i="1" smtClean="0">
                              <a:latin typeface="Cambria Math" panose="02040503050406030204" pitchFamily="18" charset="0"/>
                              <a:ea typeface="Cambria Math" panose="02040503050406030204" pitchFamily="18" charset="0"/>
                            </a:rPr>
                            <m:t>5040</m:t>
                          </m:r>
                        </m:den>
                      </m:f>
                      <m:r>
                        <a:rPr lang="en-US" sz="2000" b="0" i="1" smtClean="0">
                          <a:latin typeface="Cambria Math" panose="02040503050406030204" pitchFamily="18" charset="0"/>
                          <a:ea typeface="Cambria Math" panose="02040503050406030204" pitchFamily="18" charset="0"/>
                        </a:rPr>
                        <m:t>=133,784,560</m:t>
                      </m:r>
                    </m:oMath>
                  </m:oMathPara>
                </a14:m>
                <a:endParaRPr lang="en-US" sz="1800" smtClean="0"/>
              </a:p>
              <a:p>
                <a:r>
                  <a:rPr lang="en-US" sz="2000" smtClean="0"/>
                  <a:t>Generelt er antal </a:t>
                </a:r>
                <a:r>
                  <a:rPr lang="en-US" sz="2000" smtClean="0">
                    <a:solidFill>
                      <a:schemeClr val="accent1">
                        <a:lumMod val="75000"/>
                      </a:schemeClr>
                    </a:solidFill>
                  </a:rPr>
                  <a:t>kombinationer</a:t>
                </a:r>
                <a:r>
                  <a:rPr lang="en-US" sz="2000" smtClean="0"/>
                  <a:t> af</a:t>
                </a:r>
                <a:r>
                  <a:rPr lang="en-US" sz="1800" smtClean="0"/>
                  <a:t> </a:t>
                </a:r>
                <a14:m>
                  <m:oMathPara>
                    <m:oMathParaPr>
                      <m:jc/>
                    </m:oMathParaPr>
                    <m:oMath>
                      <m:r>
                        <a:rPr lang="en-US" sz="1800" i="1">
                          <a:latin typeface="Cambria Math" panose="02040503050406030204" pitchFamily="18" charset="0"/>
                        </a:rPr>
                        <m:t>𝑟</m:t>
                      </m:r>
                    </m:oMath>
                  </m:oMathPara>
                </a14:m>
                <a:r>
                  <a:rPr lang="en-US" sz="1800"/>
                  <a:t> elementer ud af </a:t>
                </a:r>
                <a14:m>
                  <m:oMathPara>
                    <m:oMathParaPr>
                      <m:jc/>
                    </m:oMathParaPr>
                    <m:oMath>
                      <m:r>
                        <a:rPr lang="en-US" sz="1800" i="1">
                          <a:latin typeface="Cambria Math" panose="02040503050406030204" pitchFamily="18" charset="0"/>
                        </a:rPr>
                        <m:t>𝑛</m:t>
                      </m:r>
                    </m:oMath>
                  </m:oMathPara>
                </a14:m>
                <a:r>
                  <a:rPr lang="en-US" sz="1800"/>
                  <a:t>: </a:t>
                </a:r>
                <a:br>
                  <a:rPr lang="en-US" sz="1800"/>
                </a:br>
                <a:r>
                  <a:rPr lang="en-US" sz="1800"/>
                  <a:t> 	</a:t>
                </a:r>
                <a14:m>
                  <m:oMathPara>
                    <m:oMathParaPr>
                      <m:jc/>
                    </m:oMathParaPr>
                    <m:oMath>
                      <m:sPre>
                        <m:sPrePr>
                          <m:ctrlPr>
                            <a:rPr lang="en-US" sz="1600" i="1">
                              <a:latin typeface="Cambria Math" panose="02040503050406030204" pitchFamily="18" charset="0"/>
                            </a:rPr>
                          </m:ctrlPr>
                        </m:sPrePr>
                        <m:sub>
                          <m:r>
                            <a:rPr lang="en-US" sz="1600" i="1">
                              <a:latin typeface="Cambria Math" panose="02040503050406030204" pitchFamily="18" charset="0"/>
                            </a:rPr>
                            <m:t>𝑛</m:t>
                          </m:r>
                        </m:sub>
                        <m:sup>
                          <m:r>
                            <a:rPr lang="en-US" sz="1600" b="0" i="1" smtClean="0">
                              <a:latin typeface="Cambria Math" panose="02040503050406030204" pitchFamily="18" charset="0"/>
                            </a:rPr>
                            <m:t> </m:t>
                          </m:r>
                        </m:sup>
                        <m:e>
                          <m:sSub>
                            <m:sSubPr>
                              <m:ctrlPr>
                                <a:rPr lang="en-GB" sz="1800" i="1">
                                  <a:latin typeface="Cambria Math" panose="02040503050406030204" pitchFamily="18" charset="0"/>
                                </a:rPr>
                              </m:ctrlPr>
                            </m:sSubPr>
                            <m:e>
                              <m:r>
                                <a:rPr lang="en-US" sz="1800" b="0" i="1" smtClean="0">
                                  <a:latin typeface="Cambria Math" panose="02040503050406030204" pitchFamily="18" charset="0"/>
                                </a:rPr>
                                <m:t>𝐶</m:t>
                              </m:r>
                            </m:e>
                            <m:sub>
                              <m:r>
                                <a:rPr lang="en-US" sz="1800" i="1">
                                  <a:latin typeface="Cambria Math" panose="02040503050406030204" pitchFamily="18" charset="0"/>
                                </a:rPr>
                                <m:t>𝑟</m:t>
                              </m:r>
                            </m:sub>
                          </m:sSub>
                          <m:r>
                            <a:rPr lang="en-US" sz="1800" i="1">
                              <a:latin typeface="Cambria Math" panose="02040503050406030204" pitchFamily="18" charset="0"/>
                            </a:rPr>
                            <m:t>=</m:t>
                          </m:r>
                          <m:d>
                            <m:dPr>
                              <m:begChr m:val="("/>
                              <m:sepChr m:val="|"/>
                              <m:endChr m:val=")"/>
                              <m:grow m:val="on"/>
                              <m:shp m:val="centered"/>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a:rPr lang="en-US" sz="1800" b="0" i="1" smtClean="0">
                                        <a:latin typeface="Cambria Math" panose="02040503050406030204" pitchFamily="18" charset="0"/>
                                      </a:rPr>
                                      <m:t>𝑛</m:t>
                                    </m:r>
                                  </m:e>
                                </m:mr>
                                <m:mr>
                                  <m:e>
                                    <m:r>
                                      <a:rPr lang="en-US" sz="1800" b="0" i="1" smtClean="0">
                                        <a:latin typeface="Cambria Math" panose="02040503050406030204" pitchFamily="18" charset="0"/>
                                      </a:rPr>
                                      <m:t>𝑟</m:t>
                                    </m:r>
                                  </m:e>
                                </m:mr>
                              </m:m>
                            </m:e>
                          </m:d>
                        </m:e>
                      </m:sPre>
                      <m:r>
                        <a:rPr lang="en-US" sz="1800" i="1">
                          <a:latin typeface="Cambria Math" panose="02040503050406030204" pitchFamily="18" charset="0"/>
                        </a:rPr>
                        <m:t>=</m:t>
                      </m:r>
                      <m:f>
                        <m:fPr>
                          <m:type m:val="bar"/>
                          <m:ctrlPr>
                            <a:rPr lang="en-US" sz="1800" i="1">
                              <a:latin typeface="Cambria Math" panose="02040503050406030204" pitchFamily="18" charset="0"/>
                            </a:rPr>
                          </m:ctrlPr>
                        </m:fPr>
                        <m:num>
                          <m:r>
                            <a:rPr lang="en-US" sz="1800" i="1">
                              <a:latin typeface="Cambria Math" panose="02040503050406030204" pitchFamily="18" charset="0"/>
                            </a:rPr>
                            <m:t>𝑛</m:t>
                          </m:r>
                          <m:r>
                            <a:rPr lang="en-US" sz="1800" i="1">
                              <a:latin typeface="Cambria Math" panose="02040503050406030204" pitchFamily="18" charset="0"/>
                            </a:rPr>
                            <m:t>!</m:t>
                          </m:r>
                        </m:num>
                        <m:den>
                          <m:r>
                            <a:rPr lang="en-US" sz="1800" b="0" i="1" smtClean="0">
                              <a:latin typeface="Cambria Math" panose="02040503050406030204" pitchFamily="18" charset="0"/>
                            </a:rPr>
                            <m:t>𝑟</m:t>
                          </m:r>
                          <m:r>
                            <a:rPr lang="en-US" sz="1800" b="0" i="1" smtClean="0">
                              <a:latin typeface="Cambria Math" panose="02040503050406030204" pitchFamily="18" charset="0"/>
                            </a:rPr>
                            <m:t>!</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𝑟</m:t>
                              </m:r>
                            </m:e>
                          </m:d>
                          <m:r>
                            <a:rPr lang="en-US" sz="1800" i="1">
                              <a:latin typeface="Cambria Math" panose="02040503050406030204" pitchFamily="18" charset="0"/>
                            </a:rPr>
                            <m:t>!</m:t>
                          </m:r>
                        </m:den>
                      </m:f>
                    </m:oMath>
                  </m:oMathPara>
                </a14:m>
                <a:r>
                  <a:rPr lang="en-US" sz="1800" smtClean="0"/>
                  <a:t> .</a:t>
                </a:r>
                <a:br>
                  <a:rPr lang="en-US" sz="1800" smtClean="0"/>
                </a:br>
                <a:br>
                  <a:rPr lang="en-US" sz="1800" smtClean="0"/>
                </a:br>
                <a:br>
                  <a:rPr lang="en-US" sz="1800" smtClean="0"/>
                </a:br>
                <a:endParaRPr lang="en-GB" sz="2000"/>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472608"/>
              </a:xfrm>
              <a:blipFill>
                <a:blip r:embed="rId2"/>
                <a:stretch>
                  <a:fillRect l="-651" t="-557" b="-33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79</a:t>
            </a:fld>
            <a:endParaRPr lang="da-DK"/>
          </a:p>
        </p:txBody>
      </p:sp>
      <p:pic>
        <p:nvPicPr>
          <p:cNvPr id="5" name="Picture 4"/>
          <p:cNvPicPr>
            <a:picLocks noChangeAspect="1"/>
          </p:cNvPicPr>
          <p:nvPr/>
        </p:nvPicPr>
        <p:blipFill>
          <a:blip r:embed="rId3"/>
          <a:stretch>
            <a:fillRect/>
          </a:stretch>
        </p:blipFill>
        <p:spPr>
          <a:xfrm>
            <a:off x="5787973" y="3955355"/>
            <a:ext cx="1857124" cy="309521"/>
          </a:xfrm>
          <a:prstGeom prst="rect">
            <a:avLst/>
          </a:prstGeom>
        </p:spPr>
      </p:pic>
      <p:pic>
        <p:nvPicPr>
          <p:cNvPr id="6" name="Picture 5"/>
          <p:cNvPicPr>
            <a:picLocks noChangeAspect="1"/>
          </p:cNvPicPr>
          <p:nvPr/>
        </p:nvPicPr>
        <p:blipFill>
          <a:blip r:embed="rId4"/>
          <a:stretch>
            <a:fillRect/>
          </a:stretch>
        </p:blipFill>
        <p:spPr>
          <a:xfrm>
            <a:off x="1308393" y="3955355"/>
            <a:ext cx="1848644" cy="318001"/>
          </a:xfrm>
          <a:prstGeom prst="rect">
            <a:avLst/>
          </a:prstGeom>
        </p:spPr>
      </p:pic>
    </p:spTree>
    <p:extLst>
      <p:ext uri="{BB962C8B-B14F-4D97-AF65-F5344CB8AC3E}">
        <p14:creationId xmlns:p14="http://schemas.microsoft.com/office/powerpoint/2010/main" val="3892145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Statistik i Calculus Beta</a:t>
            </a:r>
            <a:endParaRPr lang="en-GB"/>
          </a:p>
        </p:txBody>
      </p:sp>
      <p:sp>
        <p:nvSpPr>
          <p:cNvPr id="3" name="Content Placeholder 2"/>
          <p:cNvSpPr>
            <a:spLocks noGrp="1"/>
          </p:cNvSpPr>
          <p:nvPr>
            <p:ph idx="1"/>
          </p:nvPr>
        </p:nvSpPr>
        <p:spPr/>
        <p:txBody>
          <a:bodyPr/>
          <a:lstStyle/>
          <a:p>
            <a:r>
              <a:rPr lang="en-US"/>
              <a:t>I har allerede lært noget sandsynlighedsteori og statistik</a:t>
            </a:r>
            <a:br>
              <a:rPr lang="en-US"/>
            </a:br>
            <a:r>
              <a:rPr lang="en-US"/>
              <a:t>(ifølge Calculus Beta compendium):</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8</a:t>
            </a:fld>
            <a:endParaRPr lang="da-DK"/>
          </a:p>
        </p:txBody>
      </p:sp>
      <p:grpSp>
        <p:nvGrpSpPr>
          <p:cNvPr id="7" name="Group 6"/>
          <p:cNvGrpSpPr/>
          <p:nvPr/>
        </p:nvGrpSpPr>
        <p:grpSpPr>
          <a:xfrm>
            <a:off x="1619672" y="2129178"/>
            <a:ext cx="4896544" cy="4396166"/>
            <a:chOff x="827583" y="1264811"/>
            <a:chExt cx="4427309" cy="3974882"/>
          </a:xfrm>
        </p:grpSpPr>
        <p:pic>
          <p:nvPicPr>
            <p:cNvPr id="5" name="Picture 4"/>
            <p:cNvPicPr>
              <a:picLocks noChangeAspect="1"/>
            </p:cNvPicPr>
            <p:nvPr/>
          </p:nvPicPr>
          <p:blipFill>
            <a:blip r:embed="rId2"/>
            <a:stretch>
              <a:fillRect/>
            </a:stretch>
          </p:blipFill>
          <p:spPr>
            <a:xfrm>
              <a:off x="827583" y="1264811"/>
              <a:ext cx="4427309" cy="1503171"/>
            </a:xfrm>
            <a:prstGeom prst="rect">
              <a:avLst/>
            </a:prstGeom>
          </p:spPr>
        </p:pic>
        <p:pic>
          <p:nvPicPr>
            <p:cNvPr id="6" name="Picture 5"/>
            <p:cNvPicPr>
              <a:picLocks noChangeAspect="1"/>
            </p:cNvPicPr>
            <p:nvPr/>
          </p:nvPicPr>
          <p:blipFill>
            <a:blip r:embed="rId3"/>
            <a:stretch>
              <a:fillRect/>
            </a:stretch>
          </p:blipFill>
          <p:spPr>
            <a:xfrm>
              <a:off x="835822" y="2730493"/>
              <a:ext cx="4384250" cy="2509200"/>
            </a:xfrm>
            <a:prstGeom prst="rect">
              <a:avLst/>
            </a:prstGeom>
          </p:spPr>
        </p:pic>
      </p:grpSp>
    </p:spTree>
    <p:extLst>
      <p:ext uri="{BB962C8B-B14F-4D97-AF65-F5344CB8AC3E}">
        <p14:creationId xmlns:p14="http://schemas.microsoft.com/office/powerpoint/2010/main" val="3385828858"/>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a:t>
            </a:r>
            <a:endParaRPr lang="da-DK"/>
          </a:p>
        </p:txBody>
      </p:sp>
      <mc:AlternateContent>
        <mc:Choice Requires="a14">
          <p:sp>
            <p:nvSpPr>
              <p:cNvPr id="3" name="Content Placeholder 2"/>
              <p:cNvSpPr>
                <a:spLocks noGrp="1"/>
              </p:cNvSpPr>
              <p:nvPr>
                <p:ph idx="1"/>
              </p:nvPr>
            </p:nvSpPr>
            <p:spPr/>
            <p:txBody>
              <a:bodyPr/>
              <a:lstStyle/>
              <a:p>
                <a:r>
                  <a:rPr lang="da-DK" sz="2000" smtClean="0"/>
                  <a:t>Dit lokale pizzeria har et tilbud på en vælg-selv-pizza for 50 kr</a:t>
                </a:r>
                <a:endParaRPr lang="da-DK" sz="2000" smtClean="0"/>
              </a:p>
              <a:p>
                <a:r>
                  <a:rPr lang="da-DK" sz="2000" smtClean="0"/>
                  <a:t>Der </a:t>
                </a:r>
                <a:r>
                  <a:rPr lang="da-DK" sz="2000"/>
                  <a:t>er 30 </a:t>
                </a:r>
                <a:r>
                  <a:rPr lang="da-DK" sz="2000" smtClean="0"/>
                  <a:t>forskellige</a:t>
                </a:r>
                <a:r>
                  <a:rPr lang="da-DK" sz="2000"/>
                  <a:t> slags fyld</a:t>
                </a:r>
                <a:r>
                  <a:rPr lang="da-DK" sz="2000" smtClean="0"/>
                  <a:t> </a:t>
                </a:r>
                <a:r>
                  <a:rPr lang="da-DK" sz="2000"/>
                  <a:t>at vælge </a:t>
                </a:r>
                <a:r>
                  <a:rPr lang="da-DK" sz="2000" smtClean="0"/>
                  <a:t>mellem, og man må vælge tre</a:t>
                </a:r>
              </a:p>
              <a:p>
                <a:r>
                  <a:rPr lang="da-DK" sz="2000" smtClean="0"/>
                  <a:t>Du beslutter dig for systematisk at spise dig igennem alle kombinationer. Hver dag vil du vælge en pizza med en kombination af tre forskellige slags fyld, som du ikke har prøvet før</a:t>
                </a:r>
              </a:p>
              <a:p>
                <a:r>
                  <a:rPr lang="da-DK" sz="2000" smtClean="0"/>
                  <a:t>Hvornår har du spist dig igennem alle pizza-kombinationerne?</a:t>
                </a:r>
              </a:p>
              <a:p>
                <a:r>
                  <a:rPr lang="da-DK" sz="2000" smtClean="0"/>
                  <a:t>Vi kan lave et trædiagram, men løg-pepperoni-skinke er samme pizza som skinke-pepperoni-løg. Vi skal bruge antal kombinationer, </a:t>
                </a:r>
                <a14:m>
                  <m:oMathPara>
                    <m:oMathParaPr>
                      <m:jc/>
                    </m:oMathParaPr>
                    <m:oMath>
                      <m:sPre>
                        <m:sPrePr>
                          <m:ctrlPr>
                            <a:rPr lang="en-US" sz="1800" i="1">
                              <a:latin typeface="Cambria Math" panose="02040503050406030204" pitchFamily="18" charset="0"/>
                            </a:rPr>
                          </m:ctrlPr>
                        </m:sPrePr>
                        <m:sub>
                          <m:r>
                            <a:rPr lang="en-US" sz="1800" i="1">
                              <a:latin typeface="Cambria Math" panose="02040503050406030204" pitchFamily="18" charset="0"/>
                            </a:rPr>
                            <m:t>30</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3</m:t>
                              </m:r>
                            </m:sub>
                          </m:sSub>
                        </m:e>
                      </m:sPre>
                    </m:oMath>
                  </m:oMathPara>
                </a14:m>
                <a:r>
                  <a:rPr lang="da-DK" sz="2000" smtClean="0"/>
                  <a:t>:</a:t>
                </a:r>
                <a:endParaRPr lang="da-DK" sz="2000" smtClean="0"/>
              </a:p>
              <a:p>
                <a:r>
                  <a:rPr lang="en-US" sz="1800" smtClean="0"/>
                  <a:t> 	</a:t>
                </a:r>
                <a14:m>
                  <m:oMathPara>
                    <m:oMathParaPr>
                      <m:jc/>
                    </m:oMathParaPr>
                    <m:oMath>
                      <m:sPre>
                        <m:sPrePr>
                          <m:ctrlPr>
                            <a:rPr lang="en-US" sz="1800" i="1">
                              <a:latin typeface="Cambria Math" panose="02040503050406030204" pitchFamily="18" charset="0"/>
                            </a:rPr>
                          </m:ctrlPr>
                        </m:sPrePr>
                        <m:sub>
                          <m:r>
                            <a:rPr lang="en-US" sz="1800" b="0" i="1" smtClean="0">
                              <a:latin typeface="Cambria Math" panose="02040503050406030204" pitchFamily="18" charset="0"/>
                            </a:rPr>
                            <m:t>30</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𝐶</m:t>
                              </m:r>
                            </m:e>
                            <m:sub>
                              <m:r>
                                <a:rPr lang="en-US" sz="2000" b="0" i="1" smtClean="0">
                                  <a:latin typeface="Cambria Math" panose="02040503050406030204" pitchFamily="18" charset="0"/>
                                </a:rPr>
                                <m:t>3</m:t>
                              </m:r>
                            </m:sub>
                          </m:sSub>
                          <m:r>
                            <a:rPr lang="en-US" sz="2000" i="1">
                              <a:latin typeface="Cambria Math" panose="02040503050406030204" pitchFamily="18" charset="0"/>
                            </a:rPr>
                            <m:t>=</m:t>
                          </m:r>
                        </m:e>
                      </m:sPre>
                      <m:d>
                        <m:dPr>
                          <m:begChr m:val="("/>
                          <m:sepChr m:val="|"/>
                          <m:endChr m:val=")"/>
                          <m:grow m:val="on"/>
                          <m:shp m:val="centered"/>
                          <m:ctrlPr>
                            <a:rPr lang="da-DK" sz="2000" i="1" smtClean="0">
                              <a:latin typeface="Cambria Math" panose="02040503050406030204" pitchFamily="18" charset="0"/>
                            </a:rPr>
                          </m:ctrlPr>
                        </m:dPr>
                        <m:e>
                          <m:m>
                            <m:mPr>
                              <m:mcs>
                                <m:mc>
                                  <m:mcPr>
                                    <m:count m:val="1"/>
                                    <m:mcJc m:val="center"/>
                                  </m:mcPr>
                                </m:mc>
                              </m:mcs>
                              <m:ctrlPr>
                                <a:rPr lang="da-DK" sz="2000" i="1" smtClean="0">
                                  <a:latin typeface="Cambria Math" panose="02040503050406030204" pitchFamily="18" charset="0"/>
                                </a:rPr>
                              </m:ctrlPr>
                            </m:mPr>
                            <m:mr>
                              <m:e>
                                <m:r>
                                  <a:rPr lang="da-DK" sz="2000" b="0" i="1" smtClean="0">
                                    <a:latin typeface="Cambria Math"/>
                                  </a:rPr>
                                  <m:t>3</m:t>
                                </m:r>
                                <m:r>
                                  <a:rPr lang="da-DK" sz="2000" b="0" i="1" smtClean="0">
                                    <a:latin typeface="Cambria Math"/>
                                  </a:rPr>
                                  <m:t>0</m:t>
                                </m:r>
                              </m:e>
                            </m:mr>
                            <m:mr>
                              <m:e>
                                <m:r>
                                  <a:rPr lang="da-DK" sz="2000" b="0" i="1" smtClean="0">
                                    <a:latin typeface="Cambria Math"/>
                                  </a:rPr>
                                  <m:t>3</m:t>
                                </m:r>
                              </m:e>
                            </m:mr>
                          </m:m>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30!</m:t>
                          </m:r>
                        </m:num>
                        <m:den>
                          <m:r>
                            <a:rPr lang="da-DK" sz="2000" b="0" i="1" smtClean="0">
                              <a:latin typeface="Cambria Math"/>
                            </a:rPr>
                            <m:t>3!</m:t>
                          </m:r>
                          <m:r>
                            <a:rPr lang="da-DK" sz="2000" b="0" i="1" smtClean="0">
                              <a:latin typeface="Cambria Math"/>
                              <a:ea typeface="Cambria Math"/>
                            </a:rPr>
                            <m:t>∙27!</m:t>
                          </m:r>
                        </m:den>
                      </m:f>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30</m:t>
                          </m:r>
                          <m:r>
                            <a:rPr lang="da-DK" sz="2000" b="0" i="1" smtClean="0">
                              <a:latin typeface="Cambria Math"/>
                              <a:ea typeface="Cambria Math"/>
                            </a:rPr>
                            <m:t>∙29∙28</m:t>
                          </m:r>
                        </m:num>
                        <m:den>
                          <m:r>
                            <a:rPr lang="da-DK" sz="2000" b="0" i="1" smtClean="0">
                              <a:latin typeface="Cambria Math"/>
                            </a:rPr>
                            <m:t>3</m:t>
                          </m:r>
                          <m:r>
                            <a:rPr lang="da-DK" sz="2000" b="0" i="1" smtClean="0">
                              <a:latin typeface="Cambria Math"/>
                              <a:ea typeface="Cambria Math"/>
                            </a:rPr>
                            <m:t>∙2∙1</m:t>
                          </m:r>
                        </m:den>
                      </m:f>
                      <m:r>
                        <a:rPr lang="da-DK" sz="2000" b="0" i="1" smtClean="0">
                          <a:latin typeface="Cambria Math"/>
                        </a:rPr>
                        <m:t>=5</m:t>
                      </m:r>
                      <m:r>
                        <a:rPr lang="da-DK" sz="2000" b="0" i="1" smtClean="0">
                          <a:latin typeface="Cambria Math"/>
                          <a:ea typeface="Cambria Math"/>
                        </a:rPr>
                        <m:t>∙29∙28=4060</m:t>
                      </m:r>
                    </m:oMath>
                  </m:oMathPara>
                </a14:m>
                <a:r>
                  <a:rPr lang="da-DK" sz="2000" smtClean="0"/>
                  <a:t>  </a:t>
                </a:r>
                <a:br>
                  <a:rPr lang="da-DK" sz="2000" smtClean="0"/>
                </a:br>
                <a:endParaRPr lang="da-DK" sz="2000" smtClean="0"/>
              </a:p>
              <a:p>
                <a:pPr marL="0" indent="0">
                  <a:buNone/>
                </a:pPr>
                <a:r>
                  <a:rPr lang="da-DK" sz="2000" smtClean="0"/>
                  <a:t>      … altså efter 4060 dage, eller godt 11 år! Bon </a:t>
                </a:r>
                <a:r>
                  <a:rPr lang="en-GB" sz="2000" smtClean="0"/>
                  <a:t>appétit!</a:t>
                </a:r>
              </a:p>
              <a:p>
                <a:r>
                  <a:rPr lang="en-GB" sz="2000"/>
                  <a:t>I R: </a:t>
                </a:r>
                <a:r>
                  <a:rPr lang="en-GB" sz="2000" smtClean="0"/>
                  <a:t>	choose(30</a:t>
                </a:r>
                <a:r>
                  <a:rPr lang="en-GB" sz="2000"/>
                  <a:t>, 3) = </a:t>
                </a:r>
                <a:r>
                  <a:rPr lang="en-GB" sz="2000" smtClean="0"/>
                  <a:t>4060</a:t>
                </a:r>
                <a:br>
                  <a:rPr lang="en-GB" sz="2000" smtClean="0"/>
                </a:br>
                <a:r>
                  <a:rPr lang="en-GB" sz="2000" smtClean="0"/>
                  <a:t>	factorial(5) = 5! = 120</a:t>
                </a:r>
                <a:br>
                  <a:rPr lang="en-GB" sz="2000"/>
                </a:br>
                <a:r>
                  <a:rPr lang="en-GB" sz="1050" smtClean="0"/>
                  <a:t> </a:t>
                </a:r>
                <a:endParaRPr lang="en-GB" sz="2000" smtClean="0"/>
              </a:p>
              <a:p>
                <a:r>
                  <a:rPr lang="en-US" sz="2000" b="1" smtClean="0"/>
                  <a:t>Hjemmeopgave</a:t>
                </a:r>
                <a:r>
                  <a:rPr lang="en-US" sz="2000" smtClean="0"/>
                  <a:t>: Skinke er en af de 30 slags fyld. Hvad er sandsynligheden for, at du en given dag får pizza med skinke?</a:t>
                </a:r>
                <a:br>
                  <a:rPr lang="en-GB" sz="2000" smtClean="0"/>
                </a:br>
                <a:endParaRPr lang="en-GB" sz="2000" smtClean="0"/>
              </a:p>
              <a:p>
                <a:pPr marL="0" indent="0">
                  <a:buNone/>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57" b="-412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80</a:t>
            </a:fld>
            <a:endParaRPr lang="da-DK"/>
          </a:p>
        </p:txBody>
      </p:sp>
    </p:spTree>
    <p:extLst>
      <p:ext uri="{BB962C8B-B14F-4D97-AF65-F5344CB8AC3E}">
        <p14:creationId xmlns:p14="http://schemas.microsoft.com/office/powerpoint/2010/main" val="16409836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Venn diagram</a:t>
            </a:r>
            <a:endParaRPr lang="en-GB"/>
          </a:p>
        </p:txBody>
      </p:sp>
      <mc:AlternateContent>
        <mc:Choice Requires="a14">
          <p:sp>
            <p:nvSpPr>
              <p:cNvPr id="3" name="Content Placeholder 2"/>
              <p:cNvSpPr>
                <a:spLocks noGrp="1"/>
              </p:cNvSpPr>
              <p:nvPr>
                <p:ph idx="1"/>
              </p:nvPr>
            </p:nvSpPr>
            <p:spPr/>
            <p:txBody>
              <a:bodyPr/>
              <a:lstStyle/>
              <a:p>
                <a:r>
                  <a:rPr lang="en-US" sz="2000" smtClean="0"/>
                  <a:t>Lad hændelsen A betegne, at vi trækker en konge fra et spil kort. Vi kan illustrere det med et </a:t>
                </a:r>
                <a:r>
                  <a:rPr lang="en-US" sz="2000" b="1" smtClean="0">
                    <a:solidFill>
                      <a:schemeClr val="accent1">
                        <a:lumMod val="75000"/>
                      </a:schemeClr>
                    </a:solidFill>
                  </a:rPr>
                  <a:t>Venn diagram</a:t>
                </a:r>
                <a:r>
                  <a:rPr lang="en-US" sz="2000" smtClean="0"/>
                  <a:t>:</a:t>
                </a:r>
                <a:br>
                  <a:rPr lang="en-US" sz="2000" smtClean="0"/>
                </a:br>
                <a:br>
                  <a:rPr lang="en-US" sz="2000" smtClean="0"/>
                </a:br>
                <a:br>
                  <a:rPr lang="en-US" sz="2000" smtClean="0"/>
                </a:br>
                <a:br>
                  <a:rPr lang="en-US" sz="2000" smtClean="0"/>
                </a:br>
                <a:br>
                  <a:rPr lang="en-US" sz="2000" smtClean="0"/>
                </a:br>
                <a:br>
                  <a:rPr lang="en-US" sz="2000" smtClean="0"/>
                </a:br>
                <a:br>
                  <a:rPr lang="en-US" sz="2000" smtClean="0"/>
                </a:br>
                <a:endParaRPr lang="en-US" sz="2000" smtClean="0"/>
              </a:p>
              <a:p>
                <a:r>
                  <a:rPr lang="en-US" sz="2000" smtClean="0"/>
                  <a:t>Udfaldsrummet </a:t>
                </a:r>
                <a:r>
                  <a:rPr lang="en-US" sz="2000" i="1" smtClean="0"/>
                  <a:t>U</a:t>
                </a:r>
                <a:r>
                  <a:rPr lang="en-US" sz="2000" smtClean="0"/>
                  <a:t> er de 52 kort i spillet, vist som firkanten. </a:t>
                </a:r>
                <a:r>
                  <a:rPr lang="en-US" sz="2000" i="1"/>
                  <a:t>A</a:t>
                </a:r>
                <a:r>
                  <a:rPr lang="en-US" sz="2000"/>
                  <a:t> er de 4 </a:t>
                </a:r>
                <a:r>
                  <a:rPr lang="en-US" sz="2000" smtClean="0"/>
                  <a:t>konger, vist som den grønne oval</a:t>
                </a:r>
              </a:p>
              <a:p>
                <a:r>
                  <a:rPr lang="en-US" sz="2000" smtClean="0"/>
                  <a:t>Derfor er </a:t>
                </a: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e>
                      </m:d>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r>
                            <a:rPr lang="en-US" sz="2000" b="0" i="1" smtClean="0">
                              <a:latin typeface="Cambria Math" panose="02040503050406030204" pitchFamily="18" charset="0"/>
                            </a:rPr>
                            <m:t>52</m:t>
                          </m:r>
                        </m:den>
                      </m:f>
                      <m:r>
                        <a:rPr lang="en-US" sz="2000" b="0" i="1" smtClean="0">
                          <a:latin typeface="Cambria Math" panose="02040503050406030204" pitchFamily="18" charset="0"/>
                        </a:rPr>
                        <m:t>=0.077</m:t>
                      </m:r>
                    </m:oMath>
                  </m:oMathPara>
                </a14:m>
                <a:r>
                  <a:rPr lang="en-US" sz="2000" smtClean="0"/>
                  <a:t> </a:t>
                </a:r>
              </a:p>
              <a:p>
                <a:r>
                  <a:rPr lang="da-DK" sz="2000">
                    <a:solidFill>
                      <a:schemeClr val="tx2"/>
                    </a:solidFill>
                  </a:rPr>
                  <a:t>Komplementærhændelsen</a:t>
                </a:r>
                <a:r>
                  <a:rPr lang="da-DK" sz="2000"/>
                  <a:t> til </a:t>
                </a:r>
                <a:r>
                  <a:rPr lang="da-DK" sz="2000" i="1"/>
                  <a:t>A</a:t>
                </a:r>
                <a:r>
                  <a:rPr lang="da-DK" sz="2000"/>
                  <a:t> er, at </a:t>
                </a:r>
                <a:r>
                  <a:rPr lang="da-DK" sz="2000" i="1"/>
                  <a:t>A</a:t>
                </a:r>
                <a:r>
                  <a:rPr lang="da-DK" sz="2000"/>
                  <a:t> </a:t>
                </a:r>
                <a:r>
                  <a:rPr lang="da-DK" sz="2000" u="sng"/>
                  <a:t>ikke</a:t>
                </a:r>
                <a:r>
                  <a:rPr lang="da-DK" sz="2000"/>
                  <a:t> sker. I eksemplet er det, at </a:t>
                </a:r>
                <a:r>
                  <a:rPr lang="da-DK" sz="2000" smtClean="0"/>
                  <a:t>det kort, vi trækker, </a:t>
                </a:r>
                <a:r>
                  <a:rPr lang="da-DK" sz="2000" u="sng" smtClean="0"/>
                  <a:t>ikke</a:t>
                </a:r>
                <a:r>
                  <a:rPr lang="da-DK" sz="2000" smtClean="0"/>
                  <a:t> er en konge. Komplementærhændelsen </a:t>
                </a:r>
                <a:r>
                  <a:rPr lang="da-DK" sz="2000"/>
                  <a:t>til </a:t>
                </a:r>
                <a:r>
                  <a:rPr lang="da-DK" sz="2000" i="1"/>
                  <a:t>A</a:t>
                </a:r>
                <a:r>
                  <a:rPr lang="da-DK" sz="2000">
                    <a:ea typeface="Cambria Math"/>
                  </a:rPr>
                  <a:t> skrives </a:t>
                </a:r>
                <a14:m>
                  <m:oMathPara>
                    <m:oMathParaPr>
                      <m:jc/>
                    </m:oMathParaPr>
                    <m:oMath>
                      <m:acc>
                        <m:accPr>
                          <m:chr m:val="̅"/>
                          <m:ctrlPr>
                            <a:rPr lang="da-DK" sz="2000" i="1">
                              <a:latin typeface="Cambria Math" panose="02040503050406030204" pitchFamily="18" charset="0"/>
                              <a:ea typeface="Cambria Math"/>
                            </a:rPr>
                          </m:ctrlPr>
                        </m:accPr>
                        <m:e>
                          <m:r>
                            <a:rPr lang="da-DK" sz="2000" i="1">
                              <a:latin typeface="Cambria Math"/>
                              <a:ea typeface="Cambria Math"/>
                            </a:rPr>
                            <m:t>𝐴</m:t>
                          </m:r>
                          <m:r>
                            <a:rPr lang="da-DK" sz="2000" i="1">
                              <a:latin typeface="Cambria Math"/>
                              <a:ea typeface="Cambria Math"/>
                            </a:rPr>
                            <m:t> </m:t>
                          </m:r>
                        </m:e>
                      </m:acc>
                    </m:oMath>
                  </m:oMathPara>
                </a14:m>
                <a:r>
                  <a:rPr lang="da-DK" sz="2000">
                    <a:ea typeface="Cambria Math"/>
                  </a:rPr>
                  <a:t> </a:t>
                </a:r>
                <a:r>
                  <a:rPr lang="da-DK" sz="2000" smtClean="0">
                    <a:ea typeface="Cambria Math"/>
                  </a:rPr>
                  <a:t>eller </a:t>
                </a:r>
                <a14:m>
                  <m:oMathPara>
                    <m:oMathParaPr>
                      <m:jc/>
                    </m:oMathParaPr>
                    <m:oMath>
                      <m:sSup>
                        <m:sSupPr>
                          <m:ctrlPr>
                            <a:rPr lang="da-DK" sz="2000" i="1">
                              <a:latin typeface="Cambria Math" panose="02040503050406030204" pitchFamily="18" charset="0"/>
                              <a:ea typeface="Cambria Math"/>
                            </a:rPr>
                          </m:ctrlPr>
                        </m:sSupPr>
                        <m:e>
                          <m:r>
                            <a:rPr lang="da-DK" sz="2000" i="1">
                              <a:latin typeface="Cambria Math"/>
                              <a:ea typeface="Cambria Math"/>
                            </a:rPr>
                            <m:t>𝐴</m:t>
                          </m:r>
                        </m:e>
                        <m:sup>
                          <m:r>
                            <a:rPr lang="da-DK" sz="2000" i="1">
                              <a:latin typeface="Cambria Math"/>
                              <a:ea typeface="Cambria Math"/>
                            </a:rPr>
                            <m:t>𝑐</m:t>
                          </m:r>
                        </m:sup>
                      </m:sSup>
                    </m:oMath>
                  </m:oMathPara>
                </a14:m>
                <a:endParaRPr lang="da-DK" sz="2000"/>
              </a:p>
              <a:p>
                <a:r>
                  <a:rPr lang="da-DK" sz="2000" smtClean="0"/>
                  <a:t>Der er 48 kort, der ikke er konger, så </a:t>
                </a:r>
                <a14:m>
                  <m:oMathPara>
                    <m:oMathParaPr>
                      <m:jc/>
                    </m:oMathParaPr>
                    <m:oMath>
                      <m:r>
                        <a:rPr lang="en-US" sz="2000" i="1">
                          <a:latin typeface="Cambria Math" panose="02040503050406030204" pitchFamily="18" charset="0"/>
                        </a:rPr>
                        <m:t>𝑃</m:t>
                      </m:r>
                      <m:d>
                        <m:dPr>
                          <m:begChr m:val="("/>
                          <m:sepChr m:val="|"/>
                          <m:endChr m:val=")"/>
                          <m:grow m:val="on"/>
                          <m:shp m:val="centered"/>
                          <m:ctrlPr>
                            <a:rPr lang="en-US" sz="2000" i="1">
                              <a:latin typeface="Cambria Math" panose="02040503050406030204" pitchFamily="18" charset="0"/>
                            </a:rPr>
                          </m:ctrlPr>
                        </m:dPr>
                        <m:e>
                          <m:acc>
                            <m:accPr>
                              <m:chr m:val="̅"/>
                              <m:ctrlPr>
                                <a:rPr lang="da-DK" sz="2000" i="1">
                                  <a:latin typeface="Cambria Math" panose="02040503050406030204" pitchFamily="18" charset="0"/>
                                  <a:ea typeface="Cambria Math"/>
                                </a:rPr>
                              </m:ctrlPr>
                            </m:accPr>
                            <m:e>
                              <m:r>
                                <a:rPr lang="da-DK" sz="2000" i="1">
                                  <a:latin typeface="Cambria Math"/>
                                  <a:ea typeface="Cambria Math"/>
                                </a:rPr>
                                <m:t>𝐴</m:t>
                              </m:r>
                              <m:r>
                                <a:rPr lang="da-DK" sz="2000" i="1">
                                  <a:latin typeface="Cambria Math"/>
                                  <a:ea typeface="Cambria Math"/>
                                </a:rPr>
                                <m:t> </m:t>
                              </m:r>
                            </m:e>
                          </m:acc>
                        </m:e>
                      </m:d>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4</m:t>
                          </m:r>
                          <m:r>
                            <a:rPr lang="en-US" sz="2000" b="0" i="1" smtClean="0">
                              <a:latin typeface="Cambria Math" panose="02040503050406030204" pitchFamily="18" charset="0"/>
                            </a:rPr>
                            <m:t>8</m:t>
                          </m:r>
                        </m:num>
                        <m:den>
                          <m:r>
                            <a:rPr lang="en-US" sz="2000" i="1">
                              <a:latin typeface="Cambria Math" panose="02040503050406030204" pitchFamily="18" charset="0"/>
                            </a:rPr>
                            <m:t>52</m:t>
                          </m:r>
                        </m:den>
                      </m:f>
                      <m:r>
                        <a:rPr lang="en-US" sz="2000" i="1">
                          <a:latin typeface="Cambria Math" panose="02040503050406030204" pitchFamily="18" charset="0"/>
                        </a:rPr>
                        <m:t>=0.</m:t>
                      </m:r>
                      <m:r>
                        <a:rPr lang="en-US" sz="2000" b="0" i="1" smtClean="0">
                          <a:latin typeface="Cambria Math" panose="02040503050406030204" pitchFamily="18" charset="0"/>
                        </a:rPr>
                        <m:t>923=1−</m:t>
                      </m:r>
                      <m:r>
                        <a:rPr lang="en-US" sz="2000" i="1">
                          <a:latin typeface="Cambria Math" panose="02040503050406030204" pitchFamily="18" charset="0"/>
                        </a:rPr>
                        <m:t>𝑃</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𝐴</m:t>
                          </m:r>
                        </m:e>
                      </m:d>
                    </m:oMath>
                  </m:oMathPara>
                </a14:m>
                <a:r>
                  <a:rPr lang="en-US" sz="2000" smtClean="0"/>
                  <a:t>.</a:t>
                </a:r>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57" r="-1881" b="-167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81</a:t>
            </a:fld>
            <a:endParaRPr lang="da-DK"/>
          </a:p>
        </p:txBody>
      </p:sp>
      <p:grpSp>
        <p:nvGrpSpPr>
          <p:cNvPr id="5" name="Group 4"/>
          <p:cNvGrpSpPr/>
          <p:nvPr/>
        </p:nvGrpSpPr>
        <p:grpSpPr>
          <a:xfrm>
            <a:off x="2699792" y="1628800"/>
            <a:ext cx="3763340" cy="2390556"/>
            <a:chOff x="2699792" y="1449606"/>
            <a:chExt cx="3763340" cy="2390556"/>
          </a:xfrm>
        </p:grpSpPr>
        <p:grpSp>
          <p:nvGrpSpPr>
            <p:cNvPr id="6" name="Group 5"/>
            <p:cNvGrpSpPr/>
            <p:nvPr/>
          </p:nvGrpSpPr>
          <p:grpSpPr>
            <a:xfrm>
              <a:off x="2699792" y="1850941"/>
              <a:ext cx="3744416" cy="1989221"/>
              <a:chOff x="3724847" y="3789041"/>
              <a:chExt cx="4879601" cy="2592288"/>
            </a:xfrm>
          </p:grpSpPr>
          <p:sp>
            <p:nvSpPr>
              <p:cNvPr id="10" name="Rectangle 9"/>
              <p:cNvSpPr/>
              <p:nvPr/>
            </p:nvSpPr>
            <p:spPr>
              <a:xfrm>
                <a:off x="3724847" y="3789041"/>
                <a:ext cx="4879601" cy="259228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Oval 10"/>
              <p:cNvSpPr/>
              <p:nvPr/>
            </p:nvSpPr>
            <p:spPr>
              <a:xfrm>
                <a:off x="4359980" y="4149080"/>
                <a:ext cx="2300252" cy="1917208"/>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7" name="Rectangle 6"/>
                <p:cNvSpPr/>
                <p:nvPr/>
              </p:nvSpPr>
              <p:spPr>
                <a:xfrm>
                  <a:off x="6039426" y="1449606"/>
                  <a:ext cx="42370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endParaRPr lang="en-GB" sz="2000"/>
                </a:p>
              </p:txBody>
            </p:sp>
          </mc:Choice>
          <mc:Fallback>
            <p:sp>
              <p:nvSpPr>
                <p:cNvPr id="7" name="Rectangle 6"/>
                <p:cNvSpPr>
                  <a:spLocks noRot="1" noChangeAspect="1" noMove="1" noResize="1" noEditPoints="1" noAdjustHandles="1" noChangeArrowheads="1" noChangeShapeType="1" noTextEdit="1"/>
                </p:cNvSpPr>
                <p:nvPr/>
              </p:nvSpPr>
              <p:spPr>
                <a:xfrm>
                  <a:off x="6039426" y="1449606"/>
                  <a:ext cx="423706" cy="400110"/>
                </a:xfrm>
                <a:prstGeom prst="rect">
                  <a:avLst/>
                </a:prstGeom>
                <a:blipFill>
                  <a:blip r:embed="rId3"/>
                  <a:stretch>
                    <a:fillRect/>
                  </a:stretch>
                </a:blipFill>
              </p:spPr>
              <p:txBody>
                <a:bodyPr/>
                <a:lstStyle/>
                <a:p>
                  <a:r>
                    <a:rPr lang="en-GB">
                      <a:noFill/>
                    </a:rPr>
                    <a:t> </a:t>
                  </a:r>
                </a:p>
              </p:txBody>
            </p:sp>
          </mc:Fallback>
        </mc:AlternateContent>
        <mc:AlternateContent>
          <mc:Choice Requires="a14">
            <p:sp>
              <p:nvSpPr>
                <p:cNvPr id="8" name="Rectangle 7"/>
                <p:cNvSpPr/>
                <p:nvPr/>
              </p:nvSpPr>
              <p:spPr>
                <a:xfrm>
                  <a:off x="3612250" y="2662761"/>
                  <a:ext cx="40677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𝐴</m:t>
                        </m:r>
                      </m:oMath>
                    </m:oMathPara>
                  </a14:m>
                  <a:endParaRPr lang="en-GB" sz="2000"/>
                </a:p>
              </p:txBody>
            </p:sp>
          </mc:Choice>
          <mc:Fallback>
            <p:sp>
              <p:nvSpPr>
                <p:cNvPr id="23" name="Rectangle 22"/>
                <p:cNvSpPr>
                  <a:spLocks noRot="1" noChangeAspect="1" noMove="1" noResize="1" noEditPoints="1" noAdjustHandles="1" noChangeArrowheads="1" noChangeShapeType="1" noTextEdit="1"/>
                </p:cNvSpPr>
                <p:nvPr/>
              </p:nvSpPr>
              <p:spPr>
                <a:xfrm>
                  <a:off x="3612250" y="2662761"/>
                  <a:ext cx="406778" cy="400110"/>
                </a:xfrm>
                <a:prstGeom prst="rect">
                  <a:avLst/>
                </a:prstGeom>
                <a:blipFill rotWithShape="1">
                  <a:blip r:embed="rId4"/>
                  <a:stretch>
                    <a:fillRect/>
                  </a:stretch>
                </a:blipFill>
              </p:spPr>
              <p:txBody>
                <a:bodyPr/>
                <a:lstStyle/>
                <a:p>
                  <a:r>
                    <a:rPr lang="en-GB">
                      <a:noFill/>
                    </a:rPr>
                    <a:t> </a:t>
                  </a:r>
                </a:p>
              </p:txBody>
            </p:sp>
          </mc:Fallback>
        </mc:AlternateContent>
        <mc:AlternateContent>
          <mc:Choice Requires="a14">
            <p:sp>
              <p:nvSpPr>
                <p:cNvPr id="9" name="Rectangle 8"/>
                <p:cNvSpPr/>
                <p:nvPr/>
              </p:nvSpPr>
              <p:spPr>
                <a:xfrm>
                  <a:off x="5436096" y="2262651"/>
                  <a:ext cx="406778" cy="400815"/>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en-GB" sz="2000" i="1" smtClean="0">
                                <a:latin typeface="Cambria Math" panose="02040503050406030204" pitchFamily="18" charset="0"/>
                              </a:rPr>
                            </m:ctrlPr>
                          </m:accPr>
                          <m:e>
                            <m:r>
                              <a:rPr lang="en-US" sz="2000" b="0" i="1" smtClean="0">
                                <a:latin typeface="Cambria Math" panose="02040503050406030204" pitchFamily="18" charset="0"/>
                              </a:rPr>
                              <m:t>𝐴</m:t>
                            </m:r>
                          </m:e>
                        </m:acc>
                      </m:oMath>
                    </m:oMathPara>
                  </a14:m>
                  <a:endParaRPr lang="en-GB" sz="2000"/>
                </a:p>
              </p:txBody>
            </p:sp>
          </mc:Choice>
          <mc:Fallback>
            <p:sp>
              <p:nvSpPr>
                <p:cNvPr id="9" name="Rectangle 8"/>
                <p:cNvSpPr>
                  <a:spLocks noRot="1" noChangeAspect="1" noMove="1" noResize="1" noEditPoints="1" noAdjustHandles="1" noChangeArrowheads="1" noChangeShapeType="1" noTextEdit="1"/>
                </p:cNvSpPr>
                <p:nvPr/>
              </p:nvSpPr>
              <p:spPr>
                <a:xfrm>
                  <a:off x="5436096" y="2262651"/>
                  <a:ext cx="406778" cy="400815"/>
                </a:xfrm>
                <a:prstGeom prst="rect">
                  <a:avLst/>
                </a:prstGeom>
                <a:blipFill>
                  <a:blip r:embed="rId5"/>
                  <a:stretch>
                    <a:fillRect r="-31818"/>
                  </a:stretch>
                </a:blipFill>
              </p:spPr>
              <p:txBody>
                <a:bodyPr/>
                <a:lstStyle/>
                <a:p>
                  <a:r>
                    <a:rPr lang="en-GB">
                      <a:noFill/>
                    </a:rPr>
                    <a:t> </a:t>
                  </a:r>
                </a:p>
              </p:txBody>
            </p:sp>
          </mc:Fallback>
        </mc:AlternateContent>
      </p:grpSp>
    </p:spTree>
    <p:extLst>
      <p:ext uri="{BB962C8B-B14F-4D97-AF65-F5344CB8AC3E}">
        <p14:creationId xmlns:p14="http://schemas.microsoft.com/office/powerpoint/2010/main" val="21266470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15" name="Group 14"/>
          <p:cNvGrpSpPr/>
          <p:nvPr/>
        </p:nvGrpSpPr>
        <p:grpSpPr>
          <a:xfrm>
            <a:off x="2214113" y="1141029"/>
            <a:ext cx="4685293" cy="2880319"/>
            <a:chOff x="822811" y="1412776"/>
            <a:chExt cx="4685293" cy="2880319"/>
          </a:xfrm>
        </p:grpSpPr>
        <p:grpSp>
          <p:nvGrpSpPr>
            <p:cNvPr id="16" name="Group 15"/>
            <p:cNvGrpSpPr/>
            <p:nvPr/>
          </p:nvGrpSpPr>
          <p:grpSpPr>
            <a:xfrm>
              <a:off x="899592" y="1844823"/>
              <a:ext cx="4608512" cy="2448272"/>
              <a:chOff x="1259632" y="2204864"/>
              <a:chExt cx="4608512" cy="2448272"/>
            </a:xfrm>
          </p:grpSpPr>
          <p:sp>
            <p:nvSpPr>
              <p:cNvPr id="32" name="Oval 31"/>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Rectangle 33"/>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17" name="TextBox 16"/>
            <p:cNvSpPr txBox="1"/>
            <p:nvPr/>
          </p:nvSpPr>
          <p:spPr>
            <a:xfrm>
              <a:off x="822811" y="1412776"/>
              <a:ext cx="1623778" cy="40011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a:t>Venn diagram</a:t>
              </a:r>
            </a:p>
          </p:txBody>
        </p:sp>
        <mc:AlternateContent>
          <mc:Choice Requires="a14">
            <p:sp>
              <p:nvSpPr>
                <p:cNvPr id="18" name="Rectangle 17"/>
                <p:cNvSpPr/>
                <p:nvPr/>
              </p:nvSpPr>
              <p:spPr>
                <a:xfrm>
                  <a:off x="2601962" y="2823960"/>
                  <a:ext cx="98289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i="1">
                            <a:latin typeface="Cambria Math"/>
                          </a:rPr>
                          <m:t>𝐴</m:t>
                        </m:r>
                        <m:r>
                          <a:rPr lang="da-DK" sz="2000" i="1">
                            <a:latin typeface="Cambria Math"/>
                          </a:rPr>
                          <m:t> ∩ </m:t>
                        </m:r>
                        <m:r>
                          <a:rPr lang="da-DK" sz="2000" i="1">
                            <a:latin typeface="Cambria Math"/>
                            <a:ea typeface="Cambria Math"/>
                          </a:rPr>
                          <m:t>𝐵</m:t>
                        </m:r>
                      </m:oMath>
                    </m:oMathPara>
                  </a14:m>
                  <a:endParaRPr lang="en-GB" sz="2000"/>
                </a:p>
              </p:txBody>
            </p:sp>
          </mc:Choice>
          <mc:Fallback>
            <p:sp>
              <p:nvSpPr>
                <p:cNvPr id="18" name="Rectangle 17"/>
                <p:cNvSpPr>
                  <a:spLocks noRot="1" noChangeAspect="1" noMove="1" noResize="1" noEditPoints="1" noAdjustHandles="1" noChangeArrowheads="1" noChangeShapeType="1" noTextEdit="1"/>
                </p:cNvSpPr>
                <p:nvPr/>
              </p:nvSpPr>
              <p:spPr>
                <a:xfrm>
                  <a:off x="2601962" y="2823960"/>
                  <a:ext cx="982898" cy="400110"/>
                </a:xfrm>
                <a:prstGeom prst="rect">
                  <a:avLst/>
                </a:prstGeom>
                <a:blipFill>
                  <a:blip r:embed="rId3"/>
                  <a:stretch>
                    <a:fillRect/>
                  </a:stretch>
                </a:blipFill>
              </p:spPr>
              <p:txBody>
                <a:bodyPr/>
                <a:lstStyle/>
                <a:p>
                  <a:r>
                    <a:rPr lang="en-GB">
                      <a:noFill/>
                    </a:rPr>
                    <a:t> </a:t>
                  </a:r>
                </a:p>
              </p:txBody>
            </p:sp>
          </mc:Fallback>
        </mc:AlternateContent>
        <mc:AlternateContent>
          <mc:Choice Requires="a14">
            <p:sp>
              <p:nvSpPr>
                <p:cNvPr id="19" name="Rectangle 18"/>
                <p:cNvSpPr/>
                <p:nvPr/>
              </p:nvSpPr>
              <p:spPr>
                <a:xfrm>
                  <a:off x="1386803" y="2137748"/>
                  <a:ext cx="40677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i="1">
                            <a:latin typeface="Cambria Math"/>
                          </a:rPr>
                          <m:t>𝐴</m:t>
                        </m:r>
                      </m:oMath>
                    </m:oMathPara>
                  </a14:m>
                  <a:endParaRPr lang="en-GB" sz="2000"/>
                </a:p>
              </p:txBody>
            </p:sp>
          </mc:Choice>
          <mc:Fallback>
            <p:sp>
              <p:nvSpPr>
                <p:cNvPr id="19" name="Rectangle 18"/>
                <p:cNvSpPr>
                  <a:spLocks noRot="1" noChangeAspect="1" noMove="1" noResize="1" noEditPoints="1" noAdjustHandles="1" noChangeArrowheads="1" noChangeShapeType="1" noTextEdit="1"/>
                </p:cNvSpPr>
                <p:nvPr/>
              </p:nvSpPr>
              <p:spPr>
                <a:xfrm>
                  <a:off x="1386803" y="2137748"/>
                  <a:ext cx="406778" cy="400110"/>
                </a:xfrm>
                <a:prstGeom prst="rect">
                  <a:avLst/>
                </a:prstGeom>
                <a:blipFill>
                  <a:blip r:embed="rId4"/>
                  <a:stretch>
                    <a:fillRect/>
                  </a:stretch>
                </a:blipFill>
              </p:spPr>
              <p:txBody>
                <a:bodyPr/>
                <a:lstStyle/>
                <a:p>
                  <a:r>
                    <a:rPr lang="en-GB">
                      <a:noFill/>
                    </a:rPr>
                    <a:t> </a:t>
                  </a:r>
                </a:p>
              </p:txBody>
            </p:sp>
          </mc:Fallback>
        </mc:AlternateContent>
        <mc:AlternateContent>
          <mc:Choice Requires="a14">
            <p:sp>
              <p:nvSpPr>
                <p:cNvPr id="30" name="Rectangle 29"/>
                <p:cNvSpPr/>
                <p:nvPr/>
              </p:nvSpPr>
              <p:spPr>
                <a:xfrm>
                  <a:off x="4332826" y="2156204"/>
                  <a:ext cx="417550"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𝐵</m:t>
                        </m:r>
                      </m:oMath>
                    </m:oMathPara>
                  </a14:m>
                  <a:endParaRPr lang="en-GB" sz="2000"/>
                </a:p>
              </p:txBody>
            </p:sp>
          </mc:Choice>
          <mc:Fallback>
            <p:sp>
              <p:nvSpPr>
                <p:cNvPr id="30" name="Rectangle 29"/>
                <p:cNvSpPr>
                  <a:spLocks noRot="1" noChangeAspect="1" noMove="1" noResize="1" noEditPoints="1" noAdjustHandles="1" noChangeArrowheads="1" noChangeShapeType="1" noTextEdit="1"/>
                </p:cNvSpPr>
                <p:nvPr/>
              </p:nvSpPr>
              <p:spPr>
                <a:xfrm>
                  <a:off x="4332826" y="2156204"/>
                  <a:ext cx="417550" cy="400110"/>
                </a:xfrm>
                <a:prstGeom prst="rect">
                  <a:avLst/>
                </a:prstGeom>
                <a:blipFill>
                  <a:blip r:embed="rId5"/>
                  <a:stretch>
                    <a:fillRect/>
                  </a:stretch>
                </a:blipFill>
              </p:spPr>
              <p:txBody>
                <a:bodyPr/>
                <a:lstStyle/>
                <a:p>
                  <a:r>
                    <a:rPr lang="en-GB">
                      <a:noFill/>
                    </a:rPr>
                    <a:t> </a:t>
                  </a:r>
                </a:p>
              </p:txBody>
            </p:sp>
          </mc:Fallback>
        </mc:AlternateContent>
        <mc:AlternateContent>
          <mc:Choice Requires="a14">
            <p:sp>
              <p:nvSpPr>
                <p:cNvPr id="31" name="Rectangle 30"/>
                <p:cNvSpPr/>
                <p:nvPr/>
              </p:nvSpPr>
              <p:spPr>
                <a:xfrm>
                  <a:off x="5016561" y="1481670"/>
                  <a:ext cx="42370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endParaRPr lang="en-GB" sz="2000"/>
                </a:p>
              </p:txBody>
            </p:sp>
          </mc:Choice>
          <mc:Fallback>
            <p:sp>
              <p:nvSpPr>
                <p:cNvPr id="31" name="Rectangle 30"/>
                <p:cNvSpPr>
                  <a:spLocks noRot="1" noChangeAspect="1" noMove="1" noResize="1" noEditPoints="1" noAdjustHandles="1" noChangeArrowheads="1" noChangeShapeType="1" noTextEdit="1"/>
                </p:cNvSpPr>
                <p:nvPr/>
              </p:nvSpPr>
              <p:spPr>
                <a:xfrm>
                  <a:off x="5016561" y="1481670"/>
                  <a:ext cx="423706" cy="400110"/>
                </a:xfrm>
                <a:prstGeom prst="rect">
                  <a:avLst/>
                </a:prstGeom>
                <a:blipFill>
                  <a:blip r:embed="rId6"/>
                  <a:stretch>
                    <a:fillRect/>
                  </a:stretch>
                </a:blipFill>
              </p:spPr>
              <p:txBody>
                <a:bodyPr/>
                <a:lstStyle/>
                <a:p>
                  <a:r>
                    <a:rPr lang="en-GB">
                      <a:noFill/>
                    </a:rPr>
                    <a:t> </a:t>
                  </a:r>
                </a:p>
              </p:txBody>
            </p:sp>
          </mc:Fallback>
        </mc:AlternateContent>
      </p:grpSp>
      <p:sp>
        <p:nvSpPr>
          <p:cNvPr id="2" name="Title 1"/>
          <p:cNvSpPr>
            <a:spLocks noGrp="1"/>
          </p:cNvSpPr>
          <p:nvPr>
            <p:ph type="title"/>
          </p:nvPr>
        </p:nvSpPr>
        <p:spPr/>
        <p:txBody>
          <a:bodyPr/>
          <a:lstStyle/>
          <a:p>
            <a:r>
              <a:rPr lang="da-DK" smtClean="0"/>
              <a:t>Fælleshændelse og foreningshændelse</a:t>
            </a:r>
            <a:endParaRPr lang="da-DK"/>
          </a:p>
        </p:txBody>
      </p:sp>
      <mc:AlternateContent>
        <mc:Choice Requires="a14">
          <p:sp>
            <p:nvSpPr>
              <p:cNvPr id="3" name="Content Placeholder 2"/>
              <p:cNvSpPr>
                <a:spLocks noGrp="1"/>
              </p:cNvSpPr>
              <p:nvPr>
                <p:ph idx="1"/>
              </p:nvPr>
            </p:nvSpPr>
            <p:spPr>
              <a:xfrm>
                <a:off x="467544" y="4221088"/>
                <a:ext cx="8424936" cy="2520280"/>
              </a:xfrm>
            </p:spPr>
            <p:txBody>
              <a:bodyPr/>
              <a:lstStyle/>
              <a:p>
                <a:r>
                  <a:rPr lang="da-DK" sz="2000" smtClean="0"/>
                  <a:t>Hændelsen </a:t>
                </a:r>
                <a:r>
                  <a:rPr lang="da-DK" sz="2000" i="1" smtClean="0"/>
                  <a:t>A</a:t>
                </a:r>
                <a:r>
                  <a:rPr lang="da-DK" sz="2000" smtClean="0"/>
                  <a:t> er stadig, at et kort i U er en konge. Hændelsen </a:t>
                </a:r>
                <a:r>
                  <a:rPr lang="da-DK" sz="2000" i="1" smtClean="0"/>
                  <a:t>B</a:t>
                </a:r>
                <a:r>
                  <a:rPr lang="da-DK" sz="2000" smtClean="0"/>
                  <a:t> er, at et kort er en hjerter </a:t>
                </a:r>
                <a:endParaRPr lang="da-DK" sz="2000" smtClean="0"/>
              </a:p>
              <a:p>
                <a:r>
                  <a:rPr lang="da-DK" sz="2000" smtClean="0">
                    <a:solidFill>
                      <a:schemeClr val="tx2"/>
                    </a:solidFill>
                  </a:rPr>
                  <a:t>Fælleshændelsen </a:t>
                </a:r>
                <a14:m>
                  <m:oMathPara>
                    <m:oMathParaPr>
                      <m:jc/>
                    </m:oMathParaPr>
                    <m:oMath>
                      <m:r>
                        <a:rPr lang="da-DK" sz="2000" b="0" i="1" smtClean="0">
                          <a:solidFill>
                            <a:schemeClr val="tx2"/>
                          </a:solidFill>
                          <a:latin typeface="Cambria Math"/>
                        </a:rPr>
                        <m:t>𝐴</m:t>
                      </m:r>
                      <m:r>
                        <a:rPr lang="da-DK" sz="2000" b="0" i="1" smtClean="0">
                          <a:solidFill>
                            <a:schemeClr val="tx2"/>
                          </a:solidFill>
                          <a:latin typeface="Cambria Math"/>
                          <a:ea typeface="Cambria Math"/>
                        </a:rPr>
                        <m:t>∩</m:t>
                      </m:r>
                      <m:r>
                        <a:rPr lang="da-DK" sz="2000" b="0" i="1" smtClean="0">
                          <a:solidFill>
                            <a:schemeClr val="tx2"/>
                          </a:solidFill>
                          <a:latin typeface="Cambria Math"/>
                          <a:ea typeface="Cambria Math"/>
                        </a:rPr>
                        <m:t>𝐵</m:t>
                      </m:r>
                      <m:r>
                        <a:rPr lang="da-DK" sz="2000" b="0" i="1" smtClean="0">
                          <a:latin typeface="Cambria Math"/>
                          <a:ea typeface="Cambria Math"/>
                        </a:rPr>
                        <m:t> </m:t>
                      </m:r>
                    </m:oMath>
                  </m:oMathPara>
                </a14:m>
                <a:r>
                  <a:rPr lang="da-DK" sz="2000" smtClean="0"/>
                  <a:t>er, at kortet er </a:t>
                </a:r>
                <a:r>
                  <a:rPr lang="da-DK" sz="2000" u="sng" smtClean="0"/>
                  <a:t>både</a:t>
                </a:r>
                <a:r>
                  <a:rPr lang="da-DK" sz="2000" smtClean="0"/>
                  <a:t> en konge </a:t>
                </a:r>
                <a:r>
                  <a:rPr lang="da-DK" sz="2000" u="sng" smtClean="0"/>
                  <a:t>og</a:t>
                </a:r>
                <a:r>
                  <a:rPr lang="da-DK" sz="2000" smtClean="0"/>
                  <a:t> en hjerter.</a:t>
                </a:r>
                <a:br>
                  <a:rPr lang="da-DK" sz="2000" smtClean="0"/>
                </a:br>
                <a:r>
                  <a:rPr lang="da-DK" sz="2000" smtClean="0"/>
                  <a:t>Kun 1 kort (hjerter konge) opfylder </a:t>
                </a:r>
                <a14:m>
                  <m:oMathPara>
                    <m:oMathParaPr>
                      <m:jc/>
                    </m:oMathParaPr>
                    <m:oMath>
                      <m:r>
                        <a:rPr lang="da-DK" sz="2000" i="1" smtClean="0">
                          <a:solidFill>
                            <a:schemeClr val="tx1"/>
                          </a:solidFill>
                          <a:latin typeface="Cambria Math"/>
                        </a:rPr>
                        <m:t>𝐴</m:t>
                      </m:r>
                      <m:r>
                        <a:rPr lang="da-DK" sz="2000" i="1">
                          <a:solidFill>
                            <a:schemeClr val="tx1"/>
                          </a:solidFill>
                          <a:latin typeface="Cambria Math"/>
                          <a:ea typeface="Cambria Math"/>
                        </a:rPr>
                        <m:t>∩</m:t>
                      </m:r>
                      <m:r>
                        <a:rPr lang="da-DK" sz="2000" i="1">
                          <a:solidFill>
                            <a:schemeClr val="tx1"/>
                          </a:solidFill>
                          <a:latin typeface="Cambria Math"/>
                          <a:ea typeface="Cambria Math"/>
                        </a:rPr>
                        <m:t>𝐵</m:t>
                      </m:r>
                    </m:oMath>
                  </m:oMathPara>
                </a14:m>
                <a:endParaRPr lang="da-DK" sz="2000" smtClean="0">
                  <a:solidFill>
                    <a:schemeClr val="tx1"/>
                  </a:solidFill>
                </a:endParaRPr>
              </a:p>
              <a:p>
                <a:r>
                  <a:rPr lang="da-DK" sz="2000" smtClean="0">
                    <a:solidFill>
                      <a:schemeClr val="tx1"/>
                    </a:solidFill>
                  </a:rPr>
                  <a:t>F</a:t>
                </a:r>
                <a:r>
                  <a:rPr lang="da-DK" sz="2000" smtClean="0">
                    <a:solidFill>
                      <a:schemeClr val="tx2"/>
                    </a:solidFill>
                  </a:rPr>
                  <a:t>oreningshændelsen </a:t>
                </a:r>
                <a14:m>
                  <m:oMathPara>
                    <m:oMathParaPr>
                      <m:jc/>
                    </m:oMathParaPr>
                    <m:oMath>
                      <m:r>
                        <a:rPr lang="da-DK" sz="2000" b="0" i="1" smtClean="0">
                          <a:solidFill>
                            <a:schemeClr val="tx2"/>
                          </a:solidFill>
                          <a:latin typeface="Cambria Math"/>
                        </a:rPr>
                        <m:t>𝐴</m:t>
                      </m:r>
                      <m:r>
                        <a:rPr lang="da-DK" sz="2000" b="0" i="1" smtClean="0">
                          <a:solidFill>
                            <a:schemeClr val="tx2"/>
                          </a:solidFill>
                          <a:latin typeface="Cambria Math"/>
                          <a:ea typeface="Cambria Math"/>
                        </a:rPr>
                        <m:t>∪</m:t>
                      </m:r>
                      <m:r>
                        <a:rPr lang="da-DK" sz="2000" b="0" i="1" smtClean="0">
                          <a:solidFill>
                            <a:schemeClr val="tx2"/>
                          </a:solidFill>
                          <a:latin typeface="Cambria Math"/>
                          <a:ea typeface="Cambria Math"/>
                        </a:rPr>
                        <m:t>𝐵</m:t>
                      </m:r>
                    </m:oMath>
                  </m:oMathPara>
                </a14:m>
                <a:r>
                  <a:rPr lang="da-DK" sz="2000" smtClean="0"/>
                  <a:t> er, at kortet er </a:t>
                </a:r>
                <a:r>
                  <a:rPr lang="da-DK" sz="2000" u="sng" smtClean="0"/>
                  <a:t>enten</a:t>
                </a:r>
                <a:r>
                  <a:rPr lang="da-DK" sz="2000" smtClean="0"/>
                  <a:t> en konge </a:t>
                </a:r>
                <a:r>
                  <a:rPr lang="da-DK" sz="2000" u="sng" smtClean="0"/>
                  <a:t>eller</a:t>
                </a:r>
                <a:r>
                  <a:rPr lang="da-DK" sz="2000" smtClean="0"/>
                  <a:t> </a:t>
                </a:r>
                <a:r>
                  <a:rPr lang="da-DK" sz="2000"/>
                  <a:t>en </a:t>
                </a:r>
                <a:r>
                  <a:rPr lang="da-DK" sz="2000" smtClean="0"/>
                  <a:t>hjerter. </a:t>
                </a:r>
                <a:r>
                  <a:rPr lang="da-DK" sz="2000"/>
                  <a:t>16 kort opfylder 𝐴∪</a:t>
                </a:r>
                <a:r>
                  <a:rPr lang="da-DK" sz="2000" smtClean="0"/>
                  <a:t>𝐵: De 13 hjerter og de 4 konger, hvorved hjerter konge er talt med to gange.</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4221088"/>
                <a:ext cx="8424936" cy="2520280"/>
              </a:xfrm>
              <a:blipFill>
                <a:blip r:embed="rId7"/>
                <a:stretch>
                  <a:fillRect l="-651" t="-1208" r="-145"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82</a:t>
            </a:fld>
            <a:endParaRPr lang="da-DK"/>
          </a:p>
        </p:txBody>
      </p:sp>
    </p:spTree>
    <p:extLst>
      <p:ext uri="{BB962C8B-B14F-4D97-AF65-F5344CB8AC3E}">
        <p14:creationId xmlns:p14="http://schemas.microsoft.com/office/powerpoint/2010/main" val="35805097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Brug af Venn diagrammer</a:t>
            </a:r>
            <a:endParaRPr lang="en-GB"/>
          </a:p>
        </p:txBody>
      </p:sp>
      <p:sp>
        <p:nvSpPr>
          <p:cNvPr id="3" name="Content Placeholder 2"/>
          <p:cNvSpPr>
            <a:spLocks noGrp="1"/>
          </p:cNvSpPr>
          <p:nvPr>
            <p:ph idx="1"/>
          </p:nvPr>
        </p:nvSpPr>
        <p:spPr/>
        <p:txBody>
          <a:bodyPr/>
          <a:lstStyle/>
          <a:p>
            <a:r>
              <a:rPr lang="en-US" smtClean="0"/>
              <a:t>Venn diagrammer, hvor det skraverede areal svarer til:  </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83</a:t>
            </a:fld>
            <a:endParaRPr lang="da-DK"/>
          </a:p>
        </p:txBody>
      </p:sp>
      <p:pic>
        <p:nvPicPr>
          <p:cNvPr id="5" name="Picture 4"/>
          <p:cNvPicPr>
            <a:picLocks noChangeAspect="1"/>
          </p:cNvPicPr>
          <p:nvPr/>
        </p:nvPicPr>
        <p:blipFill>
          <a:blip r:embed="rId2"/>
          <a:srcRect b="58127"/>
          <a:stretch>
            <a:fillRect/>
          </a:stretch>
        </p:blipFill>
        <p:spPr>
          <a:xfrm>
            <a:off x="1824540" y="2105472"/>
            <a:ext cx="5494920" cy="1899592"/>
          </a:xfrm>
          <a:prstGeom prst="rect">
            <a:avLst/>
          </a:prstGeom>
        </p:spPr>
      </p:pic>
      <mc:AlternateContent>
        <mc:Choice Requires="a14">
          <p:sp>
            <p:nvSpPr>
              <p:cNvPr id="6" name="TextBox 5"/>
              <p:cNvSpPr txBox="1"/>
              <p:nvPr/>
            </p:nvSpPr>
            <p:spPr>
              <a:xfrm>
                <a:off x="1868959" y="1844824"/>
                <a:ext cx="1303947"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mtClean="0"/>
                  <a:t>Hændelsen </a:t>
                </a:r>
                <a14:m>
                  <m:oMathPara>
                    <m:oMathParaPr>
                      <m:jc/>
                    </m:oMathParaPr>
                    <m:oMath>
                      <m:r>
                        <a:rPr lang="en-US" sz="1600" b="0" i="1" smtClean="0">
                          <a:latin typeface="Cambria Math" panose="02040503050406030204" pitchFamily="18" charset="0"/>
                        </a:rPr>
                        <m:t>𝐴</m:t>
                      </m:r>
                    </m:oMath>
                  </m:oMathPara>
                </a14:m>
                <a:endParaRPr lang="en-GB" sz="1600"/>
              </a:p>
            </p:txBody>
          </p:sp>
        </mc:Choice>
        <mc:Fallback>
          <p:sp>
            <p:nvSpPr>
              <p:cNvPr id="6" name="TextBox 5"/>
              <p:cNvSpPr txBox="1">
                <a:spLocks noRot="1" noChangeAspect="1" noMove="1" noResize="1" noEditPoints="1" noAdjustHandles="1" noChangeArrowheads="1" noChangeShapeType="1" noTextEdit="1"/>
              </p:cNvSpPr>
              <p:nvPr/>
            </p:nvSpPr>
            <p:spPr>
              <a:xfrm>
                <a:off x="1868959" y="1844824"/>
                <a:ext cx="1303947" cy="338554"/>
              </a:xfrm>
              <a:prstGeom prst="rect">
                <a:avLst/>
              </a:prstGeom>
              <a:blipFill>
                <a:blip r:embed="rId3"/>
                <a:stretch>
                  <a:fillRect l="-2817" t="-5455" b="-23636"/>
                </a:stretch>
              </a:blipFill>
            </p:spPr>
            <p:txBody>
              <a:bodyPr/>
              <a:lstStyle/>
              <a:p>
                <a:r>
                  <a:rPr lang="en-GB">
                    <a:noFill/>
                  </a:rPr>
                  <a:t> </a:t>
                </a:r>
              </a:p>
            </p:txBody>
          </p:sp>
        </mc:Fallback>
      </mc:AlternateContent>
      <mc:AlternateContent>
        <mc:Choice Requires="a14">
          <p:sp>
            <p:nvSpPr>
              <p:cNvPr id="7" name="TextBox 6"/>
              <p:cNvSpPr txBox="1"/>
              <p:nvPr/>
            </p:nvSpPr>
            <p:spPr>
              <a:xfrm>
                <a:off x="4586546" y="1844824"/>
                <a:ext cx="2584618" cy="3391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mtClean="0"/>
                  <a:t>Komplementærhændelsen </a:t>
                </a:r>
                <a14:m>
                  <m:oMathPara>
                    <m:oMathParaPr>
                      <m:jc/>
                    </m:oMathParaPr>
                    <m:o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𝐴</m:t>
                          </m:r>
                        </m:e>
                      </m:acc>
                    </m:oMath>
                  </m:oMathPara>
                </a14:m>
                <a:endParaRPr lang="en-GB" sz="1600"/>
              </a:p>
            </p:txBody>
          </p:sp>
        </mc:Choice>
        <mc:Fallback>
          <p:sp>
            <p:nvSpPr>
              <p:cNvPr id="7" name="TextBox 6"/>
              <p:cNvSpPr txBox="1">
                <a:spLocks noRot="1" noChangeAspect="1" noMove="1" noResize="1" noEditPoints="1" noAdjustHandles="1" noChangeArrowheads="1" noChangeShapeType="1" noTextEdit="1"/>
              </p:cNvSpPr>
              <p:nvPr/>
            </p:nvSpPr>
            <p:spPr>
              <a:xfrm>
                <a:off x="4586546" y="1844824"/>
                <a:ext cx="2584618" cy="339132"/>
              </a:xfrm>
              <a:prstGeom prst="rect">
                <a:avLst/>
              </a:prstGeom>
              <a:blipFill>
                <a:blip r:embed="rId4"/>
                <a:stretch>
                  <a:fillRect l="-1179" t="-3636" r="-7783" b="-25455"/>
                </a:stretch>
              </a:blipFill>
            </p:spPr>
            <p:txBody>
              <a:bodyPr/>
              <a:lstStyle/>
              <a:p>
                <a:r>
                  <a:rPr lang="en-GB">
                    <a:noFill/>
                  </a:rPr>
                  <a:t> </a:t>
                </a:r>
              </a:p>
            </p:txBody>
          </p:sp>
        </mc:Fallback>
      </mc:AlternateContent>
      <p:pic>
        <p:nvPicPr>
          <p:cNvPr id="8" name="Picture 7"/>
          <p:cNvPicPr>
            <a:picLocks noChangeAspect="1"/>
          </p:cNvPicPr>
          <p:nvPr/>
        </p:nvPicPr>
        <p:blipFill>
          <a:blip r:embed="rId2"/>
          <a:srcRect t="51212" b="7994"/>
          <a:stretch>
            <a:fillRect/>
          </a:stretch>
        </p:blipFill>
        <p:spPr>
          <a:xfrm>
            <a:off x="1824540" y="4530663"/>
            <a:ext cx="5494920" cy="1850665"/>
          </a:xfrm>
          <a:prstGeom prst="rect">
            <a:avLst/>
          </a:prstGeom>
        </p:spPr>
      </p:pic>
      <mc:AlternateContent>
        <mc:Choice Requires="a14">
          <p:sp>
            <p:nvSpPr>
              <p:cNvPr id="9" name="TextBox 8"/>
              <p:cNvSpPr txBox="1"/>
              <p:nvPr/>
            </p:nvSpPr>
            <p:spPr>
              <a:xfrm>
                <a:off x="1868958" y="4271692"/>
                <a:ext cx="2464329"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mtClean="0"/>
                  <a:t>Foreningshændelsen </a:t>
                </a:r>
                <a14:m>
                  <m:oMathPara>
                    <m:oMathParaPr>
                      <m:jc/>
                    </m:oMathParaPr>
                    <m:oMath>
                      <m:r>
                        <a:rPr lang="en-US" sz="1600" b="0" i="1" smtClean="0">
                          <a:latin typeface="Cambria Math" panose="02040503050406030204" pitchFamily="18" charset="0"/>
                        </a:rPr>
                        <m:t>𝐴</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oMath>
                  </m:oMathPara>
                </a14:m>
                <a:endParaRPr lang="en-GB" sz="1600"/>
              </a:p>
            </p:txBody>
          </p:sp>
        </mc:Choice>
        <mc:Fallback>
          <p:sp>
            <p:nvSpPr>
              <p:cNvPr id="9" name="TextBox 8"/>
              <p:cNvSpPr txBox="1">
                <a:spLocks noRot="1" noChangeAspect="1" noMove="1" noResize="1" noEditPoints="1" noAdjustHandles="1" noChangeArrowheads="1" noChangeShapeType="1" noTextEdit="1"/>
              </p:cNvSpPr>
              <p:nvPr/>
            </p:nvSpPr>
            <p:spPr>
              <a:xfrm>
                <a:off x="1868958" y="4271692"/>
                <a:ext cx="2464329" cy="338554"/>
              </a:xfrm>
              <a:prstGeom prst="rect">
                <a:avLst/>
              </a:prstGeom>
              <a:blipFill>
                <a:blip r:embed="rId5"/>
                <a:stretch>
                  <a:fillRect l="-1485" t="-5455" b="-23636"/>
                </a:stretch>
              </a:blipFill>
            </p:spPr>
            <p:txBody>
              <a:bodyPr/>
              <a:lstStyle/>
              <a:p>
                <a:r>
                  <a:rPr lang="en-GB">
                    <a:noFill/>
                  </a:rPr>
                  <a:t> </a:t>
                </a:r>
              </a:p>
            </p:txBody>
          </p:sp>
        </mc:Fallback>
      </mc:AlternateContent>
      <mc:AlternateContent>
        <mc:Choice Requires="a14">
          <p:sp>
            <p:nvSpPr>
              <p:cNvPr id="10" name="TextBox 9"/>
              <p:cNvSpPr txBox="1"/>
              <p:nvPr/>
            </p:nvSpPr>
            <p:spPr>
              <a:xfrm>
                <a:off x="4625327" y="4269312"/>
                <a:ext cx="2177391"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mtClean="0"/>
                  <a:t>Fælleshændelsen </a:t>
                </a:r>
                <a14:m>
                  <m:oMathPara>
                    <m:oMathParaPr>
                      <m:jc/>
                    </m:oMathParaPr>
                    <m:oMath>
                      <m:r>
                        <a:rPr lang="en-US" sz="1600" b="0" i="1" smtClean="0">
                          <a:latin typeface="Cambria Math" panose="02040503050406030204" pitchFamily="18" charset="0"/>
                        </a:rPr>
                        <m:t>𝐴</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oMath>
                  </m:oMathPara>
                </a14:m>
                <a:endParaRPr lang="en-GB" sz="1600"/>
              </a:p>
            </p:txBody>
          </p:sp>
        </mc:Choice>
        <mc:Fallback>
          <p:sp>
            <p:nvSpPr>
              <p:cNvPr id="10" name="TextBox 9"/>
              <p:cNvSpPr txBox="1">
                <a:spLocks noRot="1" noChangeAspect="1" noMove="1" noResize="1" noEditPoints="1" noAdjustHandles="1" noChangeArrowheads="1" noChangeShapeType="1" noTextEdit="1"/>
              </p:cNvSpPr>
              <p:nvPr/>
            </p:nvSpPr>
            <p:spPr>
              <a:xfrm>
                <a:off x="4625327" y="4269312"/>
                <a:ext cx="2177391" cy="338554"/>
              </a:xfrm>
              <a:prstGeom prst="rect">
                <a:avLst/>
              </a:prstGeom>
              <a:blipFill>
                <a:blip r:embed="rId6"/>
                <a:stretch>
                  <a:fillRect l="-1681" t="-5357" r="0" b="-21429"/>
                </a:stretch>
              </a:blipFill>
            </p:spPr>
            <p:txBody>
              <a:bodyPr/>
              <a:lstStyle/>
              <a:p>
                <a:r>
                  <a:rPr lang="en-GB">
                    <a:noFill/>
                  </a:rPr>
                  <a:t> </a:t>
                </a:r>
              </a:p>
            </p:txBody>
          </p:sp>
        </mc:Fallback>
      </mc:AlternateContent>
    </p:spTree>
    <p:extLst>
      <p:ext uri="{BB962C8B-B14F-4D97-AF65-F5344CB8AC3E}">
        <p14:creationId xmlns:p14="http://schemas.microsoft.com/office/powerpoint/2010/main" val="3632091696"/>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a:t>
            </a:r>
            <a:r>
              <a:rPr lang="da-DK"/>
              <a:t>sandsynligheder</a:t>
            </a:r>
          </a:p>
        </p:txBody>
      </p:sp>
      <p:sp>
        <p:nvSpPr>
          <p:cNvPr id="3" name="Content Placeholder 2"/>
          <p:cNvSpPr>
            <a:spLocks noGrp="1"/>
          </p:cNvSpPr>
          <p:nvPr>
            <p:ph idx="1"/>
          </p:nvPr>
        </p:nvSpPr>
        <p:spPr>
          <a:xfrm>
            <a:off x="539552" y="4581128"/>
            <a:ext cx="8352928" cy="2160240"/>
          </a:xfrm>
        </p:spPr>
        <p:txBody>
          <a:bodyPr/>
          <a:lstStyle/>
          <a:p>
            <a:r>
              <a:rPr lang="da-DK" sz="2000" smtClean="0"/>
              <a:t>Vi forestiller os, at vi har alle 470 ingeniører i et rum og trækker en tilfældigt.</a:t>
            </a:r>
            <a:endParaRPr lang="da-DK" sz="2000" smtClean="0"/>
          </a:p>
        </p:txBody>
      </p:sp>
      <p:sp>
        <p:nvSpPr>
          <p:cNvPr id="4" name="Slide Number Placeholder 3"/>
          <p:cNvSpPr>
            <a:spLocks noGrp="1"/>
          </p:cNvSpPr>
          <p:nvPr>
            <p:ph type="sldNum" sz="quarter" idx="12"/>
          </p:nvPr>
        </p:nvSpPr>
        <p:spPr/>
        <p:txBody>
          <a:bodyPr/>
          <a:lstStyle/>
          <a:p>
            <a:fld id="{2CD97C06-EC96-4259-9516-82894ECCBF7D}" type="slidenum">
              <a:rPr lang="da-DK" smtClean="0"/>
              <a:t>84</a:t>
            </a:fld>
            <a:endParaRPr lang="da-DK"/>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4" y="1196752"/>
            <a:ext cx="6410386"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017167" y="2037415"/>
            <a:ext cx="1823897" cy="83099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smtClean="0"/>
              <a:t>Kilde: </a:t>
            </a:r>
            <a:br>
              <a:rPr lang="da-DK" sz="1600" smtClean="0"/>
            </a:br>
            <a:r>
              <a:rPr lang="da-DK" sz="1600" smtClean="0"/>
              <a:t>Danmarks Statistik, </a:t>
            </a:r>
            <a:br>
              <a:rPr lang="da-DK" sz="1600" smtClean="0"/>
            </a:br>
            <a:r>
              <a:rPr lang="da-DK" sz="1600" smtClean="0"/>
              <a:t>Statistikbanken.dk</a:t>
            </a:r>
            <a:endParaRPr lang="da-DK" sz="1600"/>
          </a:p>
        </p:txBody>
      </p:sp>
      <p:graphicFrame>
        <p:nvGraphicFramePr>
          <p:cNvPr id="7" name="Content Placeholder 5"/>
          <p:cNvGraphicFramePr>
            <a:graphicFrameLocks noGrp="1"/>
          </p:cNvGraphicFramePr>
          <p:nvPr>
            <p:extLst>
              <p:ext uri="{D42A27DB-BD31-4B8C-83A1-F6EECF244321}">
                <p14:modId xmlns:p14="http://schemas.microsoft.com/office/powerpoint/2010/main" val="1896454912"/>
              </p:ext>
            </p:extLst>
          </p:nvPr>
        </p:nvGraphicFramePr>
        <p:xfrm>
          <a:off x="755576" y="2996952"/>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01511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Beregning af sandsynligheder</a:t>
            </a:r>
            <a:endParaRPr lang="en-GB"/>
          </a:p>
        </p:txBody>
      </p:sp>
      <mc:AlternateContent>
        <mc:Choice Requires="a14">
          <p:sp>
            <p:nvSpPr>
              <p:cNvPr id="3" name="Content Placeholder 2"/>
              <p:cNvSpPr>
                <a:spLocks noGrp="1"/>
              </p:cNvSpPr>
              <p:nvPr>
                <p:ph idx="1"/>
              </p:nvPr>
            </p:nvSpPr>
            <p:spPr>
              <a:xfrm>
                <a:off x="5496166" y="1276679"/>
                <a:ext cx="3612338" cy="5464689"/>
              </a:xfrm>
            </p:spPr>
            <p:txBody>
              <a:bodyPr/>
              <a:lstStyle/>
              <a:p>
                <a:pPr marL="0" indent="0">
                  <a:buNone/>
                </a:pPr>
                <a:r>
                  <a:rPr lang="en-US" sz="2000" smtClean="0">
                    <a:solidFill>
                      <a:schemeClr val="accent1">
                        <a:lumMod val="75000"/>
                      </a:schemeClr>
                    </a:solidFill>
                  </a:rPr>
                  <a:t>Antal</a:t>
                </a:r>
                <a:r>
                  <a:rPr lang="en-US" sz="2000" smtClean="0"/>
                  <a:t>:</a:t>
                </a:r>
                <a:br>
                  <a:rPr lang="en-US" sz="2000" smtClean="0"/>
                </a:br>
                <a14:m>
                  <m:oMathPara>
                    <m:oMathParaPr>
                      <m:jc/>
                    </m:oMathParaPr>
                    <m:oMath>
                      <m:r>
                        <a:rPr lang="en-US" sz="2000" i="1" smtClean="0">
                          <a:latin typeface="Cambria Math" panose="02040503050406030204" pitchFamily="18" charset="0"/>
                        </a:rPr>
                        <m:t>𝑁</m:t>
                      </m:r>
                      <m:r>
                        <a:rPr lang="en-US" sz="2000" i="1" smtClean="0">
                          <a:latin typeface="Cambria Math" panose="02040503050406030204" pitchFamily="18" charset="0"/>
                        </a:rPr>
                        <m:t>(</m:t>
                      </m:r>
                      <m:r>
                        <m:rPr>
                          <m:sty m:val="p"/>
                        </m:rPr>
                        <a:rPr lang="en-US" sz="2000">
                          <a:latin typeface="Cambria Math" panose="02040503050406030204" pitchFamily="18" charset="0"/>
                        </a:rPr>
                        <m:t>Mand</m:t>
                      </m:r>
                      <m:r>
                        <m:rPr>
                          <m:sty m:val="p"/>
                        </m:rPr>
                        <a:rPr lang="en-US" sz="2000">
                          <a:latin typeface="Cambria Math" panose="02040503050406030204" pitchFamily="18" charset="0"/>
                        </a:rPr>
                        <m:t>)</m:t>
                      </m:r>
                      <m:r>
                        <a:rPr lang="en-US" sz="2000" i="1">
                          <a:latin typeface="Cambria Math" panose="02040503050406030204" pitchFamily="18" charset="0"/>
                        </a:rPr>
                        <m:t>=122+222=334</m:t>
                      </m:r>
                    </m:oMath>
                  </m:oMathPara>
                </a14:m>
                <a:r>
                  <a:rPr lang="en-GB" sz="2000"/>
                  <a:t> </a:t>
                </a:r>
              </a:p>
              <a:p>
                <a:pPr marL="0" indent="0">
                  <a:buNone/>
                </a:pPr>
                <a14:m>
                  <m:oMathPara>
                    <m:oMathParaPr>
                      <m:jc/>
                    </m:oMathParaPr>
                    <m:oMath>
                      <m:r>
                        <a:rPr lang="en-US" sz="2000" i="1">
                          <a:latin typeface="Cambria Math" panose="02040503050406030204" pitchFamily="18" charset="0"/>
                        </a:rPr>
                        <m:t>𝑁</m:t>
                      </m:r>
                      <m:r>
                        <a:rPr lang="en-US" sz="2000" i="1">
                          <a:latin typeface="Cambria Math" panose="02040503050406030204" pitchFamily="18" charset="0"/>
                        </a:rPr>
                        <m:t>(</m:t>
                      </m:r>
                      <m:r>
                        <m:rPr>
                          <m:sty m:val="p"/>
                        </m:rPr>
                        <a:rPr lang="en-US" sz="2000">
                          <a:latin typeface="Cambria Math" panose="02040503050406030204" pitchFamily="18" charset="0"/>
                        </a:rPr>
                        <m:t>Ma</m:t>
                      </m:r>
                      <m:r>
                        <m:rPr>
                          <m:sty m:val="p"/>
                        </m:rPr>
                        <a:rPr lang="en-US" sz="2000" b="0" i="0" smtClean="0">
                          <a:latin typeface="Cambria Math" panose="02040503050406030204" pitchFamily="18" charset="0"/>
                        </a:rPr>
                        <m:t>skin</m:t>
                      </m:r>
                      <m:r>
                        <m:rPr>
                          <m:sty m:val="p"/>
                        </m:rPr>
                        <a:rPr lang="en-US" sz="2000">
                          <a:latin typeface="Cambria Math" panose="02040503050406030204" pitchFamily="18" charset="0"/>
                        </a:rPr>
                        <m:t>)</m:t>
                      </m:r>
                      <m:r>
                        <a:rPr lang="en-US" sz="2000" i="1">
                          <a:latin typeface="Cambria Math" panose="02040503050406030204" pitchFamily="18" charset="0"/>
                        </a:rPr>
                        <m:t>=222</m:t>
                      </m:r>
                      <m:r>
                        <a:rPr lang="en-US" sz="2000" b="0" i="1" smtClean="0">
                          <a:latin typeface="Cambria Math" panose="02040503050406030204" pitchFamily="18" charset="0"/>
                        </a:rPr>
                        <m:t>+41</m:t>
                      </m:r>
                      <m:r>
                        <a:rPr lang="en-US" sz="2000" i="1">
                          <a:latin typeface="Cambria Math" panose="02040503050406030204" pitchFamily="18" charset="0"/>
                        </a:rPr>
                        <m:t>=</m:t>
                      </m:r>
                      <m:r>
                        <a:rPr lang="en-US" sz="2000" b="0" i="1" smtClean="0">
                          <a:latin typeface="Cambria Math" panose="02040503050406030204" pitchFamily="18" charset="0"/>
                        </a:rPr>
                        <m:t>263</m:t>
                      </m:r>
                    </m:oMath>
                  </m:oMathPara>
                </a14:m>
                <a:r>
                  <a:rPr lang="en-GB" sz="2000" smtClean="0"/>
                  <a:t> </a:t>
                </a:r>
                <a:endParaRPr lang="en-GB" sz="2000"/>
              </a:p>
              <a:p>
                <a:pPr marL="0" indent="0">
                  <a:buNone/>
                </a:pPr>
                <a14:m>
                  <m:oMathPara>
                    <m:oMathParaPr>
                      <m:jc/>
                    </m:oMathParaPr>
                    <m:oMath>
                      <m:r>
                        <a:rPr lang="en-US" sz="2000" b="0" i="1" smtClean="0">
                          <a:latin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Mand</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Maskin</m:t>
                          </m:r>
                        </m:e>
                      </m:d>
                      <m:r>
                        <a:rPr lang="en-US" sz="2000" b="0" i="1" smtClean="0">
                          <a:latin typeface="Cambria Math" panose="02040503050406030204" pitchFamily="18" charset="0"/>
                          <a:ea typeface="Cambria Math" panose="02040503050406030204" pitchFamily="18" charset="0"/>
                        </a:rPr>
                        <m:t>=222</m:t>
                      </m:r>
                    </m:oMath>
                  </m:oMathPara>
                </a14:m>
                <a:r>
                  <a:rPr lang="en-US" sz="2000" b="0" smtClean="0">
                    <a:ea typeface="Cambria Math" panose="02040503050406030204" pitchFamily="18" charset="0"/>
                  </a:rPr>
                  <a:t> </a:t>
                </a:r>
              </a:p>
              <a:p>
                <a:pPr marL="0" indent="0">
                  <a:buNone/>
                </a:pPr>
                <a14:m>
                  <m:oMathPara>
                    <m:oMathParaPr>
                      <m:jc/>
                    </m:oMathParaPr>
                    <m:oMath>
                      <m:r>
                        <a:rPr lang="en-US" sz="2000"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Mand</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m:rPr>
                                  <m:sty m:val="p"/>
                                </m:rPr>
                                <a:rPr lang="en-US" sz="2000" b="0" i="0" smtClean="0">
                                  <a:latin typeface="Cambria Math" panose="02040503050406030204" pitchFamily="18" charset="0"/>
                                  <a:ea typeface="Cambria Math" panose="02040503050406030204" pitchFamily="18" charset="0"/>
                                </a:rPr>
                                <m:t>Maskin</m:t>
                              </m:r>
                            </m:e>
                          </m:acc>
                        </m:e>
                      </m:d>
                      <m:r>
                        <a:rPr lang="en-US" sz="2000" b="0" i="1" smtClean="0">
                          <a:latin typeface="Cambria Math" panose="02040503050406030204" pitchFamily="18" charset="0"/>
                          <a:ea typeface="Cambria Math" panose="02040503050406030204" pitchFamily="18" charset="0"/>
                        </a:rPr>
                        <m:t>=112</m:t>
                      </m:r>
                    </m:oMath>
                  </m:oMathPara>
                </a14:m>
                <a:r>
                  <a:rPr lang="en-US" sz="2000" b="0" smtClean="0">
                    <a:ea typeface="Cambria Math" panose="02040503050406030204" pitchFamily="18" charset="0"/>
                  </a:rPr>
                  <a:t> </a:t>
                </a:r>
              </a:p>
              <a:p>
                <a:pPr marL="0" indent="0">
                  <a:buNone/>
                </a:pPr>
                <a14:m>
                  <m:oMathPara>
                    <m:oMathParaPr>
                      <m:jc/>
                    </m:oMathParaPr>
                    <m:oMath>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m:rPr>
                              <m:sty m:val="p"/>
                            </m:rPr>
                            <a:rPr lang="en-US" sz="2000" b="0" i="0" smtClean="0">
                              <a:latin typeface="Cambria Math" panose="02040503050406030204" pitchFamily="18" charset="0"/>
                              <a:ea typeface="Cambria Math" panose="02040503050406030204" pitchFamily="18" charset="0"/>
                            </a:rPr>
                            <m:t>Mand</m:t>
                          </m:r>
                        </m:e>
                      </m:acc>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Maskin</m:t>
                      </m:r>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41</m:t>
                      </m:r>
                    </m:oMath>
                  </m:oMathPara>
                </a14:m>
                <a:r>
                  <a:rPr lang="en-US" sz="2000" b="0" smtClean="0">
                    <a:ea typeface="Cambria Math" panose="02040503050406030204" pitchFamily="18" charset="0"/>
                  </a:rPr>
                  <a:t> </a:t>
                </a:r>
              </a:p>
              <a:p>
                <a:pPr marL="0" indent="0">
                  <a:buNone/>
                </a:pPr>
                <a14:m>
                  <m:oMathPara>
                    <m:oMathParaPr>
                      <m:jc/>
                    </m:oMathParaPr>
                    <m:oMath>
                      <m:r>
                        <a:rPr lang="en-US" sz="2000"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m:rPr>
                                  <m:sty m:val="p"/>
                                </m:rPr>
                                <a:rPr lang="en-US" sz="2000">
                                  <a:latin typeface="Cambria Math" panose="02040503050406030204" pitchFamily="18" charset="0"/>
                                  <a:ea typeface="Cambria Math" panose="02040503050406030204" pitchFamily="18" charset="0"/>
                                </a:rPr>
                                <m:t>Mand</m:t>
                              </m:r>
                            </m:e>
                          </m:acc>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m:rPr>
                                  <m:sty m:val="p"/>
                                </m:rPr>
                                <a:rPr lang="en-US" sz="2000">
                                  <a:latin typeface="Cambria Math" panose="02040503050406030204" pitchFamily="18" charset="0"/>
                                  <a:ea typeface="Cambria Math" panose="02040503050406030204" pitchFamily="18" charset="0"/>
                                </a:rPr>
                                <m:t>Maskin</m:t>
                              </m:r>
                            </m:e>
                          </m:acc>
                        </m:e>
                      </m:d>
                      <m:r>
                        <m:rPr>
                          <m:sty m:val="p"/>
                        </m:rPr>
                        <a:rPr lang="en-US" sz="2000" b="0" i="0" smtClean="0">
                          <a:latin typeface="Cambria Math" panose="02040503050406030204" pitchFamily="18" charset="0"/>
                          <a:ea typeface="Cambria Math" panose="02040503050406030204" pitchFamily="18" charset="0"/>
                        </a:rPr>
                        <m:t>=95</m:t>
                      </m:r>
                    </m:oMath>
                  </m:oMathPara>
                </a14:m>
                <a:r>
                  <a:rPr lang="en-US" sz="2000" b="0" smtClean="0">
                    <a:ea typeface="Cambria Math" panose="02040503050406030204" pitchFamily="18" charset="0"/>
                  </a:rPr>
                  <a:t> </a:t>
                </a:r>
              </a:p>
              <a:p>
                <a:pPr marL="0" indent="0">
                  <a:buNone/>
                </a:pPr>
                <a:endParaRPr lang="en-US" sz="1600" b="0" smtClean="0">
                  <a:ea typeface="Cambria Math" panose="02040503050406030204" pitchFamily="18" charset="0"/>
                </a:endParaRPr>
              </a:p>
              <a:p>
                <a:pPr marL="0" indent="0">
                  <a:buNone/>
                </a:pPr>
                <a:r>
                  <a:rPr lang="en-US" sz="2000" smtClean="0">
                    <a:solidFill>
                      <a:schemeClr val="accent1">
                        <a:lumMod val="75000"/>
                      </a:schemeClr>
                    </a:solidFill>
                    <a:ea typeface="Cambria Math" panose="02040503050406030204" pitchFamily="18" charset="0"/>
                  </a:rPr>
                  <a:t>Sandsynligheder</a:t>
                </a:r>
                <a:r>
                  <a:rPr lang="en-US" sz="2000" smtClean="0">
                    <a:ea typeface="Cambria Math" panose="02040503050406030204" pitchFamily="18" charset="0"/>
                  </a:rPr>
                  <a:t>:</a:t>
                </a:r>
                <a:endParaRPr lang="en-US" sz="2000" b="0" smtClean="0">
                  <a:ea typeface="Cambria Math" panose="02040503050406030204" pitchFamily="18" charset="0"/>
                </a:endParaRPr>
              </a:p>
              <a:p>
                <a:pPr marL="0" indent="0">
                  <a:buNone/>
                </a:pPr>
                <a14:m>
                  <m:oMathPara>
                    <m:oMathParaPr>
                      <m:jc/>
                    </m:oMathParaPr>
                    <m:oMath>
                      <m:r>
                        <a:rPr lang="en-US" sz="2000"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𝑀𝑎𝑛𝑑𝑙𝑖𝑔</m:t>
                          </m:r>
                          <m:r>
                            <a:rPr lang="en-US" sz="2000" b="0" i="1"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kemi</m:t>
                          </m:r>
                          <m:r>
                            <a:rPr lang="en-US" sz="2000" b="0" i="1" smtClean="0">
                              <a:latin typeface="Cambria Math" panose="02040503050406030204" pitchFamily="18" charset="0"/>
                              <a:ea typeface="Cambria Math" panose="02040503050406030204" pitchFamily="18" charset="0"/>
                            </a:rPr>
                            <m:t>𝑖𝑛𝑔𝑒𝑛𝑖</m:t>
                          </m:r>
                          <m:r>
                            <a:rPr lang="en-US" sz="2000" b="0" i="1" smtClean="0">
                              <a:latin typeface="Cambria Math" panose="02040503050406030204" pitchFamily="18" charset="0"/>
                              <a:ea typeface="Cambria Math" panose="02040503050406030204" pitchFamily="18" charset="0"/>
                            </a:rPr>
                            <m:t>ø</m:t>
                          </m:r>
                          <m:r>
                            <a:rPr lang="en-US" sz="2000" b="0" i="1" smtClean="0">
                              <a:latin typeface="Cambria Math" panose="02040503050406030204" pitchFamily="18" charset="0"/>
                              <a:ea typeface="Cambria Math" panose="02040503050406030204" pitchFamily="18" charset="0"/>
                            </a:rPr>
                            <m:t>𝑟</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Mand</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m:rPr>
                                  <m:sty m:val="p"/>
                                </m:rPr>
                                <a:rPr lang="en-US" sz="2000">
                                  <a:latin typeface="Cambria Math" panose="02040503050406030204" pitchFamily="18" charset="0"/>
                                  <a:ea typeface="Cambria Math" panose="02040503050406030204" pitchFamily="18" charset="0"/>
                                </a:rPr>
                                <m:t>Maskin</m:t>
                              </m:r>
                            </m:e>
                          </m:acc>
                        </m:e>
                      </m:d>
                      <m:r>
                        <a:rPr lang="en-US" sz="2000" b="0" i="1" smtClean="0">
                          <a:latin typeface="Cambria Math" panose="02040503050406030204" pitchFamily="18" charset="0"/>
                          <a:ea typeface="Cambria Math" panose="02040503050406030204" pitchFamily="18" charset="0"/>
                        </a:rPr>
                        <m:t>=</m:t>
                      </m:r>
                      <m:f>
                        <m:fPr>
                          <m:type m:val="ba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Mand</m:t>
                          </m:r>
                          <m:r>
                            <a:rPr lang="en-US" sz="2000" b="0" i="1" smtClean="0">
                              <a:latin typeface="Cambria Math" panose="02040503050406030204" pitchFamily="18" charset="0"/>
                              <a:ea typeface="Cambria Math" panose="02040503050406030204" pitchFamily="18" charset="0"/>
                            </a:rPr>
                            <m:t>  ∩  </m:t>
                          </m:r>
                          <m:acc>
                            <m:accPr>
                              <m:chr m:val="̅"/>
                              <m:ctrlPr>
                                <a:rPr lang="en-US" sz="2000" b="0" i="1" smtClean="0">
                                  <a:latin typeface="Cambria Math" panose="02040503050406030204" pitchFamily="18" charset="0"/>
                                  <a:ea typeface="Cambria Math" panose="02040503050406030204" pitchFamily="18" charset="0"/>
                                </a:rPr>
                              </m:ctrlPr>
                            </m:accPr>
                            <m:e>
                              <m:r>
                                <m:rPr>
                                  <m:sty m:val="p"/>
                                </m:rPr>
                                <a:rPr lang="en-US" sz="2000" b="0" i="0" smtClean="0">
                                  <a:latin typeface="Cambria Math" panose="02040503050406030204" pitchFamily="18" charset="0"/>
                                  <a:ea typeface="Cambria Math" panose="02040503050406030204" pitchFamily="18" charset="0"/>
                                </a:rPr>
                                <m:t>Maskin</m:t>
                              </m:r>
                            </m:e>
                          </m:acc>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type m:val="ba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112</m:t>
                          </m:r>
                        </m:num>
                        <m:den>
                          <m:r>
                            <a:rPr lang="en-US" sz="2000" b="0" i="1" smtClean="0">
                              <a:latin typeface="Cambria Math" panose="02040503050406030204" pitchFamily="18" charset="0"/>
                              <a:ea typeface="Cambria Math" panose="02040503050406030204" pitchFamily="18" charset="0"/>
                            </a:rPr>
                            <m:t>470</m:t>
                          </m:r>
                        </m:den>
                      </m:f>
                      <m:r>
                        <a:rPr lang="en-US" sz="2000" b="0" i="1" smtClean="0">
                          <a:latin typeface="Cambria Math" panose="02040503050406030204" pitchFamily="18" charset="0"/>
                          <a:ea typeface="Cambria Math" panose="02040503050406030204" pitchFamily="18" charset="0"/>
                        </a:rPr>
                        <m:t>=0.24</m:t>
                      </m:r>
                    </m:oMath>
                  </m:oMathPara>
                </a14:m>
                <a:r>
                  <a:rPr lang="en-US" sz="1800" b="0" smtClean="0">
                    <a:ea typeface="Cambria Math" panose="02040503050406030204" pitchFamily="18" charset="0"/>
                  </a:rPr>
                  <a:t> </a:t>
                </a:r>
              </a:p>
              <a:p>
                <a:pPr marL="0" indent="0">
                  <a:buNone/>
                </a:pPr>
                <a:r>
                  <a:rPr lang="en-US" sz="1800" smtClean="0">
                    <a:ea typeface="Cambria Math" panose="02040503050406030204" pitchFamily="18" charset="0"/>
                  </a:rPr>
                  <a:t>o.s.v.</a:t>
                </a:r>
                <a:endParaRPr lang="en-US" sz="1800" b="0" smtClean="0">
                  <a:ea typeface="Cambria Math"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96166" y="1276679"/>
                <a:ext cx="3612338" cy="5464689"/>
              </a:xfrm>
              <a:blipFill>
                <a:blip r:embed="rId2"/>
                <a:stretch>
                  <a:fillRect l="-1858" t="-557"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a:xfrm>
            <a:off x="8460432" y="6453336"/>
            <a:ext cx="405408" cy="293117"/>
          </a:xfrm>
        </p:spPr>
        <p:txBody>
          <a:bodyPr/>
          <a:lstStyle/>
          <a:p>
            <a:fld id="{2CD97C06-EC96-4259-9516-82894ECCBF7D}" type="slidenum">
              <a:rPr lang="da-DK" smtClean="0"/>
              <a:t>85</a:t>
            </a:fld>
            <a:endParaRPr lang="da-DK"/>
          </a:p>
        </p:txBody>
      </p:sp>
      <p:grpSp>
        <p:nvGrpSpPr>
          <p:cNvPr id="18" name="Group 17"/>
          <p:cNvGrpSpPr/>
          <p:nvPr/>
        </p:nvGrpSpPr>
        <p:grpSpPr>
          <a:xfrm>
            <a:off x="441382" y="3789041"/>
            <a:ext cx="4768377" cy="2880319"/>
            <a:chOff x="2214113" y="1124744"/>
            <a:chExt cx="4768377" cy="2880319"/>
          </a:xfrm>
        </p:grpSpPr>
        <p:grpSp>
          <p:nvGrpSpPr>
            <p:cNvPr id="5" name="Group 4"/>
            <p:cNvGrpSpPr/>
            <p:nvPr/>
          </p:nvGrpSpPr>
          <p:grpSpPr>
            <a:xfrm>
              <a:off x="2214113" y="1124744"/>
              <a:ext cx="4768377" cy="2880319"/>
              <a:chOff x="822811" y="1412776"/>
              <a:chExt cx="4768377" cy="2880319"/>
            </a:xfrm>
          </p:grpSpPr>
          <p:grpSp>
            <p:nvGrpSpPr>
              <p:cNvPr id="6" name="Group 5"/>
              <p:cNvGrpSpPr/>
              <p:nvPr/>
            </p:nvGrpSpPr>
            <p:grpSpPr>
              <a:xfrm>
                <a:off x="899592" y="1844823"/>
                <a:ext cx="4608512" cy="2448272"/>
                <a:chOff x="1259632" y="2204864"/>
                <a:chExt cx="4608512" cy="2448272"/>
              </a:xfrm>
            </p:grpSpPr>
            <p:sp>
              <p:nvSpPr>
                <p:cNvPr id="12" name="Oval 11"/>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Oval 12"/>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Rectangle 13"/>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7" name="TextBox 6"/>
              <p:cNvSpPr txBox="1"/>
              <p:nvPr/>
            </p:nvSpPr>
            <p:spPr>
              <a:xfrm>
                <a:off x="822811" y="1412776"/>
                <a:ext cx="184731" cy="40011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sz="2000"/>
              </a:p>
            </p:txBody>
          </p:sp>
          <mc:AlternateContent>
            <mc:Choice Requires="a14">
              <p:sp>
                <p:nvSpPr>
                  <p:cNvPr id="8" name="Rectangle 7"/>
                  <p:cNvSpPr/>
                  <p:nvPr/>
                </p:nvSpPr>
                <p:spPr>
                  <a:xfrm>
                    <a:off x="2782155" y="2817799"/>
                    <a:ext cx="67037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000" b="0" i="1" smtClean="0">
                              <a:latin typeface="Cambria Math" panose="02040503050406030204" pitchFamily="18" charset="0"/>
                            </a:rPr>
                            <m:t>222</m:t>
                          </m:r>
                        </m:oMath>
                      </m:oMathPara>
                    </a14:m>
                    <a:endParaRPr lang="en-GB" sz="2000"/>
                  </a:p>
                </p:txBody>
              </p:sp>
            </mc:Choice>
            <mc:Fallback>
              <p:sp>
                <p:nvSpPr>
                  <p:cNvPr id="8" name="Rectangle 7"/>
                  <p:cNvSpPr>
                    <a:spLocks noRot="1" noChangeAspect="1" noMove="1" noResize="1" noEditPoints="1" noAdjustHandles="1" noChangeArrowheads="1" noChangeShapeType="1" noTextEdit="1"/>
                  </p:cNvSpPr>
                  <p:nvPr/>
                </p:nvSpPr>
                <p:spPr>
                  <a:xfrm>
                    <a:off x="2782155" y="2817799"/>
                    <a:ext cx="670376" cy="400110"/>
                  </a:xfrm>
                  <a:prstGeom prst="rect">
                    <a:avLst/>
                  </a:prstGeom>
                  <a:blipFill>
                    <a:blip r:embed="rId3"/>
                    <a:stretch>
                      <a:fillRect/>
                    </a:stretch>
                  </a:blipFill>
                </p:spPr>
                <p:txBody>
                  <a:bodyPr/>
                  <a:lstStyle/>
                  <a:p>
                    <a:r>
                      <a:rPr lang="en-GB">
                        <a:noFill/>
                      </a:rPr>
                      <a:t> </a:t>
                    </a:r>
                  </a:p>
                </p:txBody>
              </p:sp>
            </mc:Fallback>
          </mc:AlternateContent>
          <p:sp>
            <p:nvSpPr>
              <p:cNvPr id="9" name="Rectangle 8"/>
              <p:cNvSpPr/>
              <p:nvPr/>
            </p:nvSpPr>
            <p:spPr>
              <a:xfrm>
                <a:off x="998833" y="2086234"/>
                <a:ext cx="797013"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t>Mand</a:t>
                </a:r>
                <a:endParaRPr lang="en-GB" sz="2000"/>
              </a:p>
            </p:txBody>
          </p:sp>
          <p:sp>
            <p:nvSpPr>
              <p:cNvPr id="10" name="Rectangle 9"/>
              <p:cNvSpPr/>
              <p:nvPr/>
            </p:nvSpPr>
            <p:spPr>
              <a:xfrm>
                <a:off x="4286252" y="2062551"/>
                <a:ext cx="939681"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t>Maskin</a:t>
                </a:r>
                <a:endParaRPr lang="en-GB" sz="2000"/>
              </a:p>
            </p:txBody>
          </p:sp>
          <mc:AlternateContent>
            <mc:Choice Requires="a14">
              <p:sp>
                <p:nvSpPr>
                  <p:cNvPr id="11" name="Rectangle 10"/>
                  <p:cNvSpPr/>
                  <p:nvPr/>
                </p:nvSpPr>
                <p:spPr>
                  <a:xfrm>
                    <a:off x="4620858" y="1441505"/>
                    <a:ext cx="970330"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r>
                      <a:rPr lang="en-GB" sz="2000" smtClean="0"/>
                      <a:t> (470)</a:t>
                    </a:r>
                    <a:endParaRPr lang="en-GB" sz="2000"/>
                  </a:p>
                </p:txBody>
              </p:sp>
            </mc:Choice>
            <mc:Fallback>
              <p:sp>
                <p:nvSpPr>
                  <p:cNvPr id="11" name="Rectangle 10"/>
                  <p:cNvSpPr>
                    <a:spLocks noRot="1" noChangeAspect="1" noMove="1" noResize="1" noEditPoints="1" noAdjustHandles="1" noChangeArrowheads="1" noChangeShapeType="1" noTextEdit="1"/>
                  </p:cNvSpPr>
                  <p:nvPr/>
                </p:nvSpPr>
                <p:spPr>
                  <a:xfrm>
                    <a:off x="4620858" y="1441505"/>
                    <a:ext cx="970330" cy="400110"/>
                  </a:xfrm>
                  <a:prstGeom prst="rect">
                    <a:avLst/>
                  </a:prstGeom>
                  <a:blipFill>
                    <a:blip r:embed="rId4"/>
                    <a:stretch>
                      <a:fillRect t="-7576" r="-5000" b="-25758"/>
                    </a:stretch>
                  </a:blipFill>
                </p:spPr>
                <p:txBody>
                  <a:bodyPr/>
                  <a:lstStyle/>
                  <a:p>
                    <a:r>
                      <a:rPr lang="en-GB">
                        <a:noFill/>
                      </a:rPr>
                      <a:t> </a:t>
                    </a:r>
                  </a:p>
                </p:txBody>
              </p:sp>
            </mc:Fallback>
          </mc:AlternateContent>
        </p:grpSp>
        <mc:AlternateContent>
          <mc:Choice Requires="a14">
            <p:sp>
              <p:nvSpPr>
                <p:cNvPr id="15" name="Rectangle 14"/>
                <p:cNvSpPr/>
                <p:nvPr/>
              </p:nvSpPr>
              <p:spPr>
                <a:xfrm>
                  <a:off x="3097987" y="2580872"/>
                  <a:ext cx="67037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000" b="0" i="1" smtClean="0">
                            <a:latin typeface="Cambria Math" panose="02040503050406030204" pitchFamily="18" charset="0"/>
                          </a:rPr>
                          <m:t>112</m:t>
                        </m:r>
                      </m:oMath>
                    </m:oMathPara>
                  </a14:m>
                  <a:endParaRPr lang="en-GB" sz="2000"/>
                </a:p>
              </p:txBody>
            </p:sp>
          </mc:Choice>
          <mc:Fallback>
            <p:sp>
              <p:nvSpPr>
                <p:cNvPr id="15" name="Rectangle 14"/>
                <p:cNvSpPr>
                  <a:spLocks noRot="1" noChangeAspect="1" noMove="1" noResize="1" noEditPoints="1" noAdjustHandles="1" noChangeArrowheads="1" noChangeShapeType="1" noTextEdit="1"/>
                </p:cNvSpPr>
                <p:nvPr/>
              </p:nvSpPr>
              <p:spPr>
                <a:xfrm>
                  <a:off x="3097987" y="2580872"/>
                  <a:ext cx="670376" cy="400110"/>
                </a:xfrm>
                <a:prstGeom prst="rect">
                  <a:avLst/>
                </a:prstGeom>
                <a:blipFill>
                  <a:blip r:embed="rId5"/>
                  <a:stretch>
                    <a:fillRect/>
                  </a:stretch>
                </a:blipFill>
              </p:spPr>
              <p:txBody>
                <a:bodyPr/>
                <a:lstStyle/>
                <a:p>
                  <a:r>
                    <a:rPr lang="en-GB">
                      <a:noFill/>
                    </a:rPr>
                    <a:t> </a:t>
                  </a:r>
                </a:p>
              </p:txBody>
            </p:sp>
          </mc:Fallback>
        </mc:AlternateContent>
        <mc:AlternateContent>
          <mc:Choice Requires="a14">
            <p:sp>
              <p:nvSpPr>
                <p:cNvPr id="16" name="Rectangle 15"/>
                <p:cNvSpPr/>
                <p:nvPr/>
              </p:nvSpPr>
              <p:spPr>
                <a:xfrm>
                  <a:off x="5252291" y="2539619"/>
                  <a:ext cx="527709"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000" b="0" i="1" smtClean="0">
                            <a:latin typeface="Cambria Math" panose="02040503050406030204" pitchFamily="18" charset="0"/>
                          </a:rPr>
                          <m:t>41</m:t>
                        </m:r>
                      </m:oMath>
                    </m:oMathPara>
                  </a14:m>
                  <a:endParaRPr lang="en-GB" sz="2000"/>
                </a:p>
              </p:txBody>
            </p:sp>
          </mc:Choice>
          <mc:Fallback>
            <p:sp>
              <p:nvSpPr>
                <p:cNvPr id="16" name="Rectangle 15"/>
                <p:cNvSpPr>
                  <a:spLocks noRot="1" noChangeAspect="1" noMove="1" noResize="1" noEditPoints="1" noAdjustHandles="1" noChangeArrowheads="1" noChangeShapeType="1" noTextEdit="1"/>
                </p:cNvSpPr>
                <p:nvPr/>
              </p:nvSpPr>
              <p:spPr>
                <a:xfrm>
                  <a:off x="5252291" y="2539619"/>
                  <a:ext cx="527709" cy="400110"/>
                </a:xfrm>
                <a:prstGeom prst="rect">
                  <a:avLst/>
                </a:prstGeom>
                <a:blipFill>
                  <a:blip r:embed="rId6"/>
                  <a:stretch>
                    <a:fillRect/>
                  </a:stretch>
                </a:blipFill>
              </p:spPr>
              <p:txBody>
                <a:bodyPr/>
                <a:lstStyle/>
                <a:p>
                  <a:r>
                    <a:rPr lang="en-GB">
                      <a:noFill/>
                    </a:rPr>
                    <a:t> </a:t>
                  </a:r>
                </a:p>
              </p:txBody>
            </p:sp>
          </mc:Fallback>
        </mc:AlternateContent>
        <mc:AlternateContent>
          <mc:Choice Requires="a14">
            <p:sp>
              <p:nvSpPr>
                <p:cNvPr id="17" name="Rectangle 16"/>
                <p:cNvSpPr/>
                <p:nvPr/>
              </p:nvSpPr>
              <p:spPr>
                <a:xfrm>
                  <a:off x="5973906" y="3360199"/>
                  <a:ext cx="527709"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000" b="0" i="1" smtClean="0">
                            <a:latin typeface="Cambria Math" panose="02040503050406030204" pitchFamily="18" charset="0"/>
                          </a:rPr>
                          <m:t>95</m:t>
                        </m:r>
                      </m:oMath>
                    </m:oMathPara>
                  </a14:m>
                  <a:endParaRPr lang="en-GB" sz="2000"/>
                </a:p>
              </p:txBody>
            </p:sp>
          </mc:Choice>
          <mc:Fallback>
            <p:sp>
              <p:nvSpPr>
                <p:cNvPr id="17" name="Rectangle 16"/>
                <p:cNvSpPr>
                  <a:spLocks noRot="1" noChangeAspect="1" noMove="1" noResize="1" noEditPoints="1" noAdjustHandles="1" noChangeArrowheads="1" noChangeShapeType="1" noTextEdit="1"/>
                </p:cNvSpPr>
                <p:nvPr/>
              </p:nvSpPr>
              <p:spPr>
                <a:xfrm>
                  <a:off x="5973906" y="3360199"/>
                  <a:ext cx="527709" cy="400110"/>
                </a:xfrm>
                <a:prstGeom prst="rect">
                  <a:avLst/>
                </a:prstGeom>
                <a:blipFill>
                  <a:blip r:embed="rId7"/>
                  <a:stretch>
                    <a:fillRect/>
                  </a:stretch>
                </a:blipFill>
              </p:spPr>
              <p:txBody>
                <a:bodyPr/>
                <a:lstStyle/>
                <a:p>
                  <a:r>
                    <a:rPr lang="en-GB">
                      <a:noFill/>
                    </a:rPr>
                    <a:t> </a:t>
                  </a:r>
                </a:p>
              </p:txBody>
            </p:sp>
          </mc:Fallback>
        </mc:AlternateContent>
      </p:grpSp>
      <p:graphicFrame>
        <p:nvGraphicFramePr>
          <p:cNvPr id="19" name="Content Placeholder 5"/>
          <p:cNvGraphicFramePr>
            <a:graphicFrameLocks noGrp="1"/>
          </p:cNvGraphicFramePr>
          <p:nvPr>
            <p:extLst>
              <p:ext uri="{D42A27DB-BD31-4B8C-83A1-F6EECF244321}">
                <p14:modId xmlns:p14="http://schemas.microsoft.com/office/powerpoint/2010/main" val="2556506908"/>
              </p:ext>
            </p:extLst>
          </p:nvPr>
        </p:nvGraphicFramePr>
        <p:xfrm>
          <a:off x="500495" y="1276679"/>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
        <p:nvSpPr>
          <p:cNvPr id="20" name="TextBox 19"/>
          <p:cNvSpPr txBox="1"/>
          <p:nvPr/>
        </p:nvSpPr>
        <p:spPr>
          <a:xfrm>
            <a:off x="427008" y="2860149"/>
            <a:ext cx="3470887" cy="92333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Eksempler på hændelser: </a:t>
            </a:r>
            <a:br>
              <a:rPr lang="en-US" smtClean="0"/>
            </a:br>
            <a:r>
              <a:rPr lang="en-US" b="1" smtClean="0"/>
              <a:t>Mand</a:t>
            </a:r>
            <a:r>
              <a:rPr lang="en-US" smtClean="0"/>
              <a:t>: 	Det er en mand</a:t>
            </a:r>
            <a:br>
              <a:rPr lang="en-US" smtClean="0"/>
            </a:br>
            <a:r>
              <a:rPr lang="en-US" b="1" smtClean="0"/>
              <a:t>Maskin</a:t>
            </a:r>
            <a:r>
              <a:rPr lang="en-US" smtClean="0"/>
              <a:t>: 	Det er en maskiningeniør</a:t>
            </a:r>
            <a:endParaRPr lang="en-GB"/>
          </a:p>
        </p:txBody>
      </p:sp>
    </p:spTree>
    <p:extLst>
      <p:ext uri="{BB962C8B-B14F-4D97-AF65-F5344CB8AC3E}">
        <p14:creationId xmlns:p14="http://schemas.microsoft.com/office/powerpoint/2010/main" val="32561888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dur="1"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1" presetClass="entr" presetSubtype="0" dur="1"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p:bldLst>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a:t>
            </a:r>
            <a:r>
              <a:rPr lang="da-DK"/>
              <a:t>sandsynligheder</a:t>
            </a:r>
          </a:p>
        </p:txBody>
      </p:sp>
      <mc:AlternateContent>
        <mc:Choice Requires="a14">
          <p:sp>
            <p:nvSpPr>
              <p:cNvPr id="3" name="Content Placeholder 2"/>
              <p:cNvSpPr>
                <a:spLocks noGrp="1"/>
              </p:cNvSpPr>
              <p:nvPr>
                <p:ph idx="1"/>
              </p:nvPr>
            </p:nvSpPr>
            <p:spPr>
              <a:xfrm>
                <a:off x="539552" y="3140968"/>
                <a:ext cx="8352928" cy="3600400"/>
              </a:xfrm>
            </p:spPr>
            <p:txBody>
              <a:bodyPr/>
              <a:lstStyle/>
              <a:p>
                <a:r>
                  <a:rPr lang="da-DK" sz="2000" smtClean="0"/>
                  <a:t>Eksempler på beregning af sandsynligheder:</a:t>
                </a:r>
                <a:br>
                  <a:rPr lang="da-DK" sz="2000" smtClean="0"/>
                </a:br>
                <a:r>
                  <a:rPr lang="da-DK" sz="2000" smtClean="0"/>
                  <a:t>334 ud af 470 er mænd, så </a:t>
                </a: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Mand</m:t>
                          </m:r>
                        </m:e>
                      </m:d>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334</m:t>
                          </m:r>
                        </m:num>
                        <m:den>
                          <m:r>
                            <a:rPr lang="en-US" sz="2000" b="0" i="1" smtClean="0">
                              <a:latin typeface="Cambria Math" panose="02040503050406030204" pitchFamily="18" charset="0"/>
                            </a:rPr>
                            <m:t>470=0.71</m:t>
                          </m:r>
                        </m:den>
                      </m:f>
                    </m:oMath>
                  </m:oMathPara>
                </a14:m>
                <a:r>
                  <a:rPr lang="da-DK" sz="2000" smtClean="0"/>
                  <a:t> </a:t>
                </a:r>
                <a:endParaRPr lang="da-DK" sz="2000" smtClean="0"/>
              </a:p>
              <a:p>
                <a14:m>
                  <m:oMathPara>
                    <m:oMathParaPr>
                      <m:jc/>
                    </m:oMathParaPr>
                    <m:oMath>
                      <m:r>
                        <a:rPr lang="en-US" sz="2000" i="1">
                          <a:solidFill>
                            <a:schemeClr val="accent1">
                              <a:lumMod val="75000"/>
                            </a:schemeClr>
                          </a:solidFill>
                          <a:latin typeface="Cambria Math" panose="02040503050406030204" pitchFamily="18" charset="0"/>
                        </a:rPr>
                        <m:t>𝑃</m:t>
                      </m:r>
                      <m:d>
                        <m:dPr>
                          <m:begChr m:val="("/>
                          <m:sepChr m:val="|"/>
                          <m:endChr m:val=")"/>
                          <m:grow m:val="on"/>
                          <m:shp m:val="centered"/>
                          <m:ctrlPr>
                            <a:rPr lang="en-US" sz="2000" i="1">
                              <a:solidFill>
                                <a:schemeClr val="accent1">
                                  <a:lumMod val="75000"/>
                                </a:schemeClr>
                              </a:solidFill>
                              <a:latin typeface="Cambria Math" panose="02040503050406030204" pitchFamily="18" charset="0"/>
                            </a:rPr>
                          </m:ctrlPr>
                        </m:dPr>
                        <m:e>
                          <m:acc>
                            <m:accPr>
                              <m:chr m:val="̅"/>
                              <m:ctrlPr>
                                <a:rPr lang="en-US" sz="2000" i="1" smtClean="0">
                                  <a:solidFill>
                                    <a:schemeClr val="accent1">
                                      <a:lumMod val="75000"/>
                                    </a:schemeClr>
                                  </a:solidFill>
                                  <a:latin typeface="Cambria Math" panose="02040503050406030204" pitchFamily="18" charset="0"/>
                                </a:rPr>
                              </m:ctrlPr>
                            </m:accPr>
                            <m:e>
                              <m:r>
                                <m:rPr>
                                  <m:sty m:val="p"/>
                                </m:rPr>
                                <a:rPr lang="en-US" sz="2000">
                                  <a:solidFill>
                                    <a:schemeClr val="accent1">
                                      <a:lumMod val="75000"/>
                                    </a:schemeClr>
                                  </a:solidFill>
                                  <a:latin typeface="Cambria Math" panose="02040503050406030204" pitchFamily="18" charset="0"/>
                                </a:rPr>
                                <m:t>Mand</m:t>
                              </m:r>
                            </m:e>
                          </m:acc>
                        </m:e>
                      </m:d>
                      <m:r>
                        <a:rPr lang="en-US" sz="2000" i="1">
                          <a:latin typeface="Cambria Math" panose="02040503050406030204" pitchFamily="18" charset="0"/>
                        </a:rPr>
                        <m:t>=</m:t>
                      </m:r>
                      <m:r>
                        <a:rPr lang="en-US" sz="2000" b="0" i="1" smtClean="0">
                          <a:latin typeface="Cambria Math" panose="02040503050406030204" pitchFamily="18" charset="0"/>
                        </a:rPr>
                        <m:t>1−0.71=0.29</m:t>
                      </m:r>
                    </m:oMath>
                  </m:oMathPara>
                </a14:m>
                <a:r>
                  <a:rPr lang="da-DK" sz="2000" smtClean="0">
                    <a:solidFill>
                      <a:schemeClr val="tx2"/>
                    </a:solidFill>
                  </a:rPr>
                  <a:t>.</a:t>
                </a:r>
                <a:br>
                  <a:rPr lang="da-DK" sz="2000" smtClean="0">
                    <a:solidFill>
                      <a:schemeClr val="tx2"/>
                    </a:solidFill>
                  </a:rPr>
                </a:br>
                <a:r>
                  <a:rPr lang="da-DK" sz="2000" smtClean="0"/>
                  <a:t>Det samme som </a:t>
                </a: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Kvinde</m:t>
                          </m:r>
                        </m:e>
                      </m:d>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136</m:t>
                          </m:r>
                        </m:num>
                        <m:den>
                          <m:r>
                            <a:rPr lang="en-US" sz="2000" b="0" i="1" smtClean="0">
                              <a:latin typeface="Cambria Math" panose="02040503050406030204" pitchFamily="18" charset="0"/>
                            </a:rPr>
                            <m:t>470</m:t>
                          </m:r>
                        </m:den>
                      </m:f>
                      <m:r>
                        <a:rPr lang="en-US" sz="2000" b="0" i="1" smtClean="0">
                          <a:latin typeface="Cambria Math" panose="02040503050406030204" pitchFamily="18" charset="0"/>
                        </a:rPr>
                        <m:t>=0.29</m:t>
                      </m:r>
                    </m:oMath>
                  </m:oMathPara>
                </a14:m>
                <a:endParaRPr lang="da-DK" sz="2000" smtClean="0"/>
              </a:p>
              <a:p>
                <a:r>
                  <a:rPr lang="da-DK" sz="2000" smtClean="0"/>
                  <a:t>263 ud af 470 er maskiningeniører, så </a:t>
                </a: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Maskin</m:t>
                          </m:r>
                        </m:e>
                      </m:d>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263</m:t>
                          </m:r>
                        </m:num>
                        <m:den>
                          <m:r>
                            <a:rPr lang="en-US" sz="2000" b="0" i="1" smtClean="0">
                              <a:latin typeface="Cambria Math" panose="02040503050406030204" pitchFamily="18" charset="0"/>
                            </a:rPr>
                            <m:t>470</m:t>
                          </m:r>
                        </m:den>
                      </m:f>
                      <m:r>
                        <a:rPr lang="en-US" sz="2000" b="0" i="1" smtClean="0">
                          <a:latin typeface="Cambria Math" panose="02040503050406030204" pitchFamily="18" charset="0"/>
                        </a:rPr>
                        <m:t>=0.56</m:t>
                      </m:r>
                    </m:oMath>
                  </m:oMathPara>
                </a14:m>
                <a:r>
                  <a:rPr lang="da-DK" sz="2000" smtClean="0"/>
                  <a:t> </a:t>
                </a:r>
                <a:endParaRPr lang="da-DK" sz="2000" smtClean="0"/>
              </a:p>
              <a:p>
                <a:r>
                  <a:rPr lang="da-DK" sz="2000" smtClean="0"/>
                  <a:t>222 ud af 470 er mandlige maskiningeniører, så </a:t>
                </a:r>
                <a:br>
                  <a:rPr lang="da-DK" sz="2000" smtClean="0"/>
                </a:b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Mand</m:t>
                          </m:r>
                          <m:r>
                            <a:rPr lang="en-US" sz="2000" b="0" i="1" smtClean="0">
                              <a:solidFill>
                                <a:schemeClr val="accent1">
                                  <a:lumMod val="75000"/>
                                </a:schemeClr>
                              </a:solidFill>
                              <a:latin typeface="Cambria Math" panose="02040503050406030204" pitchFamily="18" charset="0"/>
                              <a:ea typeface="Cambria Math" panose="02040503050406030204" pitchFamily="18" charset="0"/>
                            </a:rPr>
                            <m:t>∩</m:t>
                          </m:r>
                          <m:r>
                            <m:rPr>
                              <m:sty m:val="p"/>
                            </m:rPr>
                            <a:rPr lang="en-US" sz="2000" b="0" i="0" smtClean="0">
                              <a:solidFill>
                                <a:schemeClr val="accent1">
                                  <a:lumMod val="75000"/>
                                </a:schemeClr>
                              </a:solidFill>
                              <a:latin typeface="Cambria Math" panose="02040503050406030204" pitchFamily="18" charset="0"/>
                              <a:ea typeface="Cambria Math" panose="02040503050406030204" pitchFamily="18" charset="0"/>
                            </a:rPr>
                            <m:t>Maskin</m:t>
                          </m:r>
                        </m:e>
                      </m:d>
                      <m:r>
                        <a:rPr lang="en-US" sz="2000" b="0" i="1" smtClean="0">
                          <a:latin typeface="Cambria Math" panose="02040503050406030204" pitchFamily="18" charset="0"/>
                          <a:ea typeface="Cambria Math" panose="02040503050406030204" pitchFamily="18" charset="0"/>
                        </a:rPr>
                        <m:t>=</m:t>
                      </m:r>
                      <m:f>
                        <m:fPr>
                          <m:type m:val="lin"/>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222</m:t>
                          </m:r>
                        </m:num>
                        <m:den>
                          <m:r>
                            <a:rPr lang="en-US" sz="2000" b="0" i="1" smtClean="0">
                              <a:latin typeface="Cambria Math" panose="02040503050406030204" pitchFamily="18" charset="0"/>
                              <a:ea typeface="Cambria Math" panose="02040503050406030204" pitchFamily="18" charset="0"/>
                            </a:rPr>
                            <m:t>470</m:t>
                          </m:r>
                        </m:den>
                      </m:f>
                      <m:r>
                        <a:rPr lang="en-US" sz="2000" b="0" i="1" smtClean="0">
                          <a:latin typeface="Cambria Math" panose="02040503050406030204" pitchFamily="18" charset="0"/>
                          <a:ea typeface="Cambria Math" panose="02040503050406030204" pitchFamily="18" charset="0"/>
                        </a:rPr>
                        <m:t>=0.47</m:t>
                      </m:r>
                    </m:oMath>
                  </m:oMathPara>
                </a14:m>
                <a:r>
                  <a:rPr lang="da-DK" sz="2000" smtClean="0"/>
                  <a:t>.</a:t>
                </a:r>
                <a:br>
                  <a:rPr lang="da-DK" sz="2000" smtClean="0"/>
                </a:b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3140968"/>
                <a:ext cx="8352928" cy="3600400"/>
              </a:xfrm>
              <a:blipFill>
                <a:blip r:embed="rId3"/>
                <a:stretch>
                  <a:fillRect l="-657" t="-456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86</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2731579797"/>
              </p:ext>
            </p:extLst>
          </p:nvPr>
        </p:nvGraphicFramePr>
        <p:xfrm>
          <a:off x="755576" y="1268760"/>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pic>
        <p:nvPicPr>
          <p:cNvPr id="8" name="Picture 7"/>
          <p:cNvPicPr>
            <a:picLocks noChangeAspect="1"/>
          </p:cNvPicPr>
          <p:nvPr/>
        </p:nvPicPr>
        <p:blipFill>
          <a:blip r:embed="rId4"/>
          <a:stretch>
            <a:fillRect/>
          </a:stretch>
        </p:blipFill>
        <p:spPr>
          <a:xfrm>
            <a:off x="6198864" y="1196752"/>
            <a:ext cx="2669734" cy="1656184"/>
          </a:xfrm>
          <a:prstGeom prst="rect">
            <a:avLst/>
          </a:prstGeom>
        </p:spPr>
      </p:pic>
    </p:spTree>
    <p:extLst>
      <p:ext uri="{BB962C8B-B14F-4D97-AF65-F5344CB8AC3E}">
        <p14:creationId xmlns:p14="http://schemas.microsoft.com/office/powerpoint/2010/main" val="34180934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Betingede sandsynligheder</a:t>
            </a:r>
          </a:p>
        </p:txBody>
      </p:sp>
      <mc:AlternateContent>
        <mc:Choice Requires="a14">
          <p:sp>
            <p:nvSpPr>
              <p:cNvPr id="3" name="Content Placeholder 2"/>
              <p:cNvSpPr>
                <a:spLocks noGrp="1"/>
              </p:cNvSpPr>
              <p:nvPr>
                <p:ph idx="1"/>
              </p:nvPr>
            </p:nvSpPr>
            <p:spPr>
              <a:xfrm>
                <a:off x="539552" y="2996952"/>
                <a:ext cx="8352928" cy="3744416"/>
              </a:xfrm>
            </p:spPr>
            <p:txBody>
              <a:bodyPr/>
              <a:lstStyle/>
              <a:p>
                <a:r>
                  <a:rPr lang="da-DK" sz="1800" smtClean="0"/>
                  <a:t>Nu fokuserer vi på de 263 maskiningeniører. Hvad er sandsynligheden for at en tilfældigt udtrukket maskiningeniør er en mand?</a:t>
                </a:r>
              </a:p>
              <a:p>
                <a:r>
                  <a:rPr lang="da-DK" sz="1800" smtClean="0"/>
                  <a:t>Vi siger: ”Sandsynligheden for at det er en mand, </a:t>
                </a:r>
                <a:r>
                  <a:rPr lang="da-DK" sz="1800" u="sng" smtClean="0">
                    <a:solidFill>
                      <a:schemeClr val="tx2"/>
                    </a:solidFill>
                  </a:rPr>
                  <a:t>givet</a:t>
                </a:r>
                <a:r>
                  <a:rPr lang="da-DK" sz="1800" smtClean="0"/>
                  <a:t> (eller </a:t>
                </a:r>
                <a:r>
                  <a:rPr lang="da-DK" sz="1800" u="sng">
                    <a:solidFill>
                      <a:schemeClr val="tx2"/>
                    </a:solidFill>
                  </a:rPr>
                  <a:t>betinget</a:t>
                </a:r>
                <a:r>
                  <a:rPr lang="da-DK" sz="1800" smtClean="0"/>
                  <a:t> af) at det er en maskiningeniør” og skriver det </a:t>
                </a:r>
                <a:r>
                  <a:rPr lang="da-DK" sz="1800" i="1">
                    <a:solidFill>
                      <a:schemeClr val="tx2"/>
                    </a:solidFill>
                  </a:rPr>
                  <a:t>P</a:t>
                </a:r>
                <a:r>
                  <a:rPr lang="da-DK" sz="1800">
                    <a:solidFill>
                      <a:schemeClr val="tx2"/>
                    </a:solidFill>
                  </a:rPr>
                  <a:t>(Mand | Maskin)</a:t>
                </a:r>
                <a:endParaRPr lang="da-DK" sz="1800" smtClean="0"/>
              </a:p>
              <a:p>
                <a:r>
                  <a:rPr lang="da-DK" sz="1800" smtClean="0"/>
                  <a:t>Ud af de 263 maskiningeniører er de 222 mænd, så </a:t>
                </a:r>
                <a:br>
                  <a:rPr lang="da-DK" sz="1800" smtClean="0"/>
                </a:br>
                <a:r>
                  <a:rPr lang="da-DK" sz="1800" i="1" smtClean="0">
                    <a:solidFill>
                      <a:schemeClr val="tx2"/>
                    </a:solidFill>
                  </a:rPr>
                  <a:t>P</a:t>
                </a:r>
                <a:r>
                  <a:rPr lang="da-DK" sz="1800" smtClean="0">
                    <a:solidFill>
                      <a:schemeClr val="tx2"/>
                    </a:solidFill>
                  </a:rPr>
                  <a:t>(Mand | Maskin) </a:t>
                </a:r>
                <a:r>
                  <a:rPr lang="da-DK" sz="1800" smtClean="0"/>
                  <a:t>= 222/263 = 0.84</a:t>
                </a:r>
              </a:p>
              <a:p>
                <a:r>
                  <a:rPr lang="da-DK" sz="1800" i="1">
                    <a:solidFill>
                      <a:schemeClr val="tx2"/>
                    </a:solidFill>
                  </a:rPr>
                  <a:t>P</a:t>
                </a:r>
                <a:r>
                  <a:rPr lang="da-DK" sz="1800">
                    <a:solidFill>
                      <a:schemeClr val="tx2"/>
                    </a:solidFill>
                  </a:rPr>
                  <a:t>(Mand | Maskin) </a:t>
                </a:r>
                <a:r>
                  <a:rPr lang="da-DK" sz="1800"/>
                  <a:t>= </a:t>
                </a:r>
                <a:r>
                  <a:rPr lang="da-DK" sz="1800" smtClean="0"/>
                  <a:t>222/263 = (</a:t>
                </a:r>
                <a:r>
                  <a:rPr lang="da-DK" sz="1800"/>
                  <a:t>222/470 </a:t>
                </a:r>
                <a:r>
                  <a:rPr lang="da-DK" sz="1800" smtClean="0"/>
                  <a:t>) / (263/470) = </a:t>
                </a:r>
                <a:br>
                  <a:rPr lang="da-DK" sz="1800" smtClean="0"/>
                </a:br>
                <a:r>
                  <a:rPr lang="da-DK" sz="1800" i="1" smtClean="0">
                    <a:solidFill>
                      <a:schemeClr val="tx2"/>
                    </a:solidFill>
                  </a:rPr>
                  <a:t>P</a:t>
                </a:r>
                <a:r>
                  <a:rPr lang="da-DK" sz="1800" smtClean="0">
                    <a:solidFill>
                      <a:schemeClr val="tx2"/>
                    </a:solidFill>
                  </a:rPr>
                  <a:t>(Mand </a:t>
                </a:r>
                <a14:m>
                  <m:oMathPara>
                    <m:oMathParaPr>
                      <m:jc/>
                    </m:oMathParaPr>
                    <m:oMath>
                      <m:r>
                        <a:rPr lang="da-DK" sz="1800" i="1">
                          <a:solidFill>
                            <a:schemeClr val="tx2"/>
                          </a:solidFill>
                          <a:latin typeface="Cambria Math"/>
                          <a:ea typeface="Cambria Math"/>
                        </a:rPr>
                        <m:t>∩</m:t>
                      </m:r>
                      <m:r>
                        <m:rPr>
                          <m:sty m:val="p"/>
                        </m:rPr>
                        <a:rPr lang="da-DK" sz="1800">
                          <a:solidFill>
                            <a:schemeClr val="tx2"/>
                          </a:solidFill>
                        </a:rPr>
                        <m:t>Maskin</m:t>
                      </m:r>
                    </m:oMath>
                  </m:oMathPara>
                </a14:m>
                <a:r>
                  <a:rPr lang="da-DK" sz="1800" smtClean="0">
                    <a:solidFill>
                      <a:schemeClr val="tx2"/>
                    </a:solidFill>
                  </a:rPr>
                  <a:t>) / </a:t>
                </a:r>
                <a:r>
                  <a:rPr lang="da-DK" sz="1800" i="1">
                    <a:solidFill>
                      <a:schemeClr val="tx2"/>
                    </a:solidFill>
                  </a:rPr>
                  <a:t>P</a:t>
                </a:r>
                <a:r>
                  <a:rPr lang="da-DK" sz="1800">
                    <a:solidFill>
                      <a:schemeClr val="tx2"/>
                    </a:solidFill>
                  </a:rPr>
                  <a:t>(Maskin</a:t>
                </a:r>
                <a:r>
                  <a:rPr lang="da-DK" sz="1800" smtClean="0">
                    <a:solidFill>
                      <a:schemeClr val="tx2"/>
                    </a:solidFill>
                  </a:rPr>
                  <a:t>)</a:t>
                </a:r>
                <a:br>
                  <a:rPr lang="da-DK" sz="1800" smtClean="0">
                    <a:solidFill>
                      <a:schemeClr val="tx2"/>
                    </a:solidFill>
                  </a:rPr>
                </a:br>
                <a:r>
                  <a:rPr lang="da-DK" sz="1200" smtClean="0">
                    <a:solidFill>
                      <a:schemeClr val="tx2"/>
                    </a:solidFill>
                  </a:rPr>
                  <a:t> </a:t>
                </a:r>
                <a:endParaRPr lang="da-DK" sz="1800" smtClean="0">
                  <a:solidFill>
                    <a:schemeClr val="tx2"/>
                  </a:solidFill>
                </a:endParaRPr>
              </a:p>
              <a:p>
                <a:r>
                  <a:rPr lang="da-DK" sz="1800" smtClean="0"/>
                  <a:t>Generelt: 	</a:t>
                </a:r>
                <a14:m>
                  <m:oMathPara>
                    <m:oMathParaPr>
                      <m:jc/>
                    </m:oMathParaPr>
                    <m:oMath>
                      <m:r>
                        <a:rPr lang="da-DK" sz="1800" b="0" i="1" smtClean="0">
                          <a:latin typeface="Cambria Math"/>
                        </a:rPr>
                        <m:t>𝑃</m:t>
                      </m:r>
                      <m:d>
                        <m:dPr>
                          <m:begChr m:val="("/>
                          <m:sepChr m:val="|"/>
                          <m:endChr m:val=")"/>
                          <m:grow m:val="on"/>
                          <m:shp m:val="centered"/>
                          <m:ctrlPr>
                            <a:rPr lang="da-DK" sz="1800" b="0" i="1" smtClean="0">
                              <a:latin typeface="Cambria Math" panose="02040503050406030204" pitchFamily="18" charset="0"/>
                            </a:rPr>
                          </m:ctrlPr>
                        </m:dPr>
                        <m:e>
                          <m:r>
                            <a:rPr lang="da-DK" sz="1800" b="0" i="1" smtClean="0">
                              <a:latin typeface="Cambria Math"/>
                            </a:rPr>
                            <m:t>𝐴</m:t>
                          </m:r>
                          <m:r>
                            <a:rPr lang="da-DK" sz="1800" b="0" i="1" smtClean="0">
                              <a:latin typeface="Cambria Math"/>
                            </a:rPr>
                            <m:t> </m:t>
                          </m:r>
                        </m:e>
                        <m:e>
                          <m:r>
                            <a:rPr lang="da-DK" sz="1800" b="0" i="1" smtClean="0">
                              <a:latin typeface="Cambria Math"/>
                            </a:rPr>
                            <m:t> </m:t>
                          </m:r>
                          <m:r>
                            <a:rPr lang="da-DK" sz="1800" b="0" i="1" smtClean="0">
                              <a:latin typeface="Cambria Math"/>
                            </a:rPr>
                            <m:t>𝐵</m:t>
                          </m:r>
                        </m:e>
                      </m:d>
                      <m:r>
                        <a:rPr lang="da-DK" sz="1800" b="0" i="1" smtClean="0">
                          <a:latin typeface="Cambria Math"/>
                        </a:rPr>
                        <m:t>=</m:t>
                      </m:r>
                      <m:f>
                        <m:fPr>
                          <m:type m:val="bar"/>
                          <m:ctrlPr>
                            <a:rPr lang="da-DK" sz="1800" b="0" i="1" smtClean="0">
                              <a:latin typeface="Cambria Math" panose="02040503050406030204" pitchFamily="18" charset="0"/>
                            </a:rPr>
                          </m:ctrlPr>
                        </m:fPr>
                        <m:num>
                          <m:r>
                            <a:rPr lang="da-DK" sz="1800" b="0" i="1" smtClean="0">
                              <a:latin typeface="Cambria Math"/>
                            </a:rPr>
                            <m:t>𝑃</m:t>
                          </m:r>
                          <m:r>
                            <a:rPr lang="da-DK" sz="1800" b="0" i="1" smtClean="0">
                              <a:latin typeface="Cambria Math"/>
                            </a:rPr>
                            <m:t>(</m:t>
                          </m:r>
                          <m:r>
                            <a:rPr lang="da-DK" sz="1800" b="0" i="1" smtClean="0">
                              <a:latin typeface="Cambria Math"/>
                            </a:rPr>
                            <m:t>𝐴</m:t>
                          </m:r>
                          <m:r>
                            <a:rPr lang="da-DK" sz="1800" b="0" i="1" smtClean="0">
                              <a:latin typeface="Cambria Math"/>
                            </a:rPr>
                            <m:t> ∩ </m:t>
                          </m:r>
                          <m:r>
                            <a:rPr lang="da-DK" sz="1800" b="0" i="1" smtClean="0">
                              <a:latin typeface="Cambria Math"/>
                              <a:ea typeface="Cambria Math"/>
                            </a:rPr>
                            <m:t>𝐵</m:t>
                          </m:r>
                          <m:r>
                            <a:rPr lang="da-DK" sz="1800" b="0" i="1" smtClean="0">
                              <a:latin typeface="Cambria Math"/>
                              <a:ea typeface="Cambria Math"/>
                            </a:rPr>
                            <m:t>)</m:t>
                          </m:r>
                        </m:num>
                        <m:den>
                          <m:r>
                            <a:rPr lang="da-DK" sz="1800" b="0" i="1" smtClean="0">
                              <a:latin typeface="Cambria Math"/>
                            </a:rPr>
                            <m:t>𝑃</m:t>
                          </m:r>
                          <m:r>
                            <a:rPr lang="da-DK" sz="1800" b="0" i="1" smtClean="0">
                              <a:latin typeface="Cambria Math"/>
                            </a:rPr>
                            <m:t>(</m:t>
                          </m:r>
                          <m:r>
                            <a:rPr lang="da-DK" sz="1800" b="0" i="1" smtClean="0">
                              <a:latin typeface="Cambria Math"/>
                            </a:rPr>
                            <m:t>𝐵</m:t>
                          </m:r>
                          <m:r>
                            <a:rPr lang="da-DK" sz="1800" b="0" i="1" smtClean="0">
                              <a:latin typeface="Cambria Math"/>
                            </a:rPr>
                            <m:t>)</m:t>
                          </m:r>
                        </m:den>
                      </m:f>
                    </m:oMath>
                  </m:oMathPara>
                </a14:m>
                <a:br>
                  <a:rPr lang="da-DK" sz="1800" smtClean="0"/>
                </a:br>
                <a:r>
                  <a:rPr lang="da-DK" sz="1200" smtClean="0"/>
                  <a:t>  </a:t>
                </a:r>
                <a:endParaRPr lang="da-DK" sz="1800" smtClean="0"/>
              </a:p>
              <a:p>
                <a:r>
                  <a:rPr lang="da-DK" sz="1800" smtClean="0"/>
                  <a:t>Bemærk forskellen mellem </a:t>
                </a:r>
                <a:r>
                  <a:rPr lang="da-DK" sz="1800" i="1">
                    <a:solidFill>
                      <a:schemeClr val="tx2"/>
                    </a:solidFill>
                  </a:rPr>
                  <a:t>P</a:t>
                </a:r>
                <a:r>
                  <a:rPr lang="da-DK" sz="1800">
                    <a:solidFill>
                      <a:schemeClr val="tx2"/>
                    </a:solidFill>
                  </a:rPr>
                  <a:t>(Mand </a:t>
                </a:r>
                <a14:m>
                  <m:oMathPara>
                    <m:oMathParaPr>
                      <m:jc/>
                    </m:oMathParaPr>
                    <m:oMath>
                      <m:r>
                        <a:rPr lang="da-DK" sz="1800" i="1">
                          <a:solidFill>
                            <a:schemeClr val="tx2"/>
                          </a:solidFill>
                          <a:latin typeface="Cambria Math"/>
                          <a:ea typeface="Cambria Math"/>
                        </a:rPr>
                        <m:t>∩</m:t>
                      </m:r>
                      <m:r>
                        <m:rPr>
                          <m:sty m:val="p"/>
                        </m:rPr>
                        <a:rPr lang="da-DK" sz="1800">
                          <a:solidFill>
                            <a:schemeClr val="tx2"/>
                          </a:solidFill>
                        </a:rPr>
                        <m:t>Maskin</m:t>
                      </m:r>
                    </m:oMath>
                  </m:oMathPara>
                </a14:m>
                <a:r>
                  <a:rPr lang="da-DK" sz="1800" smtClean="0">
                    <a:solidFill>
                      <a:schemeClr val="tx2"/>
                    </a:solidFill>
                  </a:rPr>
                  <a:t>) </a:t>
                </a:r>
                <a:r>
                  <a:rPr lang="da-DK" sz="1800" smtClean="0"/>
                  <a:t>og</a:t>
                </a:r>
                <a:r>
                  <a:rPr lang="da-DK" sz="1800" smtClean="0">
                    <a:solidFill>
                      <a:schemeClr val="tx2"/>
                    </a:solidFill>
                  </a:rPr>
                  <a:t> </a:t>
                </a:r>
                <a:r>
                  <a:rPr lang="da-DK" sz="1800" i="1">
                    <a:solidFill>
                      <a:schemeClr val="tx2"/>
                    </a:solidFill>
                  </a:rPr>
                  <a:t>P</a:t>
                </a:r>
                <a:r>
                  <a:rPr lang="da-DK" sz="1800">
                    <a:solidFill>
                      <a:schemeClr val="tx2"/>
                    </a:solidFill>
                  </a:rPr>
                  <a:t>(Mand | Maskin</a:t>
                </a:r>
                <a:r>
                  <a:rPr lang="da-DK" sz="1800" smtClean="0">
                    <a:solidFill>
                      <a:schemeClr val="tx2"/>
                    </a:solidFill>
                  </a:rPr>
                  <a:t>)</a:t>
                </a:r>
                <a:r>
                  <a:rPr lang="da-DK" sz="1800" smtClean="0"/>
                  <a:t>.</a:t>
                </a:r>
                <a:endParaRPr lang="da-DK" sz="18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996952"/>
                <a:ext cx="8352928" cy="3744416"/>
              </a:xfrm>
              <a:blipFill>
                <a:blip r:embed="rId3"/>
                <a:stretch>
                  <a:fillRect l="-511" t="-977" b="-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87</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923346652"/>
              </p:ext>
            </p:extLst>
          </p:nvPr>
        </p:nvGraphicFramePr>
        <p:xfrm>
          <a:off x="755576" y="1268760"/>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mc:AlternateContent>
        <mc:Choice Requires="a14">
          <p:sp>
            <p:nvSpPr>
              <p:cNvPr id="8" name="Content Placeholder 2"/>
              <p:cNvSpPr txBox="1"/>
              <p:nvPr/>
            </p:nvSpPr>
            <p:spPr>
              <a:xfrm>
                <a:off x="5561495" y="1166191"/>
                <a:ext cx="3600400" cy="1224136"/>
              </a:xfrm>
              <a:prstGeom prst="rect">
                <a:avLst/>
              </a:prstGeom>
            </p:spPr>
            <p:txBody>
              <a:bodyPr vert="horz" lIns="91440" tIns="45720" rIns="91440" bIns="45720" rtlCol="0">
                <a:noAutofit/>
              </a:bodyPr>
              <a:lstStyle>
                <a:defPPr>
                  <a:defRPr lang="da-DK"/>
                </a:defPPr>
                <a:lvl1pPr marL="342900" indent="-34290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800" i="1" smtClean="0">
                    <a:solidFill>
                      <a:schemeClr val="tx1"/>
                    </a:solidFill>
                  </a:rPr>
                  <a:t>P</a:t>
                </a:r>
                <a:r>
                  <a:rPr lang="da-DK" sz="1800" smtClean="0">
                    <a:solidFill>
                      <a:schemeClr val="tx1"/>
                    </a:solidFill>
                  </a:rPr>
                  <a:t>(Mand) = 334/470 = 0.71</a:t>
                </a:r>
                <a:endParaRPr lang="da-DK" sz="1800" smtClean="0">
                  <a:solidFill>
                    <a:schemeClr val="tx1"/>
                  </a:solidFill>
                </a:endParaRPr>
              </a:p>
              <a:p>
                <a:pPr marL="0" indent="0">
                  <a:buNone/>
                </a:pPr>
                <a:r>
                  <a:rPr lang="da-DK" sz="1800" i="1" smtClean="0">
                    <a:solidFill>
                      <a:schemeClr val="tx1"/>
                    </a:solidFill>
                  </a:rPr>
                  <a:t>P</a:t>
                </a:r>
                <a:r>
                  <a:rPr lang="da-DK" sz="1800" smtClean="0">
                    <a:solidFill>
                      <a:schemeClr val="tx1"/>
                    </a:solidFill>
                  </a:rPr>
                  <a:t>(Maskin) = 263/470 = 0.56</a:t>
                </a:r>
                <a:endParaRPr lang="da-DK" sz="1800" smtClean="0">
                  <a:solidFill>
                    <a:schemeClr val="tx1"/>
                  </a:solidFill>
                </a:endParaRPr>
              </a:p>
              <a:p>
                <a:pPr marL="0" indent="0">
                  <a:buNone/>
                </a:pPr>
                <a:r>
                  <a:rPr lang="da-DK" sz="1800" i="1" smtClean="0"/>
                  <a:t>P</a:t>
                </a:r>
                <a:r>
                  <a:rPr lang="da-DK" sz="1800" smtClean="0"/>
                  <a:t>(Mand </a:t>
                </a:r>
                <a14:m>
                  <m:oMathPara>
                    <m:oMathParaPr>
                      <m:jc/>
                    </m:oMathParaPr>
                    <m:oMath>
                      <m:r>
                        <a:rPr lang="da-DK" sz="1800" i="1" smtClean="0">
                          <a:solidFill>
                            <a:schemeClr val="tx1"/>
                          </a:solidFill>
                          <a:latin typeface="Cambria Math"/>
                          <a:ea typeface="Cambria Math"/>
                        </a:rPr>
                        <m:t>∩</m:t>
                      </m:r>
                    </m:oMath>
                  </m:oMathPara>
                </a14:m>
                <a:r>
                  <a:rPr lang="da-DK" sz="1800"/>
                  <a:t> Maskin</a:t>
                </a:r>
                <a:r>
                  <a:rPr lang="da-DK" sz="1800" smtClean="0">
                    <a:solidFill>
                      <a:schemeClr val="tx1"/>
                    </a:solidFill>
                  </a:rPr>
                  <a:t>) = 222/470 = 0.47</a:t>
                </a:r>
                <a:endParaRPr lang="da-DK" sz="1800" smtClean="0">
                  <a:solidFill>
                    <a:schemeClr val="tx1"/>
                  </a:solidFill>
                </a:endParaRPr>
              </a:p>
            </p:txBody>
          </p:sp>
        </mc:Choice>
        <mc:Fallback>
          <p:sp>
            <p:nvSpPr>
              <p:cNvPr id="8" name="Content Placeholder 2"/>
              <p:cNvSpPr txBox="1">
                <a:spLocks noRot="1" noChangeAspect="1" noMove="1" noResize="1" noEditPoints="1" noAdjustHandles="1" noChangeArrowheads="1" noChangeShapeType="1" noTextEdit="1"/>
              </p:cNvSpPr>
              <p:nvPr/>
            </p:nvSpPr>
            <p:spPr>
              <a:xfrm>
                <a:off x="5561495" y="1166191"/>
                <a:ext cx="3600400" cy="1224136"/>
              </a:xfrm>
              <a:prstGeom prst="rect">
                <a:avLst/>
              </a:prstGeom>
              <a:blipFill>
                <a:blip r:embed="rId4"/>
                <a:stretch>
                  <a:fillRect l="-1354" t="-2488"/>
                </a:stretch>
              </a:blipFill>
            </p:spPr>
            <p:txBody>
              <a:bodyPr/>
              <a:lstStyle/>
              <a:p>
                <a:r>
                  <a:rPr lang="en-GB">
                    <a:noFill/>
                  </a:rPr>
                  <a:t> </a:t>
                </a:r>
              </a:p>
            </p:txBody>
          </p:sp>
        </mc:Fallback>
      </mc:AlternateContent>
      <p:pic>
        <p:nvPicPr>
          <p:cNvPr id="5" name="Picture 4"/>
          <p:cNvPicPr>
            <a:picLocks noChangeAspect="1"/>
          </p:cNvPicPr>
          <p:nvPr/>
        </p:nvPicPr>
        <p:blipFill>
          <a:blip r:embed="rId5"/>
          <a:stretch>
            <a:fillRect/>
          </a:stretch>
        </p:blipFill>
        <p:spPr>
          <a:xfrm>
            <a:off x="6988952" y="4118519"/>
            <a:ext cx="1439705" cy="1038673"/>
          </a:xfrm>
          <a:prstGeom prst="rect">
            <a:avLst/>
          </a:prstGeom>
        </p:spPr>
      </p:pic>
      <p:sp>
        <p:nvSpPr>
          <p:cNvPr id="6" name="Rectangle 5"/>
          <p:cNvSpPr/>
          <p:nvPr/>
        </p:nvSpPr>
        <p:spPr>
          <a:xfrm>
            <a:off x="2123728" y="1166190"/>
            <a:ext cx="1152128" cy="16867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Tree>
    <p:extLst>
      <p:ext uri="{BB962C8B-B14F-4D97-AF65-F5344CB8AC3E}">
        <p14:creationId xmlns:p14="http://schemas.microsoft.com/office/powerpoint/2010/main" val="34085732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Betinget sandsynlighed</a:t>
            </a:r>
            <a:endParaRPr lang="da-DK"/>
          </a:p>
        </p:txBody>
      </p:sp>
      <p:sp>
        <p:nvSpPr>
          <p:cNvPr id="3" name="Content Placeholder 2"/>
          <p:cNvSpPr>
            <a:spLocks noGrp="1"/>
          </p:cNvSpPr>
          <p:nvPr>
            <p:ph idx="1"/>
          </p:nvPr>
        </p:nvSpPr>
        <p:spPr>
          <a:xfrm>
            <a:off x="467544" y="4797152"/>
            <a:ext cx="8424936" cy="1944216"/>
          </a:xfrm>
        </p:spPr>
        <p:txBody>
          <a:bodyPr/>
          <a:lstStyle/>
          <a:p>
            <a:pPr marL="0" indent="0">
              <a:buNone/>
            </a:pP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88</a:t>
            </a:fld>
            <a:endParaRPr lang="da-DK"/>
          </a:p>
        </p:txBody>
      </p:sp>
      <mc:AlternateContent>
        <mc:Choice Requires="a14">
          <p:sp>
            <p:nvSpPr>
              <p:cNvPr id="15" name="TextBox 14"/>
              <p:cNvSpPr txBox="1"/>
              <p:nvPr/>
            </p:nvSpPr>
            <p:spPr>
              <a:xfrm>
                <a:off x="5796136" y="3427374"/>
                <a:ext cx="3093411" cy="861326"/>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400" i="1">
                          <a:latin typeface="Cambria Math"/>
                        </a:rPr>
                        <m:t>𝑃</m:t>
                      </m:r>
                      <m:d>
                        <m:dPr>
                          <m:begChr m:val="("/>
                          <m:sepChr m:val="|"/>
                          <m:endChr m:val=")"/>
                          <m:grow m:val="on"/>
                          <m:shp m:val="centered"/>
                          <m:ctrlPr>
                            <a:rPr lang="da-DK" sz="2400" i="1">
                              <a:latin typeface="Cambria Math" panose="02040503050406030204" pitchFamily="18" charset="0"/>
                            </a:rPr>
                          </m:ctrlPr>
                        </m:dPr>
                        <m:e>
                          <m:r>
                            <a:rPr lang="da-DK" sz="2400" i="1">
                              <a:latin typeface="Cambria Math"/>
                            </a:rPr>
                            <m:t>𝐴</m:t>
                          </m:r>
                          <m:r>
                            <a:rPr lang="da-DK" sz="2400" i="1">
                              <a:latin typeface="Cambria Math"/>
                            </a:rPr>
                            <m:t> </m:t>
                          </m:r>
                        </m:e>
                        <m:e>
                          <m:r>
                            <a:rPr lang="da-DK" sz="2400" i="1">
                              <a:latin typeface="Cambria Math"/>
                            </a:rPr>
                            <m:t> </m:t>
                          </m:r>
                          <m:r>
                            <a:rPr lang="da-DK" sz="2400" i="1">
                              <a:latin typeface="Cambria Math"/>
                            </a:rPr>
                            <m:t>𝐵</m:t>
                          </m:r>
                        </m:e>
                      </m:d>
                      <m:r>
                        <a:rPr lang="da-DK" sz="2400" i="1">
                          <a:latin typeface="Cambria Math"/>
                        </a:rPr>
                        <m:t>=</m:t>
                      </m:r>
                      <m:f>
                        <m:fPr>
                          <m:type m:val="bar"/>
                          <m:ctrlPr>
                            <a:rPr lang="da-DK" sz="2400" i="1">
                              <a:latin typeface="Cambria Math" panose="02040503050406030204" pitchFamily="18" charset="0"/>
                            </a:rPr>
                          </m:ctrlPr>
                        </m:fPr>
                        <m:num>
                          <m:r>
                            <a:rPr lang="da-DK" sz="2400" i="1">
                              <a:latin typeface="Cambria Math"/>
                            </a:rPr>
                            <m:t>𝑃</m:t>
                          </m:r>
                          <m:r>
                            <a:rPr lang="da-DK" sz="2400" i="1">
                              <a:latin typeface="Cambria Math"/>
                            </a:rPr>
                            <m:t>(</m:t>
                          </m:r>
                          <m:r>
                            <a:rPr lang="da-DK" sz="2400" i="1">
                              <a:latin typeface="Cambria Math"/>
                            </a:rPr>
                            <m:t>𝐴</m:t>
                          </m:r>
                          <m:r>
                            <a:rPr lang="da-DK" sz="2400" i="1">
                              <a:latin typeface="Cambria Math"/>
                            </a:rPr>
                            <m:t> ∩ </m:t>
                          </m:r>
                          <m:r>
                            <a:rPr lang="da-DK" sz="2400" i="1">
                              <a:latin typeface="Cambria Math"/>
                              <a:ea typeface="Cambria Math"/>
                            </a:rPr>
                            <m:t>𝐵</m:t>
                          </m:r>
                          <m:r>
                            <a:rPr lang="da-DK" sz="2400" i="1">
                              <a:latin typeface="Cambria Math"/>
                              <a:ea typeface="Cambria Math"/>
                            </a:rPr>
                            <m:t>)</m:t>
                          </m:r>
                        </m:num>
                        <m:den>
                          <m:r>
                            <a:rPr lang="da-DK" sz="2400" i="1">
                              <a:latin typeface="Cambria Math"/>
                            </a:rPr>
                            <m:t>𝑃</m:t>
                          </m:r>
                          <m:r>
                            <a:rPr lang="da-DK" sz="2400" i="1">
                              <a:latin typeface="Cambria Math"/>
                            </a:rPr>
                            <m:t>(</m:t>
                          </m:r>
                          <m:r>
                            <a:rPr lang="da-DK" sz="2400" i="1">
                              <a:latin typeface="Cambria Math"/>
                            </a:rPr>
                            <m:t>𝐵</m:t>
                          </m:r>
                          <m:r>
                            <a:rPr lang="da-DK" sz="2400" i="1">
                              <a:latin typeface="Cambria Math"/>
                            </a:rPr>
                            <m:t>)</m:t>
                          </m:r>
                        </m:den>
                      </m:f>
                    </m:oMath>
                  </m:oMathPara>
                </a14:m>
                <a:endParaRPr lang="en-GB"/>
              </a:p>
            </p:txBody>
          </p:sp>
        </mc:Choice>
        <mc:Fallback>
          <p:sp>
            <p:nvSpPr>
              <p:cNvPr id="15" name="TextBox 14"/>
              <p:cNvSpPr txBox="1">
                <a:spLocks noRot="1" noChangeAspect="1" noMove="1" noResize="1" noEditPoints="1" noAdjustHandles="1" noChangeArrowheads="1" noChangeShapeType="1" noTextEdit="1"/>
              </p:cNvSpPr>
              <p:nvPr/>
            </p:nvSpPr>
            <p:spPr>
              <a:xfrm>
                <a:off x="5796136" y="3427374"/>
                <a:ext cx="3093411" cy="861326"/>
              </a:xfrm>
              <a:prstGeom prst="rect">
                <a:avLst/>
              </a:prstGeom>
              <a:blipFill rotWithShape="1">
                <a:blip r:embed="rId3"/>
                <a:stretch>
                  <a:fillRect/>
                </a:stretch>
              </a:blipFill>
            </p:spPr>
            <p:txBody>
              <a:bodyPr/>
              <a:lstStyle/>
              <a:p>
                <a:r>
                  <a:rPr lang="en-GB">
                    <a:noFill/>
                  </a:rPr>
                  <a:t> </a:t>
                </a:r>
              </a:p>
            </p:txBody>
          </p:sp>
        </mc:Fallback>
      </mc:AlternateContent>
      <p:grpSp>
        <p:nvGrpSpPr>
          <p:cNvPr id="7" name="Group 6"/>
          <p:cNvGrpSpPr/>
          <p:nvPr/>
        </p:nvGrpSpPr>
        <p:grpSpPr>
          <a:xfrm>
            <a:off x="822811" y="1412776"/>
            <a:ext cx="4685293" cy="2880319"/>
            <a:chOff x="822811" y="1412776"/>
            <a:chExt cx="4685293" cy="2880319"/>
          </a:xfrm>
        </p:grpSpPr>
        <p:grpSp>
          <p:nvGrpSpPr>
            <p:cNvPr id="13" name="Group 12"/>
            <p:cNvGrpSpPr/>
            <p:nvPr/>
          </p:nvGrpSpPr>
          <p:grpSpPr>
            <a:xfrm>
              <a:off x="899592" y="1844823"/>
              <a:ext cx="4608512" cy="2448272"/>
              <a:chOff x="1259632" y="2204864"/>
              <a:chExt cx="4608512" cy="2448272"/>
            </a:xfrm>
          </p:grpSpPr>
          <p:sp>
            <p:nvSpPr>
              <p:cNvPr id="5" name="Oval 4"/>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 name="Oval 5"/>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Rectangle 10"/>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14" name="TextBox 13"/>
            <p:cNvSpPr txBox="1"/>
            <p:nvPr/>
          </p:nvSpPr>
          <p:spPr>
            <a:xfrm>
              <a:off x="822811" y="1412776"/>
              <a:ext cx="1623778" cy="40011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a:t>Venn diagram</a:t>
              </a:r>
            </a:p>
          </p:txBody>
        </p:sp>
        <mc:AlternateContent>
          <mc:Choice Requires="a14">
            <p:sp>
              <p:nvSpPr>
                <p:cNvPr id="16" name="Rectangle 15"/>
                <p:cNvSpPr/>
                <p:nvPr/>
              </p:nvSpPr>
              <p:spPr>
                <a:xfrm>
                  <a:off x="2601962" y="2823960"/>
                  <a:ext cx="98289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i="1">
                            <a:latin typeface="Cambria Math"/>
                          </a:rPr>
                          <m:t>𝐴</m:t>
                        </m:r>
                        <m:r>
                          <a:rPr lang="da-DK" sz="2000" i="1">
                            <a:latin typeface="Cambria Math"/>
                          </a:rPr>
                          <m:t> ∩ </m:t>
                        </m:r>
                        <m:r>
                          <a:rPr lang="da-DK" sz="2000" i="1">
                            <a:latin typeface="Cambria Math"/>
                            <a:ea typeface="Cambria Math"/>
                          </a:rPr>
                          <m:t>𝐵</m:t>
                        </m:r>
                      </m:oMath>
                    </m:oMathPara>
                  </a14:m>
                  <a:endParaRPr lang="en-GB" sz="2000"/>
                </a:p>
              </p:txBody>
            </p:sp>
          </mc:Choice>
          <mc:Fallback>
            <p:sp>
              <p:nvSpPr>
                <p:cNvPr id="16" name="Rectangle 15"/>
                <p:cNvSpPr>
                  <a:spLocks noRot="1" noChangeAspect="1" noMove="1" noResize="1" noEditPoints="1" noAdjustHandles="1" noChangeArrowheads="1" noChangeShapeType="1" noTextEdit="1"/>
                </p:cNvSpPr>
                <p:nvPr/>
              </p:nvSpPr>
              <p:spPr>
                <a:xfrm>
                  <a:off x="2601962" y="2823960"/>
                  <a:ext cx="982898" cy="400110"/>
                </a:xfrm>
                <a:prstGeom prst="rect">
                  <a:avLst/>
                </a:prstGeom>
                <a:blipFill>
                  <a:blip r:embed="rId4"/>
                  <a:stretch>
                    <a:fillRect/>
                  </a:stretch>
                </a:blipFill>
              </p:spPr>
              <p:txBody>
                <a:bodyPr/>
                <a:lstStyle/>
                <a:p>
                  <a:r>
                    <a:rPr lang="en-GB">
                      <a:noFill/>
                    </a:rPr>
                    <a:t> </a:t>
                  </a:r>
                </a:p>
              </p:txBody>
            </p:sp>
          </mc:Fallback>
        </mc:AlternateContent>
        <mc:AlternateContent>
          <mc:Choice Requires="a14">
            <p:sp>
              <p:nvSpPr>
                <p:cNvPr id="17" name="Rectangle 16"/>
                <p:cNvSpPr/>
                <p:nvPr/>
              </p:nvSpPr>
              <p:spPr>
                <a:xfrm>
                  <a:off x="1386803" y="2137748"/>
                  <a:ext cx="40677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i="1">
                            <a:latin typeface="Cambria Math"/>
                          </a:rPr>
                          <m:t>𝐴</m:t>
                        </m:r>
                      </m:oMath>
                    </m:oMathPara>
                  </a14:m>
                  <a:endParaRPr lang="en-GB" sz="2000"/>
                </a:p>
              </p:txBody>
            </p:sp>
          </mc:Choice>
          <mc:Fallback>
            <p:sp>
              <p:nvSpPr>
                <p:cNvPr id="17" name="Rectangle 16"/>
                <p:cNvSpPr>
                  <a:spLocks noRot="1" noChangeAspect="1" noMove="1" noResize="1" noEditPoints="1" noAdjustHandles="1" noChangeArrowheads="1" noChangeShapeType="1" noTextEdit="1"/>
                </p:cNvSpPr>
                <p:nvPr/>
              </p:nvSpPr>
              <p:spPr>
                <a:xfrm>
                  <a:off x="1386803" y="2137748"/>
                  <a:ext cx="406778" cy="400110"/>
                </a:xfrm>
                <a:prstGeom prst="rect">
                  <a:avLst/>
                </a:prstGeom>
                <a:blipFill>
                  <a:blip r:embed="rId5"/>
                  <a:stretch>
                    <a:fillRect/>
                  </a:stretch>
                </a:blipFill>
              </p:spPr>
              <p:txBody>
                <a:bodyPr/>
                <a:lstStyle/>
                <a:p>
                  <a:r>
                    <a:rPr lang="en-GB">
                      <a:noFill/>
                    </a:rPr>
                    <a:t> </a:t>
                  </a:r>
                </a:p>
              </p:txBody>
            </p:sp>
          </mc:Fallback>
        </mc:AlternateContent>
        <mc:AlternateContent>
          <mc:Choice Requires="a14">
            <p:sp>
              <p:nvSpPr>
                <p:cNvPr id="18" name="Rectangle 17"/>
                <p:cNvSpPr/>
                <p:nvPr/>
              </p:nvSpPr>
              <p:spPr>
                <a:xfrm>
                  <a:off x="4355976" y="2156204"/>
                  <a:ext cx="417550"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𝐵</m:t>
                        </m:r>
                      </m:oMath>
                    </m:oMathPara>
                  </a14:m>
                  <a:endParaRPr lang="en-GB" sz="2000"/>
                </a:p>
              </p:txBody>
            </p:sp>
          </mc:Choice>
          <mc:Fallback>
            <p:sp>
              <p:nvSpPr>
                <p:cNvPr id="18" name="Rectangle 17"/>
                <p:cNvSpPr>
                  <a:spLocks noRot="1" noChangeAspect="1" noMove="1" noResize="1" noEditPoints="1" noAdjustHandles="1" noChangeArrowheads="1" noChangeShapeType="1" noTextEdit="1"/>
                </p:cNvSpPr>
                <p:nvPr/>
              </p:nvSpPr>
              <p:spPr>
                <a:xfrm>
                  <a:off x="4355976" y="2156204"/>
                  <a:ext cx="417550" cy="400110"/>
                </a:xfrm>
                <a:prstGeom prst="rect">
                  <a:avLst/>
                </a:prstGeom>
                <a:blipFill>
                  <a:blip r:embed="rId6"/>
                  <a:stretch>
                    <a:fillRect/>
                  </a:stretch>
                </a:blipFill>
              </p:spPr>
              <p:txBody>
                <a:bodyPr/>
                <a:lstStyle/>
                <a:p>
                  <a:r>
                    <a:rPr lang="en-GB">
                      <a:noFill/>
                    </a:rPr>
                    <a:t> </a:t>
                  </a:r>
                </a:p>
              </p:txBody>
            </p:sp>
          </mc:Fallback>
        </mc:AlternateContent>
        <mc:AlternateContent>
          <mc:Choice Requires="a14">
            <p:sp>
              <p:nvSpPr>
                <p:cNvPr id="19" name="Rectangle 18"/>
                <p:cNvSpPr/>
                <p:nvPr/>
              </p:nvSpPr>
              <p:spPr>
                <a:xfrm>
                  <a:off x="5016561" y="1481670"/>
                  <a:ext cx="42370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endParaRPr lang="en-GB" sz="2000"/>
                </a:p>
              </p:txBody>
            </p:sp>
          </mc:Choice>
          <mc:Fallback>
            <p:sp>
              <p:nvSpPr>
                <p:cNvPr id="19" name="Rectangle 18"/>
                <p:cNvSpPr>
                  <a:spLocks noRot="1" noChangeAspect="1" noMove="1" noResize="1" noEditPoints="1" noAdjustHandles="1" noChangeArrowheads="1" noChangeShapeType="1" noTextEdit="1"/>
                </p:cNvSpPr>
                <p:nvPr/>
              </p:nvSpPr>
              <p:spPr>
                <a:xfrm>
                  <a:off x="5016561" y="1481670"/>
                  <a:ext cx="423706" cy="400110"/>
                </a:xfrm>
                <a:prstGeom prst="rect">
                  <a:avLst/>
                </a:prstGeom>
                <a:blipFill>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529743518"/>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3"/>
          <a:stretch>
            <a:fillRect/>
          </a:stretch>
        </p:blipFill>
        <p:spPr>
          <a:xfrm>
            <a:off x="539552" y="2780928"/>
            <a:ext cx="2669734" cy="1656184"/>
          </a:xfrm>
          <a:prstGeom prst="rect">
            <a:avLst/>
          </a:prstGeom>
        </p:spPr>
      </p:pic>
      <p:sp>
        <p:nvSpPr>
          <p:cNvPr id="2" name="Title 1"/>
          <p:cNvSpPr>
            <a:spLocks noGrp="1"/>
          </p:cNvSpPr>
          <p:nvPr>
            <p:ph type="title"/>
          </p:nvPr>
        </p:nvSpPr>
        <p:spPr/>
        <p:txBody>
          <a:bodyPr/>
          <a:lstStyle/>
          <a:p>
            <a:r>
              <a:rPr lang="da-DK" smtClean="0"/>
              <a:t>Uafhængighed</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pPr marL="0" indent="0">
                  <a:buNone/>
                </a:pPr>
                <a:r>
                  <a:rPr lang="da-DK" sz="2000" smtClean="0"/>
                  <a:t>To hændelser </a:t>
                </a:r>
                <a:r>
                  <a:rPr lang="da-DK" sz="2000" i="1" smtClean="0"/>
                  <a:t>A</a:t>
                </a:r>
                <a:r>
                  <a:rPr lang="da-DK" sz="2000" smtClean="0"/>
                  <a:t> og </a:t>
                </a:r>
                <a:r>
                  <a:rPr lang="da-DK" sz="2000" i="1" smtClean="0"/>
                  <a:t>B</a:t>
                </a:r>
                <a:r>
                  <a:rPr lang="da-DK" sz="2000" smtClean="0"/>
                  <a:t> er </a:t>
                </a:r>
                <a:r>
                  <a:rPr lang="da-DK" sz="2000" smtClean="0">
                    <a:solidFill>
                      <a:schemeClr val="tx2"/>
                    </a:solidFill>
                  </a:rPr>
                  <a:t>uafhængige</a:t>
                </a:r>
                <a:r>
                  <a:rPr lang="da-DK" sz="2000" smtClean="0"/>
                  <a:t>, hvis</a:t>
                </a:r>
              </a:p>
              <a:p>
                <a:pPr marL="0" indent="0">
                  <a:lnSpc>
                    <a:spcPct val="150000"/>
                  </a:lnSpc>
                  <a:buNone/>
                </a:pPr>
                <a:r>
                  <a:rPr lang="da-DK" sz="200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b="0" i="1" smtClean="0">
                          <a:latin typeface="Cambria Math"/>
                        </a:rPr>
                        <m:t>=</m:t>
                      </m:r>
                      <m:r>
                        <a:rPr lang="da-DK" sz="2000" b="0" i="1" smtClean="0">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oMath>
                  </m:oMathPara>
                </a14:m>
                <a:br>
                  <a:rPr lang="da-DK" sz="2000" smtClean="0"/>
                </a:br>
                <a:r>
                  <a:rPr lang="da-DK" sz="2000" smtClean="0"/>
                  <a:t>Med andre ord: Information om </a:t>
                </a:r>
                <a:r>
                  <a:rPr lang="da-DK" sz="2000" i="1" smtClean="0"/>
                  <a:t>B</a:t>
                </a:r>
                <a:r>
                  <a:rPr lang="da-DK" sz="2000" smtClean="0"/>
                  <a:t> ændrer ikke vores opfattelse af </a:t>
                </a:r>
                <a:r>
                  <a:rPr lang="da-DK" sz="2000" i="1" smtClean="0"/>
                  <a:t>A</a:t>
                </a:r>
              </a:p>
              <a:p>
                <a:pPr marL="0" indent="0">
                  <a:lnSpc>
                    <a:spcPct val="150000"/>
                  </a:lnSpc>
                  <a:buNone/>
                </a:pPr>
                <a:r>
                  <a:rPr lang="da-DK" sz="2000" smtClean="0"/>
                  <a:t>Eksempel:</a:t>
                </a:r>
                <a:br>
                  <a:rPr lang="da-DK" sz="2000" smtClean="0"/>
                </a:br>
                <a:r>
                  <a:rPr lang="da-DK" sz="2000" smtClean="0"/>
                  <a:t> </a:t>
                </a:r>
                <a:br>
                  <a:rPr lang="da-DK" sz="2000" smtClean="0"/>
                </a:br>
                <a:br>
                  <a:rPr lang="da-DK" sz="2000" smtClean="0"/>
                </a:br>
                <a:endParaRPr lang="da-DK" sz="2000" smtClean="0"/>
              </a:p>
              <a:p>
                <a:pPr marL="0" indent="0">
                  <a:buNone/>
                </a:pPr>
                <a14:m>
                  <m:oMathPara>
                    <m:oMathParaPr>
                      <m:jc/>
                    </m:oMathParaPr>
                    <m:oMath>
                      <m:r>
                        <a:rPr lang="en-US" sz="2000" i="1">
                          <a:solidFill>
                            <a:schemeClr val="accent1">
                              <a:lumMod val="75000"/>
                            </a:schemeClr>
                          </a:solidFill>
                          <a:latin typeface="Cambria Math" panose="02040503050406030204" pitchFamily="18" charset="0"/>
                        </a:rPr>
                        <m:t>𝑃</m:t>
                      </m:r>
                      <m:d>
                        <m:dPr>
                          <m:begChr m:val="("/>
                          <m:sepChr m:val="|"/>
                          <m:endChr m:val=")"/>
                          <m:grow m:val="on"/>
                          <m:shp m:val="centered"/>
                          <m:ctrlPr>
                            <a:rPr lang="en-US" sz="2000" i="1">
                              <a:solidFill>
                                <a:schemeClr val="accent1">
                                  <a:lumMod val="75000"/>
                                </a:schemeClr>
                              </a:solidFill>
                              <a:latin typeface="Cambria Math" panose="02040503050406030204" pitchFamily="18" charset="0"/>
                            </a:rPr>
                          </m:ctrlPr>
                        </m:dPr>
                        <m:e>
                          <m:r>
                            <m:rPr>
                              <m:sty m:val="p"/>
                            </m:rPr>
                            <a:rPr lang="en-US" sz="2000">
                              <a:solidFill>
                                <a:schemeClr val="accent1">
                                  <a:lumMod val="75000"/>
                                </a:schemeClr>
                              </a:solidFill>
                              <a:latin typeface="Cambria Math" panose="02040503050406030204" pitchFamily="18" charset="0"/>
                            </a:rPr>
                            <m:t>Mand</m:t>
                          </m:r>
                        </m:e>
                      </m:d>
                      <m:r>
                        <a:rPr lang="en-US" sz="2000" i="1">
                          <a:latin typeface="Cambria Math" panose="02040503050406030204" pitchFamily="18" charset="0"/>
                        </a:rPr>
                        <m:t>=</m:t>
                      </m:r>
                      <m:f>
                        <m:fPr>
                          <m:type m:val="bar"/>
                          <m:ctrlPr>
                            <a:rPr lang="en-US" sz="2000" b="0" i="1" smtClean="0">
                              <a:latin typeface="Cambria Math" panose="02040503050406030204" pitchFamily="18" charset="0"/>
                            </a:rPr>
                          </m:ctrlPr>
                        </m:fPr>
                        <m:num>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112+222</m:t>
                              </m:r>
                            </m:e>
                          </m:d>
                        </m:num>
                        <m:den>
                          <m:r>
                            <a:rPr lang="en-US" sz="2000" i="1">
                              <a:latin typeface="Cambria Math" panose="02040503050406030204" pitchFamily="18" charset="0"/>
                            </a:rPr>
                            <m:t>470</m:t>
                          </m:r>
                        </m:den>
                      </m:f>
                      <m:r>
                        <a:rPr lang="en-US" sz="2000" b="0" i="1" smtClean="0">
                          <a:latin typeface="Cambria Math" panose="02040503050406030204" pitchFamily="18" charset="0"/>
                        </a:rPr>
                        <m:t>=0.71</m:t>
                      </m:r>
                    </m:oMath>
                  </m:oMathPara>
                </a14:m>
                <a:r>
                  <a:rPr lang="da-DK" sz="2000" smtClean="0"/>
                  <a:t> </a:t>
                </a:r>
              </a:p>
              <a:p>
                <a:pPr marL="0" indent="0">
                  <a:buNone/>
                </a:pP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Mand</m:t>
                          </m:r>
                          <m:r>
                            <a:rPr lang="en-US" sz="2000" b="0" i="1" smtClean="0">
                              <a:solidFill>
                                <a:schemeClr val="accent1">
                                  <a:lumMod val="75000"/>
                                </a:schemeClr>
                              </a:solidFill>
                              <a:latin typeface="Cambria Math" panose="02040503050406030204" pitchFamily="18" charset="0"/>
                            </a:rPr>
                            <m:t> </m:t>
                          </m:r>
                        </m:e>
                      </m:d>
                      <m:r>
                        <m:rPr>
                          <m:sty m:val="p"/>
                        </m:rPr>
                        <a:rPr lang="en-US" sz="2000" b="0" i="0" smtClean="0">
                          <a:solidFill>
                            <a:schemeClr val="accent1">
                              <a:lumMod val="75000"/>
                            </a:schemeClr>
                          </a:solidFill>
                          <a:latin typeface="Cambria Math" panose="02040503050406030204" pitchFamily="18" charset="0"/>
                        </a:rPr>
                        <m:t> </m:t>
                      </m:r>
                      <m:r>
                        <m:rPr>
                          <m:sty m:val="p"/>
                        </m:rPr>
                        <a:rPr lang="en-US" sz="2000" b="0" i="0" smtClean="0">
                          <a:solidFill>
                            <a:schemeClr val="accent1">
                              <a:lumMod val="75000"/>
                            </a:schemeClr>
                          </a:solidFill>
                          <a:latin typeface="Cambria Math" panose="02040503050406030204" pitchFamily="18" charset="0"/>
                        </a:rPr>
                        <m:t>Maskin</m:t>
                      </m:r>
                      <m:r>
                        <a:rPr lang="en-US" sz="2000" b="0" i="1" smtClean="0">
                          <a:solidFill>
                            <a:schemeClr val="accent1">
                              <a:lumMod val="75000"/>
                            </a:schemeClr>
                          </a:solidFill>
                          <a:latin typeface="Cambria Math" panose="02040503050406030204" pitchFamily="18" charset="0"/>
                        </a:rPr>
                        <m:t>)</m:t>
                      </m:r>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222</m:t>
                          </m:r>
                        </m:num>
                        <m:den>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222+41</m:t>
                              </m:r>
                            </m:e>
                          </m:d>
                        </m:den>
                      </m:f>
                      <m:r>
                        <a:rPr lang="en-US" sz="2000" b="0" i="1" smtClean="0">
                          <a:latin typeface="Cambria Math" panose="02040503050406030204" pitchFamily="18" charset="0"/>
                        </a:rPr>
                        <m:t>=0.84</m:t>
                      </m:r>
                    </m:oMath>
                  </m:oMathPara>
                </a14:m>
                <a:r>
                  <a:rPr lang="da-DK" sz="2000" smtClean="0"/>
                  <a:t> </a:t>
                </a:r>
              </a:p>
              <a:p>
                <a:pPr marL="0" indent="0">
                  <a:buNone/>
                </a:pPr>
                <a:r>
                  <a:rPr lang="da-DK" sz="2000" smtClean="0"/>
                  <a:t>Da </a:t>
                </a:r>
                <a14:m>
                  <m:oMathPara>
                    <m:oMathParaPr>
                      <m:jc/>
                    </m:oMathParaPr>
                    <m:oMath>
                      <m:r>
                        <a:rPr lang="en-US" sz="2000" i="1">
                          <a:solidFill>
                            <a:schemeClr val="accent1">
                              <a:lumMod val="75000"/>
                            </a:schemeClr>
                          </a:solidFill>
                          <a:latin typeface="Cambria Math" panose="02040503050406030204" pitchFamily="18" charset="0"/>
                        </a:rPr>
                        <m:t>𝑃</m:t>
                      </m:r>
                      <m:d>
                        <m:dPr>
                          <m:begChr m:val="("/>
                          <m:sepChr m:val="|"/>
                          <m:endChr m:val="|"/>
                          <m:grow m:val="on"/>
                          <m:shp m:val="centered"/>
                          <m:ctrlPr>
                            <a:rPr lang="en-US" sz="2000" i="1">
                              <a:solidFill>
                                <a:schemeClr val="accent1">
                                  <a:lumMod val="75000"/>
                                </a:schemeClr>
                              </a:solidFill>
                              <a:latin typeface="Cambria Math" panose="02040503050406030204" pitchFamily="18" charset="0"/>
                            </a:rPr>
                          </m:ctrlPr>
                        </m:dPr>
                        <m:e>
                          <m:r>
                            <m:rPr>
                              <m:sty m:val="p"/>
                            </m:rPr>
                            <a:rPr lang="en-US" sz="2000">
                              <a:solidFill>
                                <a:schemeClr val="accent1">
                                  <a:lumMod val="75000"/>
                                </a:schemeClr>
                              </a:solidFill>
                              <a:latin typeface="Cambria Math" panose="02040503050406030204" pitchFamily="18" charset="0"/>
                            </a:rPr>
                            <m:t>Mand</m:t>
                          </m:r>
                          <m:r>
                            <a:rPr lang="en-US" sz="2000" i="1">
                              <a:solidFill>
                                <a:schemeClr val="accent1">
                                  <a:lumMod val="75000"/>
                                </a:schemeClr>
                              </a:solidFill>
                              <a:latin typeface="Cambria Math" panose="02040503050406030204" pitchFamily="18" charset="0"/>
                            </a:rPr>
                            <m:t> </m:t>
                          </m:r>
                        </m:e>
                      </m:d>
                      <m:r>
                        <m:rPr>
                          <m:sty m:val="p"/>
                        </m:rPr>
                        <a:rPr lang="en-US" sz="2000">
                          <a:solidFill>
                            <a:schemeClr val="accent1">
                              <a:lumMod val="75000"/>
                            </a:schemeClr>
                          </a:solidFill>
                          <a:latin typeface="Cambria Math" panose="02040503050406030204" pitchFamily="18" charset="0"/>
                        </a:rPr>
                        <m:t> </m:t>
                      </m:r>
                      <m:r>
                        <m:rPr>
                          <m:sty m:val="p"/>
                        </m:rPr>
                        <a:rPr lang="en-US" sz="2000">
                          <a:solidFill>
                            <a:schemeClr val="accent1">
                              <a:lumMod val="75000"/>
                            </a:schemeClr>
                          </a:solidFill>
                          <a:latin typeface="Cambria Math" panose="02040503050406030204" pitchFamily="18" charset="0"/>
                        </a:rPr>
                        <m:t>Maskin</m:t>
                      </m:r>
                      <m:r>
                        <a:rPr lang="en-US" sz="2000" i="1">
                          <a:solidFill>
                            <a:schemeClr val="accent1">
                              <a:lumMod val="75000"/>
                            </a:schemeClr>
                          </a:solidFill>
                          <a:latin typeface="Cambria Math" panose="02040503050406030204" pitchFamily="18" charset="0"/>
                        </a:rPr>
                        <m:t>)</m:t>
                      </m:r>
                      <m:r>
                        <a:rPr lang="en-US" sz="2000" i="1" smtClean="0">
                          <a:solidFill>
                            <a:schemeClr val="accent1">
                              <a:lumMod val="75000"/>
                            </a:schemeClr>
                          </a:solidFill>
                          <a:latin typeface="Cambria Math" panose="02040503050406030204" pitchFamily="18" charset="0"/>
                          <a:ea typeface="Cambria Math" panose="02040503050406030204" pitchFamily="18" charset="0"/>
                        </a:rPr>
                        <m:t>≠</m:t>
                      </m:r>
                      <m:r>
                        <a:rPr lang="en-US" sz="2000" i="1">
                          <a:solidFill>
                            <a:schemeClr val="accent1">
                              <a:lumMod val="75000"/>
                            </a:schemeClr>
                          </a:solidFill>
                          <a:latin typeface="Cambria Math" panose="02040503050406030204" pitchFamily="18" charset="0"/>
                        </a:rPr>
                        <m:t>𝑃</m:t>
                      </m:r>
                      <m:d>
                        <m:dPr>
                          <m:begChr m:val="("/>
                          <m:sepChr m:val="|"/>
                          <m:endChr m:val=")"/>
                          <m:grow m:val="on"/>
                          <m:shp m:val="centered"/>
                          <m:ctrlPr>
                            <a:rPr lang="en-US" sz="2000" i="1">
                              <a:solidFill>
                                <a:schemeClr val="accent1">
                                  <a:lumMod val="75000"/>
                                </a:schemeClr>
                              </a:solidFill>
                              <a:latin typeface="Cambria Math" panose="02040503050406030204" pitchFamily="18" charset="0"/>
                            </a:rPr>
                          </m:ctrlPr>
                        </m:dPr>
                        <m:e>
                          <m:r>
                            <m:rPr>
                              <m:sty m:val="p"/>
                            </m:rPr>
                            <a:rPr lang="en-US" sz="2000">
                              <a:solidFill>
                                <a:schemeClr val="accent1">
                                  <a:lumMod val="75000"/>
                                </a:schemeClr>
                              </a:solidFill>
                              <a:latin typeface="Cambria Math" panose="02040503050406030204" pitchFamily="18" charset="0"/>
                            </a:rPr>
                            <m:t>Mand</m:t>
                          </m:r>
                        </m:e>
                      </m:d>
                    </m:oMath>
                  </m:oMathPara>
                </a14:m>
                <a:r>
                  <a:rPr lang="da-DK" sz="2000" smtClean="0"/>
                  <a:t> er hændelserne Mand og Maskin </a:t>
                </a:r>
                <a:br>
                  <a:rPr lang="da-DK" sz="2000" smtClean="0"/>
                </a:br>
                <a:r>
                  <a:rPr lang="da-DK" sz="2000" u="sng" smtClean="0"/>
                  <a:t>ikke</a:t>
                </a:r>
                <a:r>
                  <a:rPr lang="da-DK" sz="2000" smtClean="0"/>
                  <a:t> uafhængige (der er ikke samme kønsfordeling for de to ingeniørretninger).</a:t>
                </a:r>
                <a:br>
                  <a:rPr lang="da-DK" smtClean="0"/>
                </a:br>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4"/>
                <a:stretch>
                  <a:fillRect l="-783"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89</a:t>
            </a:fld>
            <a:endParaRPr lang="da-DK"/>
          </a:p>
        </p:txBody>
      </p:sp>
    </p:spTree>
    <p:extLst>
      <p:ext uri="{BB962C8B-B14F-4D97-AF65-F5344CB8AC3E}">
        <p14:creationId xmlns:p14="http://schemas.microsoft.com/office/powerpoint/2010/main" val="3233181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Eksamen</a:t>
            </a:r>
          </a:p>
        </p:txBody>
      </p:sp>
      <p:sp>
        <p:nvSpPr>
          <p:cNvPr id="3" name="Content Placeholder 2"/>
          <p:cNvSpPr>
            <a:spLocks noGrp="1"/>
          </p:cNvSpPr>
          <p:nvPr>
            <p:ph idx="1"/>
          </p:nvPr>
        </p:nvSpPr>
        <p:spPr/>
        <p:txBody>
          <a:bodyPr/>
          <a:lstStyle/>
          <a:p>
            <a:r>
              <a:rPr lang="da-DK" altLang="da-DK"/>
              <a:t>Fra kursuskataloget: </a:t>
            </a:r>
            <a:r>
              <a:rPr lang="da-DK" altLang="da-DK">
                <a:hlinkClick r:id="rId3"/>
              </a:rPr>
              <a:t>https://kursuskatalog.au.dk/da/course/114322</a:t>
            </a:r>
            <a:r>
              <a:rPr lang="da-DK" altLang="da-DK"/>
              <a:t> </a:t>
            </a:r>
            <a:br>
              <a:rPr lang="da-DK" altLang="da-DK">
                <a:hlinkClick r:id="rId3"/>
              </a:rPr>
            </a:br>
            <a:endParaRPr lang="da-DK" altLang="da-DK"/>
          </a:p>
          <a:p>
            <a:r>
              <a:rPr lang="da-DK" altLang="da-DK" b="1"/>
              <a:t>Hjælpemidler:</a:t>
            </a:r>
            <a:br>
              <a:rPr lang="da-DK" altLang="da-DK" b="1"/>
            </a:br>
            <a:r>
              <a:rPr lang="da-DK" altLang="da-DK"/>
              <a:t>Alt er tilladt, bortset fra </a:t>
            </a:r>
            <a:br>
              <a:rPr lang="da-DK" altLang="da-DK"/>
            </a:br>
            <a:r>
              <a:rPr lang="da-DK" altLang="da-DK"/>
              <a:t>kommunikation med andre.</a:t>
            </a:r>
          </a:p>
        </p:txBody>
      </p:sp>
      <p:sp>
        <p:nvSpPr>
          <p:cNvPr id="4" name="Slide Number Placeholder 3"/>
          <p:cNvSpPr>
            <a:spLocks noGrp="1"/>
          </p:cNvSpPr>
          <p:nvPr>
            <p:ph type="sldNum" sz="quarter" idx="12"/>
          </p:nvPr>
        </p:nvSpPr>
        <p:spPr/>
        <p:txBody>
          <a:bodyPr/>
          <a:lstStyle/>
          <a:p>
            <a:fld id="{2CD97C06-EC96-4259-9516-82894ECCBF7D}" type="slidenum">
              <a:rPr lang="da-DK" smtClean="0"/>
              <a:t>9</a:t>
            </a:fld>
            <a:endParaRPr lang="da-DK"/>
          </a:p>
        </p:txBody>
      </p:sp>
      <p:pic>
        <p:nvPicPr>
          <p:cNvPr id="5" name="Picture 4"/>
          <p:cNvPicPr>
            <a:picLocks noChangeAspect="1"/>
          </p:cNvPicPr>
          <p:nvPr/>
        </p:nvPicPr>
        <p:blipFill>
          <a:blip r:embed="rId4"/>
          <a:stretch>
            <a:fillRect/>
          </a:stretch>
        </p:blipFill>
        <p:spPr>
          <a:xfrm>
            <a:off x="5076056" y="2012076"/>
            <a:ext cx="3540336" cy="4605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99794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Uafhængighed</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pPr marL="0" indent="0">
                  <a:buNone/>
                </a:pPr>
                <a:r>
                  <a:rPr lang="da-DK" sz="2000" smtClean="0"/>
                  <a:t>Antag at de to hændelser </a:t>
                </a:r>
                <a:r>
                  <a:rPr lang="da-DK" sz="2000" i="1" smtClean="0"/>
                  <a:t>A</a:t>
                </a:r>
                <a:r>
                  <a:rPr lang="da-DK" sz="2000" smtClean="0"/>
                  <a:t> og </a:t>
                </a:r>
                <a:r>
                  <a:rPr lang="da-DK" sz="2000" i="1" smtClean="0"/>
                  <a:t>B</a:t>
                </a:r>
                <a:r>
                  <a:rPr lang="da-DK" sz="2000" smtClean="0"/>
                  <a:t> er </a:t>
                </a:r>
                <a:r>
                  <a:rPr lang="da-DK" sz="2000" smtClean="0">
                    <a:solidFill>
                      <a:schemeClr val="tx2"/>
                    </a:solidFill>
                  </a:rPr>
                  <a:t>uafhængige</a:t>
                </a:r>
                <a:r>
                  <a:rPr lang="da-DK" sz="2000" smtClean="0"/>
                  <a:t>. Så ved vi, at</a:t>
                </a:r>
              </a:p>
              <a:p>
                <a:pPr marL="0" indent="0">
                  <a:buNone/>
                </a:pPr>
                <a:r>
                  <a:rPr lang="da-DK" sz="2000" smtClean="0"/>
                  <a:t> </a:t>
                </a: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r>
                        <a:rPr lang="da-DK" sz="2000" i="1">
                          <a:latin typeface="Cambria Math"/>
                        </a:rPr>
                        <m:t>𝑃</m:t>
                      </m:r>
                      <m:r>
                        <a:rPr lang="da-DK" sz="2000" i="1">
                          <a:latin typeface="Cambria Math"/>
                        </a:rPr>
                        <m:t>(</m:t>
                      </m:r>
                      <m:r>
                        <a:rPr lang="da-DK" sz="2000" i="1">
                          <a:latin typeface="Cambria Math"/>
                        </a:rPr>
                        <m:t>𝐴</m:t>
                      </m:r>
                      <m:r>
                        <a:rPr lang="da-DK" sz="2000" i="1">
                          <a:latin typeface="Cambria Math"/>
                        </a:rPr>
                        <m:t>)</m:t>
                      </m:r>
                    </m:oMath>
                  </m:oMathPara>
                </a14:m>
                <a:br>
                  <a:rPr lang="da-DK" sz="2000" smtClean="0"/>
                </a:br>
                <a:endParaRPr lang="da-DK" sz="2000" smtClean="0"/>
              </a:p>
              <a:p>
                <a:pPr marL="0" indent="0">
                  <a:buNone/>
                </a:pPr>
                <a:r>
                  <a:rPr lang="da-DK" sz="2000" smtClean="0"/>
                  <a:t>Det følger af ligningen for betinget sandsynlighed, at </a:t>
                </a:r>
              </a:p>
              <a:p>
                <a:pPr marL="0" indent="0">
                  <a:buNone/>
                </a:pPr>
                <a:r>
                  <a:rPr lang="da-DK" sz="200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𝑃</m:t>
                          </m:r>
                          <m:r>
                            <a:rPr lang="da-DK" sz="2000" i="1">
                              <a:latin typeface="Cambria Math"/>
                            </a:rPr>
                            <m:t>(</m:t>
                          </m:r>
                          <m:r>
                            <a:rPr lang="da-DK" sz="2000" i="1">
                              <a:latin typeface="Cambria Math"/>
                            </a:rPr>
                            <m:t>𝐴</m:t>
                          </m:r>
                          <m:r>
                            <a:rPr lang="da-DK" sz="2000" i="1">
                              <a:latin typeface="Cambria Math"/>
                            </a:rPr>
                            <m:t> ∩ </m:t>
                          </m:r>
                          <m:r>
                            <a:rPr lang="da-DK" sz="2000" i="1">
                              <a:latin typeface="Cambria Math"/>
                              <a:ea typeface="Cambria Math"/>
                            </a:rPr>
                            <m:t>𝐵</m:t>
                          </m:r>
                          <m:r>
                            <a:rPr lang="da-DK" sz="2000" i="1">
                              <a:latin typeface="Cambria Math"/>
                              <a:ea typeface="Cambria Math"/>
                            </a:rPr>
                            <m:t>)</m:t>
                          </m:r>
                        </m:num>
                        <m:den>
                          <m:r>
                            <a:rPr lang="da-DK" sz="2000" i="1">
                              <a:latin typeface="Cambria Math"/>
                            </a:rPr>
                            <m:t>𝑃</m:t>
                          </m:r>
                          <m:r>
                            <a:rPr lang="da-DK" sz="2000" i="1">
                              <a:latin typeface="Cambria Math"/>
                            </a:rPr>
                            <m:t>(</m:t>
                          </m:r>
                          <m:r>
                            <a:rPr lang="da-DK" sz="2000" i="1">
                              <a:latin typeface="Cambria Math"/>
                            </a:rPr>
                            <m:t>𝐵</m:t>
                          </m:r>
                          <m:r>
                            <a:rPr lang="da-DK" sz="2000" i="1">
                              <a:latin typeface="Cambria Math"/>
                            </a:rPr>
                            <m:t>)</m:t>
                          </m:r>
                        </m:den>
                      </m:f>
                      <m:r>
                        <a:rPr lang="da-DK" sz="2000" b="0" i="1" smtClean="0">
                          <a:latin typeface="Cambria Math"/>
                        </a:rPr>
                        <m:t>  </m:t>
                      </m:r>
                    </m:oMath>
                  </m:oMathPara>
                </a14:m>
                <a:r>
                  <a:rPr lang="da-DK" sz="2000" smtClean="0"/>
                  <a:t> </a:t>
                </a:r>
              </a:p>
              <a:p>
                <a:pPr marL="0" indent="0">
                  <a:buNone/>
                </a:pPr>
                <a:r>
                  <a:rPr lang="da-DK" sz="2000" smtClean="0"/>
                  <a:t> 		</a:t>
                </a:r>
                <a14:m>
                  <m:oMathPara>
                    <m:oMathParaPr>
                      <m:jc/>
                    </m:oMathParaPr>
                    <m:oMath>
                      <m:groupChr>
                        <m:groupChrPr>
                          <m:chr m:val="⇒"/>
                          <m:pos m:val="top"/>
                          <m:vertJc m:val="bot"/>
                          <m:ctrlPr>
                            <a:rPr lang="da-DK" sz="2000" i="1">
                              <a:latin typeface="Cambria Math" panose="02040503050406030204" pitchFamily="18" charset="0"/>
                            </a:rPr>
                          </m:ctrlPr>
                        </m:groupChrPr>
                        <m:e>
                          <m:r>
                            <a:rPr lang="en-US" sz="2000" i="1">
                              <a:latin typeface="Cambria Math" panose="02040503050406030204" pitchFamily="18" charset="0"/>
                            </a:rPr>
                            <m:t> </m:t>
                          </m:r>
                        </m:e>
                      </m:groupChr>
                      <m:r>
                        <a:rPr lang="en-US" sz="2000" b="0" i="1" smtClean="0">
                          <a:latin typeface="Cambria Math" panose="02040503050406030204" pitchFamily="18" charset="0"/>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b="0" i="1" smtClean="0">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smtClean="0">
                          <a:latin typeface="Cambria Math" panose="02040503050406030204" pitchFamily="18" charset="0"/>
                          <a:ea typeface="Cambria Math" panose="02040503050406030204" pitchFamily="18" charset="0"/>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𝐵</m:t>
                          </m:r>
                        </m:e>
                      </m:d>
                      <m:r>
                        <a:rPr lang="da-DK" sz="2000" b="0" i="1" smtClean="0">
                          <a:latin typeface="Cambria Math"/>
                        </a:rPr>
                        <m:t>  </m:t>
                      </m:r>
                    </m:oMath>
                  </m:oMathPara>
                </a14:m>
                <a:r>
                  <a:rPr lang="da-DK" sz="2000" smtClean="0"/>
                  <a:t> </a:t>
                </a:r>
              </a:p>
              <a:p>
                <a:pPr marL="0" indent="0">
                  <a:buNone/>
                </a:pPr>
                <a:r>
                  <a:rPr lang="da-DK" sz="2000" smtClean="0"/>
                  <a:t> 		</a:t>
                </a:r>
                <a14:m>
                  <m:oMathPara>
                    <m:oMathParaPr>
                      <m:jc/>
                    </m:oMathParaPr>
                    <m:oMath>
                      <m:groupChr>
                        <m:groupChrPr>
                          <m:chr m:val="⇒"/>
                          <m:pos m:val="top"/>
                          <m:vertJc m:val="bot"/>
                          <m:ctrlPr>
                            <a:rPr lang="da-DK" sz="2000" i="1">
                              <a:latin typeface="Cambria Math" panose="02040503050406030204" pitchFamily="18" charset="0"/>
                            </a:rPr>
                          </m:ctrlPr>
                        </m:groupChrPr>
                        <m:e>
                          <m:r>
                            <a:rPr lang="en-US" sz="2000" i="1">
                              <a:latin typeface="Cambria Math" panose="02040503050406030204" pitchFamily="18" charset="0"/>
                            </a:rPr>
                            <m:t> </m:t>
                          </m:r>
                        </m:e>
                      </m:groupChr>
                      <m:r>
                        <a:rPr lang="en-US" sz="2000" b="0" i="1" smtClean="0">
                          <a:latin typeface="Cambria Math" panose="02040503050406030204" pitchFamily="18" charset="0"/>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r>
                  <a:rPr lang="da-DK" sz="2000" smtClean="0"/>
                  <a:t> </a:t>
                </a:r>
              </a:p>
              <a:p>
                <a:pPr marL="0" indent="0">
                  <a:buNone/>
                </a:pPr>
                <a:r>
                  <a:rPr lang="da-DK" sz="2000" smtClean="0"/>
                  <a:t>Med </a:t>
                </a:r>
                <a:r>
                  <a:rPr lang="da-DK" sz="2000"/>
                  <a:t>andre ord kan vi beregne sandsynligheden for fælleshændelsen af </a:t>
                </a:r>
                <a:r>
                  <a:rPr lang="da-DK" sz="2000" i="1" smtClean="0"/>
                  <a:t>A </a:t>
                </a:r>
                <a:r>
                  <a:rPr lang="da-DK" sz="2000" smtClean="0"/>
                  <a:t>og </a:t>
                </a:r>
                <a:r>
                  <a:rPr lang="da-DK" sz="2000" i="1"/>
                  <a:t>B</a:t>
                </a:r>
                <a:r>
                  <a:rPr lang="da-DK" sz="2000"/>
                  <a:t> som produktet af sandsynligheden for </a:t>
                </a:r>
                <a:r>
                  <a:rPr lang="da-DK" sz="2000" smtClean="0"/>
                  <a:t>enkelthændelserne. For eksempel: </a:t>
                </a:r>
                <a:r>
                  <a:rPr lang="da-DK" sz="2000" i="1" smtClean="0"/>
                  <a:t>A</a:t>
                </a:r>
                <a:r>
                  <a:rPr lang="da-DK" sz="2000" smtClean="0"/>
                  <a:t> er kast med mønt, </a:t>
                </a:r>
                <a:r>
                  <a:rPr lang="da-DK" sz="2000" i="1" smtClean="0"/>
                  <a:t>B</a:t>
                </a:r>
                <a:r>
                  <a:rPr lang="da-DK" sz="2000" smtClean="0"/>
                  <a:t> er kast med terning. </a:t>
                </a:r>
                <a:br>
                  <a:rPr lang="da-DK" sz="2000" smtClean="0"/>
                </a:br>
                <a:r>
                  <a:rPr lang="da-DK" sz="2000" smtClean="0"/>
                  <a:t>	</a:t>
                </a:r>
                <a:r>
                  <a:rPr lang="da-DK" sz="2000" i="1" smtClean="0"/>
                  <a:t>P</a:t>
                </a:r>
                <a:r>
                  <a:rPr lang="da-DK" sz="2000" smtClean="0"/>
                  <a:t>(Plat </a:t>
                </a:r>
                <a14:m>
                  <m:oMathPara>
                    <m:oMathParaPr>
                      <m:jc/>
                    </m:oMathParaPr>
                    <m:oMath>
                      <m:r>
                        <a:rPr lang="da-DK" sz="2000" i="1" smtClean="0">
                          <a:latin typeface="Cambria Math"/>
                          <a:ea typeface="Cambria Math"/>
                        </a:rPr>
                        <m:t>∩</m:t>
                      </m:r>
                      <m:r>
                        <a:rPr lang="da-DK" sz="2000" b="0" i="1" smtClean="0">
                          <a:latin typeface="Cambria Math"/>
                          <a:ea typeface="Cambria Math"/>
                        </a:rPr>
                        <m:t>  </m:t>
                      </m:r>
                    </m:oMath>
                  </m:oMathPara>
                </a14:m>
                <a:r>
                  <a:rPr lang="da-DK" sz="2000" smtClean="0"/>
                  <a:t>6) = </a:t>
                </a:r>
                <a:r>
                  <a:rPr lang="da-DK" sz="2000" i="1" smtClean="0"/>
                  <a:t>P</a:t>
                </a:r>
                <a:r>
                  <a:rPr lang="da-DK" sz="2000" smtClean="0"/>
                  <a:t>(Plat)·</a:t>
                </a:r>
                <a:r>
                  <a:rPr lang="da-DK" sz="2000" i="1" smtClean="0"/>
                  <a:t>P</a:t>
                </a:r>
                <a:r>
                  <a:rPr lang="da-DK" sz="2000" smtClean="0"/>
                  <a:t>(6) = </a:t>
                </a:r>
                <a14:m>
                  <m:oMathPara>
                    <m:oMathParaPr>
                      <m:jc/>
                    </m:oMathParaPr>
                    <m:oMath>
                      <m:f>
                        <m:fPr>
                          <m:type m:val="bar"/>
                          <m:ctrlPr>
                            <a:rPr lang="da-DK" sz="200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r>
                        <a:rPr lang="da-DK" sz="2000" i="1">
                          <a:latin typeface="Cambria Math"/>
                          <a:ea typeface="Cambria Math"/>
                        </a:rPr>
                        <m:t>∙</m:t>
                      </m:r>
                      <m:f>
                        <m:fPr>
                          <m:type m:val="bar"/>
                          <m:ctrlPr>
                            <a:rPr lang="da-DK" sz="2000" i="1" smtClean="0">
                              <a:latin typeface="Cambria Math" panose="02040503050406030204" pitchFamily="18" charset="0"/>
                              <a:ea typeface="Cambria Math"/>
                            </a:rPr>
                          </m:ctrlPr>
                        </m:fPr>
                        <m:num>
                          <m:r>
                            <a:rPr lang="da-DK" sz="2000" b="0" i="1" smtClean="0">
                              <a:latin typeface="Cambria Math"/>
                              <a:ea typeface="Cambria Math"/>
                            </a:rPr>
                            <m:t>1</m:t>
                          </m:r>
                        </m:num>
                        <m:den>
                          <m:r>
                            <a:rPr lang="da-DK" sz="2000" b="0" i="1" smtClean="0">
                              <a:latin typeface="Cambria Math"/>
                              <a:ea typeface="Cambria Math"/>
                            </a:rPr>
                            <m:t>6</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1</m:t>
                          </m:r>
                        </m:num>
                        <m:den>
                          <m:r>
                            <a:rPr lang="da-DK" sz="2000" b="0" i="1" smtClean="0">
                              <a:latin typeface="Cambria Math"/>
                              <a:ea typeface="Cambria Math"/>
                            </a:rPr>
                            <m:t>12</m:t>
                          </m:r>
                        </m:den>
                      </m:f>
                    </m:oMath>
                  </m:oMathPara>
                </a14:m>
                <a:endParaRPr lang="da-DK" sz="2000" b="0" smtClean="0">
                  <a:ea typeface="Cambria Math"/>
                </a:endParaRPr>
              </a:p>
              <a:p>
                <a:pPr marL="0" indent="0">
                  <a:buNone/>
                </a:pPr>
                <a:r>
                  <a:rPr lang="da-DK" sz="2000" smtClean="0"/>
                  <a:t>I eksemplet med ingeniørerne var hændelserne ikke uafhængige, så</a:t>
                </a:r>
              </a:p>
              <a:p>
                <a:pPr marL="0" indent="0">
                  <a:buNone/>
                </a:pPr>
                <a:r>
                  <a:rPr lang="da-DK" smtClean="0"/>
                  <a:t>       </a:t>
                </a:r>
                <a14:m>
                  <m:oMathPara>
                    <m:oMathParaPr>
                      <m:jc/>
                    </m:oMathParaPr>
                    <m:oMath>
                      <m:r>
                        <a:rPr lang="en-US" sz="1800" i="1" smtClean="0">
                          <a:solidFill>
                            <a:schemeClr val="tx1"/>
                          </a:solidFill>
                          <a:latin typeface="Cambria Math" panose="02040503050406030204" pitchFamily="18" charset="0"/>
                        </a:rPr>
                        <m:t>𝑃</m:t>
                      </m:r>
                      <m:d>
                        <m:dPr>
                          <m:begChr m:val="("/>
                          <m:sepChr m:val="|"/>
                          <m:endChr m:val=")"/>
                          <m:grow m:val="on"/>
                          <m:shp m:val="centered"/>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𝑀𝑎𝑛𝑑</m:t>
                          </m:r>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𝑃</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𝑀𝑎𝑠𝑘𝑖𝑛</m:t>
                      </m:r>
                      <m:r>
                        <a:rPr lang="en-US" sz="1800" i="1">
                          <a:solidFill>
                            <a:schemeClr val="tx1"/>
                          </a:solidFill>
                          <a:latin typeface="Cambria Math" panose="02040503050406030204" pitchFamily="18" charset="0"/>
                        </a:rPr>
                        <m:t>)=0.71∙0.56=0.40</m:t>
                      </m:r>
                      <m:r>
                        <m:rPr>
                          <m:sty m:val="bi"/>
                        </m:rPr>
                        <a:rPr lang="en-US" sz="1800" b="1" i="1" smtClean="0">
                          <a:solidFill>
                            <a:srgbClr val="C00000"/>
                          </a:solidFill>
                          <a:latin typeface="Cambria Math" panose="02040503050406030204" pitchFamily="18" charset="0"/>
                        </a:rPr>
                        <m:t>≠</m:t>
                      </m:r>
                      <m:r>
                        <a:rPr lang="en-US" sz="1800" i="1">
                          <a:solidFill>
                            <a:schemeClr val="tx1"/>
                          </a:solidFill>
                          <a:latin typeface="Cambria Math" panose="02040503050406030204" pitchFamily="18" charset="0"/>
                        </a:rPr>
                        <m:t>0.47=</m:t>
                      </m:r>
                      <m:r>
                        <a:rPr lang="da-DK" sz="1800" i="1">
                          <a:solidFill>
                            <a:schemeClr val="tx1"/>
                          </a:solidFill>
                          <a:latin typeface="Cambria Math" panose="02040503050406030204" pitchFamily="18" charset="0"/>
                        </a:rPr>
                        <m:t>𝑃</m:t>
                      </m:r>
                      <m:r>
                        <m:rPr>
                          <m:sty m:val="p"/>
                        </m:rPr>
                        <a:rPr lang="en-US" sz="1800" b="0" i="0" smtClean="0">
                          <a:solidFill>
                            <a:schemeClr val="tx1"/>
                          </a:solidFill>
                          <a:latin typeface="Cambria Math" panose="02040503050406030204" pitchFamily="18" charset="0"/>
                        </a:rPr>
                        <m:t> </m:t>
                      </m:r>
                      <m:r>
                        <m:rPr>
                          <m:sty m:val="p"/>
                        </m:rPr>
                        <a:rPr lang="da-DK" sz="1800">
                          <a:solidFill>
                            <a:schemeClr val="tx1"/>
                          </a:solidFill>
                          <a:latin typeface="Cambria Math" panose="02040503050406030204" pitchFamily="18" charset="0"/>
                        </a:rPr>
                        <m:t>(</m:t>
                      </m:r>
                      <m:r>
                        <m:rPr>
                          <m:sty m:val="p"/>
                        </m:rPr>
                        <a:rPr lang="da-DK" sz="1800">
                          <a:solidFill>
                            <a:schemeClr val="tx1"/>
                          </a:solidFill>
                          <a:latin typeface="Cambria Math" panose="02040503050406030204" pitchFamily="18" charset="0"/>
                        </a:rPr>
                        <m:t>Mand</m:t>
                      </m:r>
                      <m:r>
                        <a:rPr lang="da-DK" sz="1800" i="1">
                          <a:solidFill>
                            <a:schemeClr val="tx1"/>
                          </a:solidFill>
                          <a:latin typeface="Cambria Math" panose="02040503050406030204" pitchFamily="18" charset="0"/>
                        </a:rPr>
                        <m:t> </m:t>
                      </m:r>
                      <m:r>
                        <a:rPr lang="da-DK" sz="1800" i="1">
                          <a:solidFill>
                            <a:schemeClr val="tx1"/>
                          </a:solidFill>
                          <a:latin typeface="Cambria Math" panose="02040503050406030204" pitchFamily="18" charset="0"/>
                        </a:rPr>
                        <m:t>∩</m:t>
                      </m:r>
                      <m:r>
                        <m:rPr>
                          <m:sty m:val="p"/>
                        </m:rPr>
                        <a:rPr lang="da-DK" sz="1800">
                          <a:solidFill>
                            <a:schemeClr val="tx1"/>
                          </a:solidFill>
                          <a:latin typeface="Cambria Math" panose="02040503050406030204" pitchFamily="18" charset="0"/>
                        </a:rPr>
                        <m:t>Maskin</m:t>
                      </m:r>
                      <m:r>
                        <m:rPr>
                          <m:sty m:val="p"/>
                        </m:rPr>
                        <a:rPr lang="da-DK" sz="1800">
                          <a:solidFill>
                            <a:schemeClr val="tx1"/>
                          </a:solidFill>
                          <a:latin typeface="Cambria Math" panose="02040503050406030204" pitchFamily="18" charset="0"/>
                        </a:rPr>
                        <m:t>)</m:t>
                      </m:r>
                    </m:oMath>
                  </m:oMathPara>
                </a14:m>
                <a:r>
                  <a:rPr lang="da-DK" smtClean="0">
                    <a:solidFill>
                      <a:schemeClr val="tx1"/>
                    </a:solidFill>
                  </a:rPr>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783"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90</a:t>
            </a:fld>
            <a:endParaRPr lang="da-DK"/>
          </a:p>
        </p:txBody>
      </p:sp>
    </p:spTree>
    <p:extLst>
      <p:ext uri="{BB962C8B-B14F-4D97-AF65-F5344CB8AC3E}">
        <p14:creationId xmlns:p14="http://schemas.microsoft.com/office/powerpoint/2010/main" val="2251672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Opgave om design af et eksoskelet</a:t>
            </a:r>
            <a:endParaRPr lang="en-GB"/>
          </a:p>
        </p:txBody>
      </p:sp>
      <p:sp>
        <p:nvSpPr>
          <p:cNvPr id="3" name="Content Placeholder 2"/>
          <p:cNvSpPr>
            <a:spLocks noGrp="1"/>
          </p:cNvSpPr>
          <p:nvPr>
            <p:ph idx="1"/>
          </p:nvPr>
        </p:nvSpPr>
        <p:spPr/>
        <p:txBody>
          <a:bodyPr/>
          <a:lstStyle/>
          <a:p>
            <a:pPr marL="0" indent="0">
              <a:buNone/>
            </a:pPr>
            <a:r>
              <a:rPr lang="en-US" smtClean="0"/>
              <a:t>Opgaven handler om udvikling af</a:t>
            </a:r>
            <a:r>
              <a:rPr lang="en-US"/>
              <a:t> </a:t>
            </a:r>
            <a:r>
              <a:rPr lang="en-US" smtClean="0"/>
              <a:t>ekso-</a:t>
            </a:r>
            <a:br>
              <a:rPr lang="en-US" smtClean="0"/>
            </a:br>
            <a:r>
              <a:rPr lang="en-US" smtClean="0"/>
              <a:t>skelettet SwiftLift. Der skal vælges design</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91</a:t>
            </a:fld>
            <a:endParaRPr lang="da-DK"/>
          </a:p>
        </p:txBody>
      </p:sp>
      <p:pic>
        <p:nvPicPr>
          <p:cNvPr id="5" name="Picture 4"/>
          <p:cNvPicPr>
            <a:picLocks noChangeAspect="1"/>
          </p:cNvPicPr>
          <p:nvPr/>
        </p:nvPicPr>
        <p:blipFill>
          <a:blip r:embed="rId2"/>
          <a:srcRect t="11162"/>
          <a:stretch>
            <a:fillRect/>
          </a:stretch>
        </p:blipFill>
        <p:spPr>
          <a:xfrm>
            <a:off x="323528" y="3140968"/>
            <a:ext cx="8271561" cy="3458926"/>
          </a:xfrm>
          <a:prstGeom prst="rect">
            <a:avLst/>
          </a:prstGeom>
        </p:spPr>
      </p:pic>
      <p:pic>
        <p:nvPicPr>
          <p:cNvPr id="6" name="Picture 5"/>
          <p:cNvPicPr>
            <a:picLocks noChangeAspect="1"/>
          </p:cNvPicPr>
          <p:nvPr/>
        </p:nvPicPr>
        <p:blipFill>
          <a:blip r:embed="rId3"/>
          <a:stretch>
            <a:fillRect/>
          </a:stretch>
        </p:blipFill>
        <p:spPr>
          <a:xfrm>
            <a:off x="6372200" y="962315"/>
            <a:ext cx="2121793" cy="20505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890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Opgave om design af et eksoskelet</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92</a:t>
            </a:fld>
            <a:endParaRPr lang="da-DK"/>
          </a:p>
        </p:txBody>
      </p:sp>
      <p:pic>
        <p:nvPicPr>
          <p:cNvPr id="6" name="Picture 5"/>
          <p:cNvPicPr>
            <a:picLocks noChangeAspect="1"/>
          </p:cNvPicPr>
          <p:nvPr/>
        </p:nvPicPr>
        <p:blipFill>
          <a:blip r:embed="rId2"/>
          <a:stretch>
            <a:fillRect/>
          </a:stretch>
        </p:blipFill>
        <p:spPr>
          <a:xfrm>
            <a:off x="462554" y="980728"/>
            <a:ext cx="6875708" cy="5256163"/>
          </a:xfrm>
          <a:prstGeom prst="rect">
            <a:avLst/>
          </a:prstGeom>
        </p:spPr>
      </p:pic>
    </p:spTree>
    <p:extLst>
      <p:ext uri="{BB962C8B-B14F-4D97-AF65-F5344CB8AC3E}">
        <p14:creationId xmlns:p14="http://schemas.microsoft.com/office/powerpoint/2010/main" val="107833173"/>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De 7 basale regler for sandsynlighed</a:t>
            </a:r>
            <a:endParaRPr lang="da-DK"/>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a:pPr>
                <a:r>
                  <a:rPr lang="da-DK" sz="2000" b="1" smtClean="0"/>
                  <a:t> </a:t>
                </a:r>
                <a14:m>
                  <m:oMathPara>
                    <m:oMathParaPr>
                      <m:jc/>
                    </m:oMathParaPr>
                    <m:oMath>
                      <m:r>
                        <a:rPr lang="da-DK" sz="2000" b="0" i="1" smtClean="0">
                          <a:latin typeface="Cambria Math"/>
                        </a:rPr>
                        <m:t>0</m:t>
                      </m:r>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r>
                        <a:rPr lang="da-DK" sz="2000" b="0" i="1" smtClean="0">
                          <a:latin typeface="Cambria Math"/>
                          <a:ea typeface="Cambria Math"/>
                        </a:rPr>
                        <m:t>≤1</m:t>
                      </m:r>
                    </m:oMath>
                  </m:oMathPara>
                </a14:m>
                <a:r>
                  <a:rPr lang="da-DK" sz="2000" b="0" smtClean="0">
                    <a:ea typeface="Cambria Math"/>
                  </a:rPr>
                  <a:t> </a:t>
                </a:r>
                <a:br>
                  <a:rPr lang="da-DK" sz="2000" b="0" smtClean="0">
                    <a:ea typeface="Cambria Math"/>
                  </a:rPr>
                </a:br>
                <a:endParaRPr lang="da-DK" sz="2000" b="0" smtClean="0">
                  <a:ea typeface="Cambria Math"/>
                </a:endParaRPr>
              </a:p>
              <a:p>
                <a:pPr marL="457200" indent="-457200">
                  <a:buFont typeface="+mj-lt"/>
                  <a:buAutoNum type="arabicPeriod"/>
                </a:pPr>
                <a:r>
                  <a:rPr lang="da-DK" sz="2000" b="1">
                    <a:ea typeface="Cambria Math"/>
                  </a:rPr>
                  <a:t> </a:t>
                </a:r>
                <a14:m>
                  <m:oMathPara>
                    <m:oMathParaPr>
                      <m:jc/>
                    </m:oMathParaPr>
                    <m:oMath>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m:t>
                          </m:r>
                        </m:e>
                      </m:d>
                      <m:r>
                        <a:rPr lang="da-DK" sz="2000" b="0" i="1" smtClean="0">
                          <a:latin typeface="Cambria Math"/>
                          <a:ea typeface="Cambria Math"/>
                        </a:rPr>
                        <m:t>=0;</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𝑈</m:t>
                          </m:r>
                        </m:e>
                      </m:d>
                      <m:r>
                        <a:rPr lang="da-DK" sz="2000" b="0" i="1" smtClean="0">
                          <a:latin typeface="Cambria Math"/>
                          <a:ea typeface="Cambria Math"/>
                        </a:rPr>
                        <m:t>=1</m:t>
                      </m:r>
                    </m:oMath>
                  </m:oMathPara>
                </a14:m>
                <a:r>
                  <a:rPr lang="da-DK" sz="2000" b="0" smtClean="0">
                    <a:ea typeface="Cambria Math"/>
                  </a:rPr>
                  <a:t> </a:t>
                </a:r>
                <a:br>
                  <a:rPr lang="da-DK" sz="2000" b="0" smtClean="0">
                    <a:ea typeface="Cambria Math"/>
                  </a:rPr>
                </a:br>
                <a:r>
                  <a:rPr lang="da-DK" sz="2000" b="0" smtClean="0">
                    <a:ea typeface="Cambria Math"/>
                  </a:rPr>
                  <a:t> Ø er den tomme eller umulige hændelse. </a:t>
                </a:r>
                <a:br>
                  <a:rPr lang="da-DK" sz="2000" b="0" smtClean="0">
                    <a:ea typeface="Cambria Math"/>
                  </a:rPr>
                </a:br>
                <a:r>
                  <a:rPr lang="da-DK" sz="2000" b="0" smtClean="0">
                    <a:ea typeface="Cambria Math"/>
                  </a:rPr>
                  <a:t> F.eks. at slå en 7’er med en almindelig terning</a:t>
                </a:r>
                <a:br>
                  <a:rPr lang="da-DK" sz="2000" b="0" smtClean="0">
                    <a:ea typeface="Cambria Math"/>
                  </a:rPr>
                </a:br>
                <a:endParaRPr lang="da-DK" sz="2000" b="0" smtClean="0">
                  <a:ea typeface="Cambria Math"/>
                </a:endParaRPr>
              </a:p>
              <a:p>
                <a:pPr marL="457200" indent="-457200">
                  <a:buFont typeface="+mj-lt"/>
                  <a:buAutoNum type="arabicPeriod"/>
                </a:pPr>
                <a:r>
                  <a:rPr lang="da-DK" sz="2000" b="1" smtClean="0">
                    <a:ea typeface="Cambria Math"/>
                  </a:rPr>
                  <a:t>Komplementær sandsynlighed:</a:t>
                </a:r>
                <a:br>
                  <a:rPr lang="da-DK" sz="2000" b="0" smtClean="0">
                    <a:ea typeface="Cambria Math"/>
                  </a:rPr>
                </a:br>
                <a:r>
                  <a:rPr lang="da-DK" sz="2000" b="0" smtClean="0">
                    <a:ea typeface="Cambria Math"/>
                  </a:rPr>
                  <a:t>Den komplementære hændelse til </a:t>
                </a:r>
                <a14:m>
                  <m:oMathPara>
                    <m:oMathParaPr>
                      <m:jc/>
                    </m:oMathParaPr>
                    <m:oMath>
                      <m:r>
                        <a:rPr lang="en-US" sz="2000" b="0" i="1" smtClean="0">
                          <a:latin typeface="Cambria Math" panose="02040503050406030204" pitchFamily="18" charset="0"/>
                          <a:ea typeface="Cambria Math"/>
                        </a:rPr>
                        <m:t>𝐴</m:t>
                      </m:r>
                    </m:oMath>
                  </m:oMathPara>
                </a14:m>
                <a:r>
                  <a:rPr lang="da-DK" sz="2000" b="0" smtClean="0">
                    <a:ea typeface="Cambria Math"/>
                  </a:rPr>
                  <a:t> er mængden af udfald i </a:t>
                </a:r>
                <a14:m>
                  <m:oMathPara>
                    <m:oMathParaPr>
                      <m:jc/>
                    </m:oMathParaPr>
                    <m:oMath>
                      <m:r>
                        <a:rPr lang="da-DK" sz="2000" b="0" i="1" smtClean="0">
                          <a:latin typeface="Cambria Math" panose="02040503050406030204" pitchFamily="18" charset="0"/>
                          <a:ea typeface="Cambria Math"/>
                        </a:rPr>
                        <m:t>𝑈</m:t>
                      </m:r>
                    </m:oMath>
                  </m:oMathPara>
                </a14:m>
                <a:r>
                  <a:rPr lang="da-DK" sz="2000" b="0" smtClean="0">
                    <a:ea typeface="Cambria Math"/>
                  </a:rPr>
                  <a:t>, som ikke tilhører </a:t>
                </a:r>
                <a14:m>
                  <m:oMathPara>
                    <m:oMathParaPr>
                      <m:jc/>
                    </m:oMathParaPr>
                    <m:oMath>
                      <m:r>
                        <a:rPr lang="en-US" sz="2000" i="1">
                          <a:latin typeface="Cambria Math" panose="02040503050406030204" pitchFamily="18" charset="0"/>
                          <a:ea typeface="Cambria Math"/>
                        </a:rPr>
                        <m:t>𝐴</m:t>
                      </m:r>
                    </m:oMath>
                  </m:oMathPara>
                </a14:m>
                <a:r>
                  <a:rPr lang="da-DK" sz="2000" b="0" smtClean="0">
                    <a:ea typeface="Cambria Math"/>
                  </a:rPr>
                  <a:t>. </a:t>
                </a:r>
                <a:br>
                  <a:rPr lang="da-DK" b="0" smtClean="0">
                    <a:ea typeface="Cambria Math"/>
                  </a:rPr>
                </a:br>
                <a:r>
                  <a:rPr lang="da-DK" b="0" smtClean="0">
                    <a:ea typeface="Cambria Math"/>
                  </a:rPr>
                  <a:t> 	</a:t>
                </a:r>
                <a14:m>
                  <m:oMathPara>
                    <m:oMathParaPr>
                      <m:jc/>
                    </m:oMathParaPr>
                    <m:oMath>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acc>
                            <m:accPr>
                              <m:chr m:val="̅"/>
                              <m:ctrlPr>
                                <a:rPr lang="da-DK" sz="2000" b="0" i="1" smtClean="0">
                                  <a:latin typeface="Cambria Math" panose="02040503050406030204" pitchFamily="18" charset="0"/>
                                  <a:ea typeface="Cambria Math"/>
                                </a:rPr>
                              </m:ctrlPr>
                            </m:accPr>
                            <m:e>
                              <m:r>
                                <a:rPr lang="en-US" sz="2000" b="0" i="1" smtClean="0">
                                  <a:latin typeface="Cambria Math" panose="02040503050406030204" pitchFamily="18" charset="0"/>
                                  <a:ea typeface="Cambria Math"/>
                                </a:rPr>
                                <m:t>𝐴</m:t>
                              </m:r>
                            </m:e>
                          </m:acc>
                        </m:e>
                      </m:d>
                      <m:r>
                        <a:rPr lang="da-DK" sz="2000" b="0" i="1" smtClean="0">
                          <a:latin typeface="Cambria Math"/>
                          <a:ea typeface="Cambria Math"/>
                        </a:rPr>
                        <m:t>=1−</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oMath>
                  </m:oMathPara>
                </a14:m>
                <a:r>
                  <a:rPr lang="da-DK" b="0" smtClean="0">
                    <a:ea typeface="Cambria Math"/>
                  </a:rPr>
                  <a:t> </a:t>
                </a:r>
                <a:br>
                  <a:rPr lang="da-DK" b="0" smtClean="0">
                    <a:ea typeface="Cambria Math"/>
                  </a:rPr>
                </a:br>
                <a:br>
                  <a:rPr lang="da-DK" b="0" smtClean="0">
                    <a:ea typeface="Cambria Math"/>
                  </a:rPr>
                </a:br>
                <a:r>
                  <a:rPr lang="da-DK" sz="2000" b="0" smtClean="0">
                    <a:ea typeface="Cambria Math"/>
                  </a:rPr>
                  <a:t>F.eks.: Vi slår </a:t>
                </a:r>
                <a:r>
                  <a:rPr lang="da-DK" sz="2000" b="0" u="sng" smtClean="0">
                    <a:ea typeface="Cambria Math"/>
                  </a:rPr>
                  <a:t>ikke</a:t>
                </a:r>
                <a:r>
                  <a:rPr lang="da-DK" sz="2000" b="0" smtClean="0">
                    <a:ea typeface="Cambria Math"/>
                  </a:rPr>
                  <a:t> en 6’er, kortet vi </a:t>
                </a:r>
                <a:br>
                  <a:rPr lang="da-DK" sz="2000" b="0" smtClean="0">
                    <a:ea typeface="Cambria Math"/>
                  </a:rPr>
                </a:br>
                <a:r>
                  <a:rPr lang="da-DK" sz="2000" b="0" smtClean="0">
                    <a:ea typeface="Cambria Math"/>
                  </a:rPr>
                  <a:t>trækker er </a:t>
                </a:r>
                <a:r>
                  <a:rPr lang="da-DK" sz="2000" b="0" u="sng" smtClean="0">
                    <a:ea typeface="Cambria Math"/>
                  </a:rPr>
                  <a:t>ikke</a:t>
                </a:r>
                <a:r>
                  <a:rPr lang="da-DK" sz="2000" b="0" smtClean="0">
                    <a:ea typeface="Cambria Math"/>
                  </a:rPr>
                  <a:t> en konge, o.s.v.</a:t>
                </a:r>
                <a:endParaRPr lang="da-DK" sz="2000" b="0" smtClean="0">
                  <a:ea typeface="Cambria Math"/>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93</a:t>
            </a:fld>
            <a:endParaRPr lang="da-DK"/>
          </a:p>
        </p:txBody>
      </p:sp>
      <p:grpSp>
        <p:nvGrpSpPr>
          <p:cNvPr id="7" name="Group 6"/>
          <p:cNvGrpSpPr/>
          <p:nvPr/>
        </p:nvGrpSpPr>
        <p:grpSpPr>
          <a:xfrm>
            <a:off x="6074273" y="1268760"/>
            <a:ext cx="2962223" cy="2088232"/>
            <a:chOff x="6074273" y="1268760"/>
            <a:chExt cx="2962223" cy="2088232"/>
          </a:xfrm>
        </p:grpSpPr>
        <p:grpSp>
          <p:nvGrpSpPr>
            <p:cNvPr id="12" name="Group 11"/>
            <p:cNvGrpSpPr/>
            <p:nvPr/>
          </p:nvGrpSpPr>
          <p:grpSpPr>
            <a:xfrm>
              <a:off x="6074273" y="1268760"/>
              <a:ext cx="2751582" cy="1944216"/>
              <a:chOff x="5319347" y="3573016"/>
              <a:chExt cx="3578731" cy="2528664"/>
            </a:xfrm>
          </p:grpSpPr>
          <p:grpSp>
            <p:nvGrpSpPr>
              <p:cNvPr id="13" name="Group 12"/>
              <p:cNvGrpSpPr/>
              <p:nvPr/>
            </p:nvGrpSpPr>
            <p:grpSpPr>
              <a:xfrm>
                <a:off x="5319347" y="3573016"/>
                <a:ext cx="2022493" cy="2528664"/>
                <a:chOff x="5651285" y="4392520"/>
                <a:chExt cx="1544661" cy="2060816"/>
              </a:xfrm>
            </p:grpSpPr>
            <p:sp>
              <p:nvSpPr>
                <p:cNvPr id="46" name="Oval 45"/>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mc:AlternateContent>
              <mc:Choice Requires="a14">
                <p:sp>
                  <p:nvSpPr>
                    <p:cNvPr id="47" name="TextBox 46"/>
                    <p:cNvSpPr txBox="1"/>
                    <p:nvPr/>
                  </p:nvSpPr>
                  <p:spPr>
                    <a:xfrm>
                      <a:off x="5651285" y="4392520"/>
                      <a:ext cx="1339449" cy="358858"/>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smtClean="0"/>
                        <a:t>Udfaldsrum </a:t>
                      </a:r>
                      <a14:m>
                        <m:oMathPara>
                          <m:oMathParaPr>
                            <m:jc/>
                          </m:oMathParaPr>
                          <m:oMath>
                            <m:r>
                              <a:rPr lang="da-DK" sz="1600" i="1" smtClean="0">
                                <a:latin typeface="Cambria Math" panose="02040503050406030204" pitchFamily="18" charset="0"/>
                              </a:rPr>
                              <m:t>𝑈</m:t>
                            </m:r>
                          </m:oMath>
                        </m:oMathPara>
                      </a14:m>
                      <a:endParaRPr lang="da-DK"/>
                    </a:p>
                  </p:txBody>
                </p:sp>
              </mc:Choice>
              <mc:Fallback>
                <p:sp>
                  <p:nvSpPr>
                    <p:cNvPr id="47" name="TextBox 46"/>
                    <p:cNvSpPr txBox="1">
                      <a:spLocks noRot="1" noChangeAspect="1" noMove="1" noResize="1" noEditPoints="1" noAdjustHandles="1" noChangeArrowheads="1" noChangeShapeType="1" noTextEdit="1"/>
                    </p:cNvSpPr>
                    <p:nvPr/>
                  </p:nvSpPr>
                  <p:spPr>
                    <a:xfrm>
                      <a:off x="5651285" y="4392520"/>
                      <a:ext cx="1339449" cy="358858"/>
                    </a:xfrm>
                    <a:prstGeom prst="rect">
                      <a:avLst/>
                    </a:prstGeom>
                    <a:blipFill>
                      <a:blip r:embed="rId4"/>
                      <a:stretch>
                        <a:fillRect l="-2252" t="-5357" r="0" b="-21429"/>
                      </a:stretch>
                    </a:blipFill>
                  </p:spPr>
                  <p:txBody>
                    <a:bodyPr/>
                    <a:lstStyle/>
                    <a:p>
                      <a:r>
                        <a:rPr lang="en-GB">
                          <a:noFill/>
                        </a:rPr>
                        <a:t> </a:t>
                      </a:r>
                    </a:p>
                  </p:txBody>
                </p:sp>
              </mc:Fallback>
            </mc:AlternateContent>
          </p:grpSp>
          <p:grpSp>
            <p:nvGrpSpPr>
              <p:cNvPr id="14" name="Group 13"/>
              <p:cNvGrpSpPr/>
              <p:nvPr/>
            </p:nvGrpSpPr>
            <p:grpSpPr>
              <a:xfrm>
                <a:off x="5724003" y="3942980"/>
                <a:ext cx="3174075" cy="1047527"/>
                <a:chOff x="6055941" y="4834492"/>
                <a:chExt cx="3174075" cy="1047527"/>
              </a:xfrm>
            </p:grpSpPr>
            <p:sp>
              <p:nvSpPr>
                <p:cNvPr id="43" name="Oval 42"/>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mc:AlternateContent>
              <mc:Choice Requires="a14">
                <p:sp>
                  <p:nvSpPr>
                    <p:cNvPr id="44" name="TextBox 43"/>
                    <p:cNvSpPr txBox="1"/>
                    <p:nvPr/>
                  </p:nvSpPr>
                  <p:spPr>
                    <a:xfrm>
                      <a:off x="7673778" y="4834492"/>
                      <a:ext cx="1556238" cy="440326"/>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smtClean="0"/>
                        <a:t>Hændelse </a:t>
                      </a:r>
                      <a14:m>
                        <m:oMathPara>
                          <m:oMathParaPr>
                            <m:jc/>
                          </m:oMathParaPr>
                          <m:oMath>
                            <m:r>
                              <a:rPr lang="da-DK" sz="1600" i="1" smtClean="0">
                                <a:latin typeface="Cambria Math" panose="02040503050406030204" pitchFamily="18" charset="0"/>
                              </a:rPr>
                              <m:t>𝐴</m:t>
                            </m:r>
                          </m:oMath>
                        </m:oMathPara>
                      </a14:m>
                      <a:endParaRPr lang="da-DK" sz="1600"/>
                    </a:p>
                  </p:txBody>
                </p:sp>
              </mc:Choice>
              <mc:Fallback>
                <p:sp>
                  <p:nvSpPr>
                    <p:cNvPr id="44" name="TextBox 43"/>
                    <p:cNvSpPr txBox="1">
                      <a:spLocks noRot="1" noChangeAspect="1" noMove="1" noResize="1" noEditPoints="1" noAdjustHandles="1" noChangeArrowheads="1" noChangeShapeType="1" noTextEdit="1"/>
                    </p:cNvSpPr>
                    <p:nvPr/>
                  </p:nvSpPr>
                  <p:spPr>
                    <a:xfrm>
                      <a:off x="7673778" y="4834492"/>
                      <a:ext cx="1556238" cy="440326"/>
                    </a:xfrm>
                    <a:prstGeom prst="rect">
                      <a:avLst/>
                    </a:prstGeom>
                    <a:blipFill>
                      <a:blip r:embed="rId5"/>
                      <a:stretch>
                        <a:fillRect l="-3061" t="-5455" r="0" b="-23636"/>
                      </a:stretch>
                    </a:blipFill>
                  </p:spPr>
                  <p:txBody>
                    <a:bodyPr/>
                    <a:lstStyle/>
                    <a:p>
                      <a:r>
                        <a:rPr lang="en-GB">
                          <a:noFill/>
                        </a:rPr>
                        <a:t> </a:t>
                      </a:r>
                    </a:p>
                  </p:txBody>
                </p:sp>
              </mc:Fallback>
            </mc:AlternateContent>
            <p:cxnSp>
              <p:nvCxnSpPr>
                <p:cNvPr id="45" name="Straight Connector 44"/>
                <p:cNvCxnSpPr>
                  <a:stCxn id="44" idx="1"/>
                  <a:endCxn id="43" idx="6"/>
                </p:cNvCxnSpPr>
                <p:nvPr/>
              </p:nvCxnSpPr>
              <p:spPr>
                <a:xfrm flipH="1">
                  <a:off x="6993378" y="5054655"/>
                  <a:ext cx="680400" cy="45214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Oval 14"/>
              <p:cNvSpPr/>
              <p:nvPr/>
            </p:nvSpPr>
            <p:spPr>
              <a:xfrm>
                <a:off x="5580112" y="4650685"/>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Oval 15"/>
              <p:cNvSpPr/>
              <p:nvPr/>
            </p:nvSpPr>
            <p:spPr>
              <a:xfrm>
                <a:off x="6295740"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7" name="Oval 16"/>
              <p:cNvSpPr/>
              <p:nvPr/>
            </p:nvSpPr>
            <p:spPr>
              <a:xfrm>
                <a:off x="6818068" y="5589240"/>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9" name="Oval 18"/>
              <p:cNvSpPr/>
              <p:nvPr/>
            </p:nvSpPr>
            <p:spPr>
              <a:xfrm>
                <a:off x="6331345"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0" name="Oval 19"/>
              <p:cNvSpPr/>
              <p:nvPr/>
            </p:nvSpPr>
            <p:spPr>
              <a:xfrm>
                <a:off x="6997194" y="53012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6" name="Oval 25"/>
              <p:cNvSpPr/>
              <p:nvPr/>
            </p:nvSpPr>
            <p:spPr>
              <a:xfrm>
                <a:off x="6626040" y="5058971"/>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7" name="Oval 26"/>
              <p:cNvSpPr/>
              <p:nvPr/>
            </p:nvSpPr>
            <p:spPr>
              <a:xfrm>
                <a:off x="6101122" y="55057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8" name="Oval 27"/>
              <p:cNvSpPr/>
              <p:nvPr/>
            </p:nvSpPr>
            <p:spPr>
              <a:xfrm>
                <a:off x="6896806" y="462901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9" name="Oval 28"/>
              <p:cNvSpPr/>
              <p:nvPr/>
            </p:nvSpPr>
            <p:spPr>
              <a:xfrm>
                <a:off x="6295740" y="51596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0" name="Oval 29"/>
              <p:cNvSpPr/>
              <p:nvPr/>
            </p:nvSpPr>
            <p:spPr>
              <a:xfrm>
                <a:off x="5582403" y="52304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1" name="Oval 30"/>
              <p:cNvSpPr/>
              <p:nvPr/>
            </p:nvSpPr>
            <p:spPr>
              <a:xfrm>
                <a:off x="6121921" y="46152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2" name="Oval 31"/>
              <p:cNvSpPr/>
              <p:nvPr/>
            </p:nvSpPr>
            <p:spPr>
              <a:xfrm>
                <a:off x="6402145" y="4713998"/>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6101122" y="476312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Oval 33"/>
              <p:cNvSpPr/>
              <p:nvPr/>
            </p:nvSpPr>
            <p:spPr>
              <a:xfrm>
                <a:off x="6109137" y="44028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5" name="Oval 34"/>
              <p:cNvSpPr/>
              <p:nvPr/>
            </p:nvSpPr>
            <p:spPr>
              <a:xfrm>
                <a:off x="5940152"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6" name="Oval 35"/>
              <p:cNvSpPr/>
              <p:nvPr/>
            </p:nvSpPr>
            <p:spPr>
              <a:xfrm>
                <a:off x="5940152" y="4700092"/>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7" name="Oval 36"/>
              <p:cNvSpPr/>
              <p:nvPr/>
            </p:nvSpPr>
            <p:spPr>
              <a:xfrm>
                <a:off x="6555240" y="54349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8" name="Oval 37"/>
              <p:cNvSpPr/>
              <p:nvPr/>
            </p:nvSpPr>
            <p:spPr>
              <a:xfrm>
                <a:off x="5724003" y="49551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9" name="Oval 38"/>
              <p:cNvSpPr/>
              <p:nvPr/>
            </p:nvSpPr>
            <p:spPr>
              <a:xfrm>
                <a:off x="5869352"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0" name="Oval 39"/>
              <p:cNvSpPr/>
              <p:nvPr/>
            </p:nvSpPr>
            <p:spPr>
              <a:xfrm>
                <a:off x="6999252" y="49905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1" name="Oval 40"/>
              <p:cNvSpPr/>
              <p:nvPr/>
            </p:nvSpPr>
            <p:spPr>
              <a:xfrm>
                <a:off x="5897845" y="527656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2" name="Oval 41"/>
              <p:cNvSpPr/>
              <p:nvPr/>
            </p:nvSpPr>
            <p:spPr>
              <a:xfrm>
                <a:off x="6642004" y="587727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6" name="Rectangle 5"/>
                <p:cNvSpPr/>
                <p:nvPr/>
              </p:nvSpPr>
              <p:spPr>
                <a:xfrm>
                  <a:off x="7341570" y="2816075"/>
                  <a:ext cx="1694926" cy="540917"/>
                </a:xfrm>
                <a:prstGeom prst="rect">
                  <a:avLst/>
                </a:prstGeom>
              </p:spPr>
              <p:txBody>
                <a:bodyPr wrap="squar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400" i="1" smtClean="0">
                            <a:latin typeface="Cambria Math"/>
                          </a:rPr>
                          <m:t>𝑃</m:t>
                        </m:r>
                        <m:d>
                          <m:dPr>
                            <m:begChr m:val="("/>
                            <m:sepChr m:val="|"/>
                            <m:endChr m:val=")"/>
                            <m:grow m:val="on"/>
                            <m:shp m:val="centered"/>
                            <m:ctrlPr>
                              <a:rPr lang="da-DK" sz="1400" i="1">
                                <a:latin typeface="Cambria Math" panose="02040503050406030204" pitchFamily="18" charset="0"/>
                              </a:rPr>
                            </m:ctrlPr>
                          </m:dPr>
                          <m:e>
                            <m:r>
                              <a:rPr lang="da-DK" sz="1400" b="0" i="1" smtClean="0">
                                <a:latin typeface="Cambria Math"/>
                              </a:rPr>
                              <m:t>𝐴</m:t>
                            </m:r>
                          </m:e>
                        </m:d>
                        <m:r>
                          <a:rPr lang="da-DK" sz="1400" i="1">
                            <a:latin typeface="Cambria Math"/>
                          </a:rPr>
                          <m:t>= </m:t>
                        </m:r>
                        <m:f>
                          <m:fPr>
                            <m:type m:val="bar"/>
                            <m:ctrlPr>
                              <a:rPr lang="da-DK" sz="1400" i="1">
                                <a:latin typeface="Cambria Math" panose="02040503050406030204" pitchFamily="18" charset="0"/>
                              </a:rPr>
                            </m:ctrlPr>
                          </m:fPr>
                          <m:num>
                            <m:r>
                              <a:rPr lang="en-US" sz="1400" b="0" i="1" smtClean="0">
                                <a:latin typeface="Cambria Math" panose="02040503050406030204" pitchFamily="18" charset="0"/>
                              </a:rPr>
                              <m:t>𝑁</m:t>
                            </m:r>
                            <m:r>
                              <a:rPr lang="en-US" sz="1400" b="0" i="1" smtClean="0">
                                <a:latin typeface="Cambria Math" panose="02040503050406030204" pitchFamily="18" charset="0"/>
                              </a:rPr>
                              <m:t>(</m:t>
                            </m:r>
                            <m:r>
                              <a:rPr lang="da-DK" sz="1400" b="0" i="1" smtClean="0">
                                <a:latin typeface="Cambria Math"/>
                              </a:rPr>
                              <m:t>𝐴</m:t>
                            </m:r>
                            <m:r>
                              <a:rPr lang="da-DK" sz="1400" i="1">
                                <a:latin typeface="Cambria Math"/>
                              </a:rPr>
                              <m:t>)</m:t>
                            </m:r>
                          </m:num>
                          <m:den>
                            <m:r>
                              <a:rPr lang="en-US" sz="1400" b="0" i="1" smtClean="0">
                                <a:latin typeface="Cambria Math" panose="02040503050406030204" pitchFamily="18" charset="0"/>
                              </a:rPr>
                              <m:t>𝑁</m:t>
                            </m:r>
                            <m:r>
                              <a:rPr lang="en-US" sz="1400" b="0" i="1" smtClean="0">
                                <a:latin typeface="Cambria Math" panose="02040503050406030204" pitchFamily="18" charset="0"/>
                              </a:rPr>
                              <m:t>(</m:t>
                            </m:r>
                            <m:r>
                              <a:rPr lang="da-DK" sz="1400" i="1">
                                <a:latin typeface="Cambria Math"/>
                              </a:rPr>
                              <m:t>𝑈</m:t>
                            </m:r>
                            <m:r>
                              <a:rPr lang="da-DK" sz="1400" i="1">
                                <a:latin typeface="Cambria Math"/>
                              </a:rPr>
                              <m:t>)</m:t>
                            </m:r>
                          </m:den>
                        </m:f>
                      </m:oMath>
                    </m:oMathPara>
                  </a14:m>
                  <a:endParaRPr lang="da-DK"/>
                </a:p>
              </p:txBody>
            </p:sp>
          </mc:Choice>
          <mc:Fallback>
            <p:sp>
              <p:nvSpPr>
                <p:cNvPr id="6" name="Rectangle 5"/>
                <p:cNvSpPr>
                  <a:spLocks noRot="1" noChangeAspect="1" noMove="1" noResize="1" noEditPoints="1" noAdjustHandles="1" noChangeArrowheads="1" noChangeShapeType="1" noTextEdit="1"/>
                </p:cNvSpPr>
                <p:nvPr/>
              </p:nvSpPr>
              <p:spPr>
                <a:xfrm>
                  <a:off x="7341570" y="2816075"/>
                  <a:ext cx="1694926" cy="540917"/>
                </a:xfrm>
                <a:prstGeom prst="rect">
                  <a:avLst/>
                </a:prstGeom>
                <a:blipFill>
                  <a:blip r:embed="rId6"/>
                  <a:stretch>
                    <a:fillRect b="-4494"/>
                  </a:stretch>
                </a:blipFill>
              </p:spPr>
              <p:txBody>
                <a:bodyPr/>
                <a:lstStyle/>
                <a:p>
                  <a:r>
                    <a:rPr lang="en-GB">
                      <a:noFill/>
                    </a:rPr>
                    <a:t> </a:t>
                  </a:r>
                </a:p>
              </p:txBody>
            </p:sp>
          </mc:Fallback>
        </mc:AlternateContent>
      </p:grpSp>
      <p:grpSp>
        <p:nvGrpSpPr>
          <p:cNvPr id="48" name="Group 47"/>
          <p:cNvGrpSpPr/>
          <p:nvPr/>
        </p:nvGrpSpPr>
        <p:grpSpPr>
          <a:xfrm>
            <a:off x="4859997" y="3944675"/>
            <a:ext cx="3763340" cy="2390556"/>
            <a:chOff x="2699792" y="1449606"/>
            <a:chExt cx="3763340" cy="2390556"/>
          </a:xfrm>
        </p:grpSpPr>
        <p:grpSp>
          <p:nvGrpSpPr>
            <p:cNvPr id="49" name="Group 48"/>
            <p:cNvGrpSpPr/>
            <p:nvPr/>
          </p:nvGrpSpPr>
          <p:grpSpPr>
            <a:xfrm>
              <a:off x="2699792" y="1850941"/>
              <a:ext cx="3744416" cy="1989221"/>
              <a:chOff x="3724847" y="3789041"/>
              <a:chExt cx="4879601" cy="2592288"/>
            </a:xfrm>
          </p:grpSpPr>
          <p:sp>
            <p:nvSpPr>
              <p:cNvPr id="53" name="Rectangle 52"/>
              <p:cNvSpPr/>
              <p:nvPr/>
            </p:nvSpPr>
            <p:spPr>
              <a:xfrm>
                <a:off x="3724847" y="3789041"/>
                <a:ext cx="4879601" cy="259228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4" name="Oval 53"/>
              <p:cNvSpPr/>
              <p:nvPr/>
            </p:nvSpPr>
            <p:spPr>
              <a:xfrm>
                <a:off x="4359980" y="4149080"/>
                <a:ext cx="2300252" cy="1917208"/>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50" name="Rectangle 49"/>
                <p:cNvSpPr/>
                <p:nvPr/>
              </p:nvSpPr>
              <p:spPr>
                <a:xfrm>
                  <a:off x="6039426" y="1449606"/>
                  <a:ext cx="42370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endParaRPr lang="en-GB" sz="2000"/>
                </a:p>
              </p:txBody>
            </p:sp>
          </mc:Choice>
          <mc:Fallback>
            <p:sp>
              <p:nvSpPr>
                <p:cNvPr id="7" name="Rectangle 6"/>
                <p:cNvSpPr>
                  <a:spLocks noRot="1" noChangeAspect="1" noMove="1" noResize="1" noEditPoints="1" noAdjustHandles="1" noChangeArrowheads="1" noChangeShapeType="1" noTextEdit="1"/>
                </p:cNvSpPr>
                <p:nvPr/>
              </p:nvSpPr>
              <p:spPr>
                <a:xfrm>
                  <a:off x="6039426" y="1449606"/>
                  <a:ext cx="423706" cy="400110"/>
                </a:xfrm>
                <a:prstGeom prst="rect">
                  <a:avLst/>
                </a:prstGeom>
                <a:blipFill>
                  <a:blip r:embed="rId7"/>
                  <a:stretch>
                    <a:fillRect/>
                  </a:stretch>
                </a:blipFill>
              </p:spPr>
              <p:txBody>
                <a:bodyPr/>
                <a:lstStyle/>
                <a:p>
                  <a:r>
                    <a:rPr lang="en-GB">
                      <a:noFill/>
                    </a:rPr>
                    <a:t> </a:t>
                  </a:r>
                </a:p>
              </p:txBody>
            </p:sp>
          </mc:Fallback>
        </mc:AlternateContent>
        <mc:AlternateContent>
          <mc:Choice Requires="a14">
            <p:sp>
              <p:nvSpPr>
                <p:cNvPr id="51" name="Rectangle 50"/>
                <p:cNvSpPr/>
                <p:nvPr/>
              </p:nvSpPr>
              <p:spPr>
                <a:xfrm>
                  <a:off x="3612250" y="2662761"/>
                  <a:ext cx="40677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𝐴</m:t>
                        </m:r>
                      </m:oMath>
                    </m:oMathPara>
                  </a14:m>
                  <a:endParaRPr lang="en-GB" sz="2000"/>
                </a:p>
              </p:txBody>
            </p:sp>
          </mc:Choice>
          <mc:Fallback>
            <p:sp>
              <p:nvSpPr>
                <p:cNvPr id="23" name="Rectangle 22"/>
                <p:cNvSpPr>
                  <a:spLocks noRot="1" noChangeAspect="1" noMove="1" noResize="1" noEditPoints="1" noAdjustHandles="1" noChangeArrowheads="1" noChangeShapeType="1" noTextEdit="1"/>
                </p:cNvSpPr>
                <p:nvPr/>
              </p:nvSpPr>
              <p:spPr>
                <a:xfrm>
                  <a:off x="3612250" y="2662761"/>
                  <a:ext cx="406778" cy="400110"/>
                </a:xfrm>
                <a:prstGeom prst="rect">
                  <a:avLst/>
                </a:prstGeom>
                <a:blipFill rotWithShape="1">
                  <a:blip r:embed="rId8"/>
                  <a:stretch>
                    <a:fillRect/>
                  </a:stretch>
                </a:blipFill>
              </p:spPr>
              <p:txBody>
                <a:bodyPr/>
                <a:lstStyle/>
                <a:p>
                  <a:r>
                    <a:rPr lang="en-GB">
                      <a:noFill/>
                    </a:rPr>
                    <a:t> </a:t>
                  </a:r>
                </a:p>
              </p:txBody>
            </p:sp>
          </mc:Fallback>
        </mc:AlternateContent>
        <mc:AlternateContent>
          <mc:Choice Requires="a14">
            <p:sp>
              <p:nvSpPr>
                <p:cNvPr id="52" name="Rectangle 51"/>
                <p:cNvSpPr/>
                <p:nvPr/>
              </p:nvSpPr>
              <p:spPr>
                <a:xfrm>
                  <a:off x="5436096" y="2262651"/>
                  <a:ext cx="406778" cy="400815"/>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en-GB" sz="2000" i="1" smtClean="0">
                                <a:latin typeface="Cambria Math" panose="02040503050406030204" pitchFamily="18" charset="0"/>
                              </a:rPr>
                            </m:ctrlPr>
                          </m:accPr>
                          <m:e>
                            <m:r>
                              <a:rPr lang="en-US" sz="2000" b="0" i="1" smtClean="0">
                                <a:latin typeface="Cambria Math" panose="02040503050406030204" pitchFamily="18" charset="0"/>
                              </a:rPr>
                              <m:t>𝐴</m:t>
                            </m:r>
                          </m:e>
                        </m:acc>
                      </m:oMath>
                    </m:oMathPara>
                  </a14:m>
                  <a:endParaRPr lang="en-GB" sz="2000"/>
                </a:p>
              </p:txBody>
            </p:sp>
          </mc:Choice>
          <mc:Fallback>
            <p:sp>
              <p:nvSpPr>
                <p:cNvPr id="9" name="Rectangle 8"/>
                <p:cNvSpPr>
                  <a:spLocks noRot="1" noChangeAspect="1" noMove="1" noResize="1" noEditPoints="1" noAdjustHandles="1" noChangeArrowheads="1" noChangeShapeType="1" noTextEdit="1"/>
                </p:cNvSpPr>
                <p:nvPr/>
              </p:nvSpPr>
              <p:spPr>
                <a:xfrm>
                  <a:off x="5436096" y="2262651"/>
                  <a:ext cx="406778" cy="400815"/>
                </a:xfrm>
                <a:prstGeom prst="rect">
                  <a:avLst/>
                </a:prstGeom>
                <a:blipFill>
                  <a:blip r:embed="rId9"/>
                  <a:stretch>
                    <a:fillRect r="-31818"/>
                  </a:stretch>
                </a:blipFill>
              </p:spPr>
              <p:txBody>
                <a:bodyPr/>
                <a:lstStyle/>
                <a:p>
                  <a:r>
                    <a:rPr lang="en-GB">
                      <a:noFill/>
                    </a:rPr>
                    <a:t> </a:t>
                  </a:r>
                </a:p>
              </p:txBody>
            </p:sp>
          </mc:Fallback>
        </mc:AlternateContent>
      </p:grpSp>
    </p:spTree>
    <p:extLst>
      <p:ext uri="{BB962C8B-B14F-4D97-AF65-F5344CB8AC3E}">
        <p14:creationId xmlns:p14="http://schemas.microsoft.com/office/powerpoint/2010/main" val="30658235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smtClean="0"/>
              <a:t>Eksempel for de basale regler for sandsynlighed</a:t>
            </a:r>
            <a:endParaRPr lang="da-DK"/>
          </a:p>
        </p:txBody>
      </p:sp>
      <mc:AlternateContent>
        <mc:Choice Requires="a14">
          <p:sp>
            <p:nvSpPr>
              <p:cNvPr id="3" name="Content Placeholder 2"/>
              <p:cNvSpPr>
                <a:spLocks noGrp="1"/>
              </p:cNvSpPr>
              <p:nvPr>
                <p:ph idx="1"/>
              </p:nvPr>
            </p:nvSpPr>
            <p:spPr>
              <a:xfrm>
                <a:off x="539552" y="2636912"/>
                <a:ext cx="8496944" cy="3600400"/>
              </a:xfrm>
            </p:spPr>
            <p:txBody>
              <a:bodyPr/>
              <a:lstStyle/>
              <a:p>
                <a:pPr marL="457200" indent="-457200">
                  <a:buFont typeface="+mj-lt"/>
                  <a:buAutoNum type="arabicPeriod"/>
                </a:pPr>
                <a:r>
                  <a:rPr lang="da-DK" sz="2000" smtClean="0"/>
                  <a:t> </a:t>
                </a:r>
                <a14:m>
                  <m:oMathPara>
                    <m:oMathParaPr>
                      <m:jc/>
                    </m:oMathParaPr>
                    <m:oMath>
                      <m:r>
                        <a:rPr lang="da-DK" sz="2000" i="1">
                          <a:latin typeface="Cambria Math"/>
                        </a:rPr>
                        <m:t>0</m:t>
                      </m:r>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𝐴</m:t>
                          </m:r>
                        </m:e>
                      </m:d>
                      <m:r>
                        <a:rPr lang="da-DK" sz="2000" i="1">
                          <a:latin typeface="Cambria Math"/>
                          <a:ea typeface="Cambria Math"/>
                        </a:rPr>
                        <m:t>≤1</m:t>
                      </m:r>
                    </m:oMath>
                  </m:oMathPara>
                </a14:m>
                <a:br>
                  <a:rPr lang="da-DK" sz="2000" smtClean="0"/>
                </a:br>
                <a:r>
                  <a:rPr lang="da-DK" sz="2000" smtClean="0"/>
                  <a:t> Følger af definitionen af sandsynlighed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𝐻</m:t>
                          </m:r>
                        </m:e>
                      </m:d>
                      <m:r>
                        <a:rPr lang="da-DK" sz="2000" b="0" i="1" smtClean="0">
                          <a:latin typeface="Cambria Math"/>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rPr>
                              </m:ctrlPr>
                            </m:dPr>
                            <m:e>
                              <m:r>
                                <a:rPr lang="da-DK" sz="2000" b="0" i="1" smtClean="0">
                                  <a:latin typeface="Cambria Math"/>
                                </a:rPr>
                                <m:t>𝐻</m:t>
                              </m:r>
                            </m:e>
                          </m:d>
                        </m:num>
                        <m:den>
                          <m:r>
                            <a:rPr lang="en-US" sz="2000" b="0" i="1" smtClean="0">
                              <a:latin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𝑈</m:t>
                              </m:r>
                            </m:e>
                          </m:d>
                        </m:den>
                      </m:f>
                    </m:oMath>
                  </m:oMathPara>
                </a14:m>
                <a:r>
                  <a:rPr lang="da-DK" sz="2000" smtClean="0"/>
                  <a:t> </a:t>
                </a:r>
                <a:br>
                  <a:rPr lang="da-DK" sz="2000" smtClean="0"/>
                </a:br>
                <a:endParaRPr lang="da-DK" sz="2000" smtClean="0"/>
              </a:p>
              <a:p>
                <a:pPr marL="457200" indent="-457200">
                  <a:buFont typeface="+mj-lt"/>
                  <a:buAutoNum type="arabicPeriod"/>
                </a:pPr>
                <a:r>
                  <a:rPr lang="da-DK" sz="2000" smtClean="0"/>
                  <a:t> </a:t>
                </a:r>
                <a14:m>
                  <m:oMathPara>
                    <m:oMathParaPr>
                      <m:jc/>
                    </m:oMathParaPr>
                    <m:oMath>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m:t>
                          </m:r>
                        </m:e>
                      </m:d>
                      <m:r>
                        <a:rPr lang="da-DK" sz="2000" i="1">
                          <a:latin typeface="Cambria Math"/>
                          <a:ea typeface="Cambria Math"/>
                        </a:rPr>
                        <m:t>=0;</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𝑈</m:t>
                          </m:r>
                        </m:e>
                      </m:d>
                      <m:r>
                        <a:rPr lang="da-DK" sz="2000" i="1">
                          <a:latin typeface="Cambria Math"/>
                          <a:ea typeface="Cambria Math"/>
                        </a:rPr>
                        <m:t>=1</m:t>
                      </m:r>
                    </m:oMath>
                  </m:oMathPara>
                </a14:m>
                <a:br>
                  <a:rPr lang="da-DK" sz="2000" i="1" smtClean="0">
                    <a:latin typeface="Cambria Math"/>
                    <a:ea typeface="Cambria Math"/>
                  </a:rPr>
                </a:br>
                <a:r>
                  <a:rPr lang="da-DK" sz="2000" i="1" smtClean="0">
                    <a:latin typeface="Cambria Math"/>
                    <a:ea typeface="Cambria Math"/>
                  </a:rPr>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Hund</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0</m:t>
                          </m:r>
                        </m:num>
                        <m:den>
                          <m:r>
                            <a:rPr lang="da-DK" sz="2000" b="0" i="1" smtClean="0">
                              <a:latin typeface="Cambria Math"/>
                            </a:rPr>
                            <m:t>470</m:t>
                          </m:r>
                        </m:den>
                      </m:f>
                      <m:r>
                        <a:rPr lang="da-DK" sz="2000" b="0" i="1" smtClean="0">
                          <a:latin typeface="Cambria Math"/>
                        </a:rPr>
                        <m:t>=0</m:t>
                      </m:r>
                      <m:r>
                        <m:rPr>
                          <m:sty m:val="p"/>
                        </m:rPr>
                        <a:rPr lang="da-DK" sz="2000" b="0" i="0" smtClean="0">
                          <a:latin typeface="Cambria Math"/>
                        </a:rPr>
                        <m:t>; </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Menneske</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470</m:t>
                          </m:r>
                        </m:num>
                        <m:den>
                          <m:r>
                            <a:rPr lang="da-DK" sz="2000" b="0" i="1" smtClean="0">
                              <a:latin typeface="Cambria Math"/>
                            </a:rPr>
                            <m:t>470</m:t>
                          </m:r>
                        </m:den>
                      </m:f>
                      <m:r>
                        <a:rPr lang="da-DK" sz="2000" b="0" i="1" smtClean="0">
                          <a:latin typeface="Cambria Math"/>
                        </a:rPr>
                        <m:t>=1</m:t>
                      </m:r>
                    </m:oMath>
                  </m:oMathPara>
                </a14:m>
                <a:r>
                  <a:rPr lang="da-DK" sz="2000" smtClean="0"/>
                  <a:t> </a:t>
                </a:r>
                <a:br>
                  <a:rPr lang="da-DK" sz="2000" smtClean="0"/>
                </a:br>
                <a:endParaRPr lang="da-DK" sz="2000" smtClean="0"/>
              </a:p>
              <a:p>
                <a:pPr marL="457200" indent="-457200">
                  <a:buFont typeface="+mj-lt"/>
                  <a:buAutoNum type="arabicPeriod"/>
                </a:pPr>
                <a:r>
                  <a:rPr lang="da-DK" sz="2000" smtClean="0">
                    <a:solidFill>
                      <a:schemeClr val="accent1">
                        <a:lumMod val="75000"/>
                      </a:schemeClr>
                    </a:solidFill>
                  </a:rPr>
                  <a:t>Komplementær lov</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acc>
                            <m:accPr>
                              <m:chr m:val="̅"/>
                              <m:ctrlPr>
                                <a:rPr lang="da-DK" sz="2000" b="0" i="1" smtClean="0">
                                  <a:latin typeface="Cambria Math" panose="02040503050406030204" pitchFamily="18" charset="0"/>
                                </a:rPr>
                              </m:ctrlPr>
                            </m:accPr>
                            <m:e>
                              <m:r>
                                <a:rPr lang="en-US" sz="2000" b="0" i="1" smtClean="0">
                                  <a:latin typeface="Cambria Math" panose="02040503050406030204" pitchFamily="18" charset="0"/>
                                </a:rPr>
                                <m:t>𝐴</m:t>
                              </m:r>
                            </m:e>
                          </m:acc>
                        </m:e>
                      </m:d>
                      <m:r>
                        <a:rPr lang="da-DK" sz="2000" b="0" i="1" smtClean="0">
                          <a:latin typeface="Cambria Math"/>
                        </a:rPr>
                        <m:t>=1−</m:t>
                      </m:r>
                      <m:r>
                        <a:rPr lang="da-DK" sz="2000" b="0" i="1" smtClean="0">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oMath>
                  </m:oMathPara>
                </a14:m>
                <a:br>
                  <a:rPr lang="da-DK" sz="2000" smtClean="0"/>
                </a:br>
                <a14:m>
                  <m:oMathPara>
                    <m:oMathParaPr>
                      <m:jc/>
                    </m:oMathParaPr>
                    <m:oMath>
                      <m:r>
                        <m:rPr>
                          <m:sty m:val="p"/>
                        </m:rPr>
                        <a:rPr lang="da-DK" sz="2000" smtClean="0">
                          <a:solidFill>
                            <a:schemeClr val="tx1"/>
                          </a:solidFill>
                          <a:latin typeface="Cambria Math"/>
                        </a:rPr>
                        <m:t>P</m:t>
                      </m:r>
                      <m:d>
                        <m:dPr>
                          <m:begChr m:val="("/>
                          <m:sepChr m:val="|"/>
                          <m:endChr m:val=")"/>
                          <m:grow m:val="on"/>
                          <m:shp m:val="centered"/>
                          <m:ctrlPr>
                            <a:rPr lang="da-DK" sz="2000" i="1">
                              <a:solidFill>
                                <a:schemeClr val="tx1"/>
                              </a:solidFill>
                              <a:latin typeface="Cambria Math" panose="02040503050406030204" pitchFamily="18" charset="0"/>
                            </a:rPr>
                          </m:ctrlPr>
                        </m:dPr>
                        <m:e>
                          <m:r>
                            <m:rPr>
                              <m:sty m:val="p"/>
                            </m:rPr>
                            <a:rPr lang="da-DK" sz="2000">
                              <a:solidFill>
                                <a:schemeClr val="tx1"/>
                              </a:solidFill>
                            </a:rPr>
                            <m:t>Ikke</m:t>
                          </m:r>
                          <m:r>
                            <m:rPr>
                              <m:sty m:val="p"/>
                            </m:rPr>
                            <a:rPr lang="da-DK" sz="2000">
                              <a:solidFill>
                                <a:schemeClr val="tx1"/>
                              </a:solidFill>
                            </a:rPr>
                            <m:t> </m:t>
                          </m:r>
                          <m:r>
                            <m:rPr>
                              <m:sty m:val="p"/>
                            </m:rPr>
                            <a:rPr lang="da-DK" sz="2000" b="0" i="0" smtClean="0">
                              <a:solidFill>
                                <a:schemeClr val="tx1"/>
                              </a:solidFill>
                            </a:rPr>
                            <m:t>M</m:t>
                          </m:r>
                          <m:r>
                            <m:rPr>
                              <m:sty m:val="p"/>
                            </m:rPr>
                            <a:rPr lang="da-DK" sz="2000">
                              <a:solidFill>
                                <a:schemeClr val="tx1"/>
                              </a:solidFill>
                            </a:rPr>
                            <m:t>askin</m:t>
                          </m:r>
                        </m:e>
                      </m:d>
                      <m:r>
                        <a:rPr lang="da-DK" sz="2000" b="0" i="1" smtClean="0">
                          <a:solidFill>
                            <a:schemeClr val="tx1"/>
                          </a:solidFill>
                          <a:latin typeface="Cambria Math"/>
                        </a:rPr>
                        <m:t>=1−</m:t>
                      </m:r>
                      <m:r>
                        <m:rPr>
                          <m:sty m:val="p"/>
                        </m:rPr>
                        <a:rPr lang="da-DK" sz="2000">
                          <a:latin typeface="Cambria Math"/>
                        </a:rPr>
                        <m:t>P</m:t>
                      </m:r>
                      <m:d>
                        <m:dPr>
                          <m:begChr m:val="("/>
                          <m:sepChr m:val="|"/>
                          <m:endChr m:val=")"/>
                          <m:grow m:val="on"/>
                          <m:shp m:val="centered"/>
                          <m:ctrlPr>
                            <a:rPr lang="da-DK" sz="2000" i="1">
                              <a:latin typeface="Cambria Math" panose="02040503050406030204" pitchFamily="18" charset="0"/>
                            </a:rPr>
                          </m:ctrlPr>
                        </m:dPr>
                        <m:e>
                          <m:r>
                            <m:rPr>
                              <m:sty m:val="p"/>
                            </m:rPr>
                            <a:rPr lang="da-DK" sz="2000"/>
                            <m:t>Maskin</m:t>
                          </m:r>
                        </m:e>
                      </m:d>
                      <m:r>
                        <a:rPr lang="da-DK" sz="2000" b="0" i="1" smtClean="0">
                          <a:latin typeface="Cambria Math"/>
                        </a:rPr>
                        <m:t>=1−</m:t>
                      </m:r>
                      <m:f>
                        <m:fPr>
                          <m:type m:val="bar"/>
                          <m:ctrlPr>
                            <a:rPr lang="da-DK" sz="2000" b="0" i="1" smtClean="0">
                              <a:solidFill>
                                <a:schemeClr val="tx1"/>
                              </a:solidFill>
                              <a:latin typeface="Cambria Math" panose="02040503050406030204" pitchFamily="18" charset="0"/>
                            </a:rPr>
                          </m:ctrlPr>
                        </m:fPr>
                        <m:num>
                          <m:r>
                            <a:rPr lang="da-DK" sz="2000" b="0" i="1" smtClean="0">
                              <a:solidFill>
                                <a:schemeClr val="tx1"/>
                              </a:solidFill>
                              <a:latin typeface="Cambria Math"/>
                            </a:rPr>
                            <m:t>263</m:t>
                          </m:r>
                        </m:num>
                        <m:den>
                          <m:r>
                            <a:rPr lang="da-DK" sz="2000" b="0" i="1" smtClean="0">
                              <a:solidFill>
                                <a:schemeClr val="tx1"/>
                              </a:solidFill>
                              <a:latin typeface="Cambria Math"/>
                            </a:rPr>
                            <m:t>470</m:t>
                          </m:r>
                        </m:den>
                      </m:f>
                      <m:r>
                        <a:rPr lang="da-DK" sz="2000" b="0" i="1" smtClean="0">
                          <a:solidFill>
                            <a:schemeClr val="tx1"/>
                          </a:solidFill>
                          <a:latin typeface="Cambria Math"/>
                        </a:rPr>
                        <m:t>=1−0.56=0.44</m:t>
                      </m:r>
                    </m:oMath>
                  </m:oMathPara>
                </a14:m>
                <a:r>
                  <a:rPr lang="da-DK" sz="2000" smtClean="0">
                    <a:solidFill>
                      <a:schemeClr val="tx1"/>
                    </a:solidFill>
                  </a:rPr>
                  <a:t> .</a:t>
                </a:r>
              </a:p>
              <a:p>
                <a:pPr marL="0" indent="0">
                  <a:buNone/>
                </a:pP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636912"/>
                <a:ext cx="8496944" cy="3600400"/>
              </a:xfrm>
              <a:blipFill>
                <a:blip r:embed="rId3"/>
                <a:stretch>
                  <a:fillRect l="-790" t="-11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94</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3660831877"/>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22514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7 basale regler for sandsynlighed</a:t>
            </a:r>
            <a:endParaRPr lang="da-DK"/>
          </a:p>
        </p:txBody>
      </p:sp>
      <mc:AlternateContent>
        <mc:Choice Requires="a14">
          <p:sp>
            <p:nvSpPr>
              <p:cNvPr id="3" name="Content Placeholder 2"/>
              <p:cNvSpPr>
                <a:spLocks noGrp="1"/>
              </p:cNvSpPr>
              <p:nvPr>
                <p:ph idx="1"/>
              </p:nvPr>
            </p:nvSpPr>
            <p:spPr/>
            <p:txBody>
              <a:bodyPr/>
              <a:lstStyle/>
              <a:p>
                <a:pPr marL="457200" indent="-457200">
                  <a:spcBef>
                    <a:spcPts val="1200"/>
                  </a:spcBef>
                  <a:buFont typeface="+mj-lt"/>
                  <a:buAutoNum type="arabicPeriod" startAt="4"/>
                </a:pPr>
                <a:r>
                  <a:rPr lang="da-DK" sz="2000" b="1" smtClean="0"/>
                  <a:t>Additiv lov for sandsynligheder (foreningshændelse): </a:t>
                </a:r>
                <a:br>
                  <a:rPr lang="da-DK" sz="2000" b="1" smtClean="0"/>
                </a:br>
                <a:r>
                  <a:rPr lang="da-DK" sz="2000" smtClean="0">
                    <a:solidFill>
                      <a:schemeClr val="tx2"/>
                    </a:solidFill>
                  </a:rPr>
                  <a:t>Foreningshændelsen</a:t>
                </a:r>
                <a:r>
                  <a:rPr lang="da-DK" sz="2000" smtClean="0"/>
                  <a:t> mellem </a:t>
                </a:r>
                <a:r>
                  <a:rPr lang="da-DK" sz="2000" i="1" smtClean="0"/>
                  <a:t>A</a:t>
                </a:r>
                <a:r>
                  <a:rPr lang="da-DK" sz="2000" smtClean="0"/>
                  <a:t> og </a:t>
                </a:r>
                <a:r>
                  <a:rPr lang="da-DK" sz="2000" i="1" smtClean="0"/>
                  <a:t>B</a:t>
                </a:r>
                <a:r>
                  <a:rPr lang="da-DK" sz="2000" smtClean="0"/>
                  <a:t> er at et udfald fra </a:t>
                </a:r>
                <a:r>
                  <a:rPr lang="da-DK" sz="2000" i="1" smtClean="0"/>
                  <a:t>A</a:t>
                </a:r>
                <a:r>
                  <a:rPr lang="da-DK" sz="2000" smtClean="0"/>
                  <a:t> </a:t>
                </a:r>
                <a:r>
                  <a:rPr lang="da-DK" sz="2000" u="sng" smtClean="0"/>
                  <a:t>eller</a:t>
                </a:r>
                <a:r>
                  <a:rPr lang="da-DK" sz="2000" smtClean="0"/>
                  <a:t> </a:t>
                </a:r>
                <a:r>
                  <a:rPr lang="da-DK" sz="2000" i="1" smtClean="0"/>
                  <a:t>B</a:t>
                </a:r>
                <a:r>
                  <a:rPr lang="da-DK" sz="2000" smtClean="0"/>
                  <a:t> sker</a:t>
                </a:r>
                <a:br>
                  <a:rPr lang="da-DK" sz="2000" smtClean="0"/>
                </a:br>
                <a:r>
                  <a:rPr lang="da-DK" sz="1100" smtClean="0"/>
                  <a:t> </a:t>
                </a:r>
                <a:br>
                  <a:rPr lang="da-DK" sz="2000" smtClean="0"/>
                </a:b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ea typeface="Cambria Math"/>
                            </a:rPr>
                            <m:t>∪</m:t>
                          </m:r>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r>
                        <a:rPr lang="da-DK" sz="2000" b="0" i="1" smtClean="0">
                          <a:latin typeface="Cambria Math"/>
                          <a:ea typeface="Cambria Math"/>
                        </a:rPr>
                        <m:t>(</m:t>
                      </m:r>
                      <m:r>
                        <a:rPr lang="da-DK" sz="2000" b="0" i="1" smtClean="0">
                          <a:latin typeface="Cambria Math"/>
                          <a:ea typeface="Cambria Math"/>
                        </a:rPr>
                        <m:t>𝐴</m:t>
                      </m:r>
                      <m:r>
                        <a:rPr lang="da-DK" sz="2000" b="0" i="1" smtClean="0">
                          <a:latin typeface="Cambria Math"/>
                          <a:ea typeface="Cambria Math"/>
                        </a:rPr>
                        <m:t>∩</m:t>
                      </m:r>
                      <m:r>
                        <a:rPr lang="da-DK" sz="2000" b="0" i="1" smtClean="0">
                          <a:latin typeface="Cambria Math"/>
                          <a:ea typeface="Cambria Math"/>
                        </a:rPr>
                        <m:t>𝐵</m:t>
                      </m:r>
                      <m:r>
                        <a:rPr lang="da-DK" sz="2000" b="0" i="1" smtClean="0">
                          <a:latin typeface="Cambria Math"/>
                          <a:ea typeface="Cambria Math"/>
                        </a:rPr>
                        <m:t>)</m:t>
                      </m:r>
                    </m:oMath>
                  </m:oMathPara>
                </a14:m>
                <a:r>
                  <a:rPr lang="da-DK" sz="2000" smtClean="0"/>
                  <a:t> </a:t>
                </a:r>
                <a:br>
                  <a:rPr lang="da-DK" sz="2000" smtClean="0"/>
                </a:br>
                <a:r>
                  <a:rPr lang="da-DK" sz="1200" smtClean="0"/>
                  <a:t> </a:t>
                </a:r>
                <a:br>
                  <a:rPr lang="da-DK" sz="2000" smtClean="0"/>
                </a:br>
                <a:r>
                  <a:rPr lang="da-DK" sz="2000" smtClean="0"/>
                  <a:t>F.eks</a:t>
                </a:r>
                <a:r>
                  <a:rPr lang="da-DK" sz="2000"/>
                  <a:t>.: Den person vi trækker tilfældigt er </a:t>
                </a:r>
                <a:br>
                  <a:rPr lang="da-DK" sz="2000"/>
                </a:br>
                <a:r>
                  <a:rPr lang="da-DK" sz="2000" u="sng" smtClean="0"/>
                  <a:t>enten</a:t>
                </a:r>
                <a:r>
                  <a:rPr lang="da-DK" sz="2000" smtClean="0"/>
                  <a:t> maskiningeniør </a:t>
                </a:r>
                <a:r>
                  <a:rPr lang="da-DK" sz="2000" u="sng"/>
                  <a:t>eller</a:t>
                </a:r>
                <a:r>
                  <a:rPr lang="da-DK" sz="2000"/>
                  <a:t> mand </a:t>
                </a:r>
                <a:br>
                  <a:rPr lang="da-DK" sz="2000"/>
                </a:br>
                <a:r>
                  <a:rPr lang="da-DK" sz="2000"/>
                  <a:t>(eller begge dele)</a:t>
                </a:r>
                <a:br>
                  <a:rPr lang="da-DK" sz="2000"/>
                </a:br>
                <a:r>
                  <a:rPr lang="da-DK" sz="2800"/>
                  <a:t> </a:t>
                </a:r>
                <a:endParaRPr lang="da-DK" sz="2000"/>
              </a:p>
              <a:p>
                <a:pPr marL="444500" indent="0">
                  <a:buNone/>
                </a:pPr>
                <a:r>
                  <a:rPr lang="da-DK" sz="2000" smtClean="0"/>
                  <a:t>Hvis </a:t>
                </a:r>
                <a14:m>
                  <m:oMathPara>
                    <m:oMathParaPr>
                      <m:jc/>
                    </m:oMathParaPr>
                    <m:oMath>
                      <m:r>
                        <a:rPr lang="da-DK" sz="2000" i="1" smtClean="0">
                          <a:latin typeface="Cambria Math" panose="02040503050406030204" pitchFamily="18" charset="0"/>
                        </a:rPr>
                        <m:t>𝐴</m:t>
                      </m:r>
                    </m:oMath>
                  </m:oMathPara>
                </a14:m>
                <a:r>
                  <a:rPr lang="da-DK" sz="2000" smtClean="0"/>
                  <a:t> og </a:t>
                </a:r>
                <a14:m>
                  <m:oMathPara>
                    <m:oMathParaPr>
                      <m:jc/>
                    </m:oMathParaPr>
                    <m:oMath>
                      <m:r>
                        <a:rPr lang="da-DK" sz="2000" i="1" smtClean="0">
                          <a:latin typeface="Cambria Math" panose="02040503050406030204" pitchFamily="18" charset="0"/>
                        </a:rPr>
                        <m:t>𝐵</m:t>
                      </m:r>
                    </m:oMath>
                  </m:oMathPara>
                </a14:m>
                <a:r>
                  <a:rPr lang="da-DK" sz="2000" smtClean="0"/>
                  <a:t> ikke kan ske samtidig, kaldes de ”gensidigt udelukkende” </a:t>
                </a:r>
                <a:br>
                  <a:rPr lang="da-DK" sz="2000" smtClean="0"/>
                </a:br>
                <a:r>
                  <a:rPr lang="da-DK" sz="2000" smtClean="0"/>
                  <a:t>(mutually exclusive). </a:t>
                </a:r>
                <a:br>
                  <a:rPr lang="da-DK" sz="2000" smtClean="0"/>
                </a:br>
                <a:r>
                  <a:rPr lang="da-DK" sz="2000" smtClean="0"/>
                  <a:t>Så er fælleshændelsen tom, så</a:t>
                </a:r>
                <a:br>
                  <a:rPr lang="da-DK" sz="2000" smtClean="0"/>
                </a:br>
                <a:r>
                  <a:rPr lang="da-DK" sz="1200" smtClean="0"/>
                  <a:t> </a:t>
                </a:r>
                <a:br>
                  <a:rPr lang="da-DK" sz="2000" smtClean="0"/>
                </a:br>
                <a:r>
                  <a:rPr lang="da-DK" sz="200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ea typeface="Cambria Math"/>
                            </a:rPr>
                            <m:t>∪</m:t>
                          </m:r>
                          <m:r>
                            <a:rPr lang="da-DK" sz="2000" i="1">
                              <a:latin typeface="Cambria Math"/>
                              <a:ea typeface="Cambria Math"/>
                            </a:rPr>
                            <m:t>𝐵</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𝐴</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𝐵</m:t>
                          </m:r>
                        </m:e>
                      </m:d>
                    </m:oMath>
                  </m:oMathPara>
                </a14:m>
                <a:r>
                  <a:rPr lang="da-DK" sz="2000" smtClean="0"/>
                  <a:t> </a:t>
                </a:r>
                <a:br>
                  <a:rPr lang="da-DK" sz="2000" smtClean="0"/>
                </a:br>
                <a:r>
                  <a:rPr lang="da-DK" sz="1100" smtClean="0"/>
                  <a:t> </a:t>
                </a:r>
                <a:br>
                  <a:rPr lang="da-DK" sz="2000" smtClean="0"/>
                </a:br>
                <a:r>
                  <a:rPr lang="da-DK" sz="2000" smtClean="0"/>
                  <a:t>F.eks.: Vi slår en 6’er eller en 3’er.  </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95</a:t>
            </a:fld>
            <a:endParaRPr lang="da-DK"/>
          </a:p>
        </p:txBody>
      </p:sp>
      <p:grpSp>
        <p:nvGrpSpPr>
          <p:cNvPr id="31" name="Group 30"/>
          <p:cNvGrpSpPr/>
          <p:nvPr/>
        </p:nvGrpSpPr>
        <p:grpSpPr>
          <a:xfrm>
            <a:off x="5575876" y="2060848"/>
            <a:ext cx="3388612" cy="1800200"/>
            <a:chOff x="5575876" y="2060848"/>
            <a:chExt cx="3388612" cy="1800200"/>
          </a:xfrm>
        </p:grpSpPr>
        <p:grpSp>
          <p:nvGrpSpPr>
            <p:cNvPr id="15" name="Group 14"/>
            <p:cNvGrpSpPr/>
            <p:nvPr/>
          </p:nvGrpSpPr>
          <p:grpSpPr>
            <a:xfrm>
              <a:off x="5575876" y="2060848"/>
              <a:ext cx="3388612" cy="1800200"/>
              <a:chOff x="5575876" y="2060848"/>
              <a:chExt cx="3388612" cy="1800200"/>
            </a:xfrm>
          </p:grpSpPr>
          <p:grpSp>
            <p:nvGrpSpPr>
              <p:cNvPr id="7" name="Group 6"/>
              <p:cNvGrpSpPr/>
              <p:nvPr/>
            </p:nvGrpSpPr>
            <p:grpSpPr>
              <a:xfrm>
                <a:off x="5575876" y="2060848"/>
                <a:ext cx="3388612" cy="1800200"/>
                <a:chOff x="1259632" y="2204864"/>
                <a:chExt cx="4608512" cy="2448272"/>
              </a:xfrm>
            </p:grpSpPr>
            <p:sp>
              <p:nvSpPr>
                <p:cNvPr id="8" name="Oval 7"/>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9" name="Oval 8"/>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Rectangle 12"/>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5" name="Rectangle 4"/>
                  <p:cNvSpPr/>
                  <p:nvPr/>
                </p:nvSpPr>
                <p:spPr>
                  <a:xfrm>
                    <a:off x="6755726" y="2767138"/>
                    <a:ext cx="803874"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r>
                            <a:rPr lang="da-DK" i="1">
                              <a:latin typeface="Cambria Math"/>
                              <a:ea typeface="Cambria Math"/>
                            </a:rPr>
                            <m:t>∩</m:t>
                          </m:r>
                          <m:r>
                            <a:rPr lang="da-DK" i="1">
                              <a:latin typeface="Cambria Math"/>
                              <a:ea typeface="Cambria Math"/>
                            </a:rPr>
                            <m:t>𝐵</m:t>
                          </m:r>
                        </m:oMath>
                      </m:oMathPara>
                    </a14:m>
                    <a:endParaRPr lang="en-GB"/>
                  </a:p>
                </p:txBody>
              </p:sp>
            </mc:Choice>
            <mc:Fallback>
              <p:sp>
                <p:nvSpPr>
                  <p:cNvPr id="5" name="Rectangle 4"/>
                  <p:cNvSpPr>
                    <a:spLocks noRot="1" noChangeAspect="1" noMove="1" noResize="1" noEditPoints="1" noAdjustHandles="1" noChangeArrowheads="1" noChangeShapeType="1" noTextEdit="1"/>
                  </p:cNvSpPr>
                  <p:nvPr/>
                </p:nvSpPr>
                <p:spPr>
                  <a:xfrm>
                    <a:off x="6755726" y="2767138"/>
                    <a:ext cx="803874" cy="369332"/>
                  </a:xfrm>
                  <a:prstGeom prst="rect">
                    <a:avLst/>
                  </a:prstGeom>
                  <a:blipFill rotWithShape="1">
                    <a:blip r:embed="rId4"/>
                    <a:stretch>
                      <a:fillRect/>
                    </a:stretch>
                  </a:blipFill>
                </p:spPr>
                <p:txBody>
                  <a:bodyPr/>
                  <a:lstStyle/>
                  <a:p>
                    <a:r>
                      <a:rPr lang="en-GB">
                        <a:noFill/>
                      </a:rPr>
                      <a:t> </a:t>
                    </a:r>
                  </a:p>
                </p:txBody>
              </p:sp>
            </mc:Fallback>
          </mc:AlternateContent>
          <mc:AlternateContent>
            <mc:Choice Requires="a14">
              <p:sp>
                <p:nvSpPr>
                  <p:cNvPr id="25" name="Rectangle 24"/>
                  <p:cNvSpPr/>
                  <p:nvPr/>
                </p:nvSpPr>
                <p:spPr>
                  <a:xfrm>
                    <a:off x="6118308" y="2767138"/>
                    <a:ext cx="385683"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oMath>
                      </m:oMathPara>
                    </a14:m>
                    <a:endParaRPr lang="en-GB"/>
                  </a:p>
                </p:txBody>
              </p:sp>
            </mc:Choice>
            <mc:Fallback>
              <p:sp>
                <p:nvSpPr>
                  <p:cNvPr id="25" name="Rectangle 24"/>
                  <p:cNvSpPr>
                    <a:spLocks noRot="1" noChangeAspect="1" noMove="1" noResize="1" noEditPoints="1" noAdjustHandles="1" noChangeArrowheads="1" noChangeShapeType="1" noTextEdit="1"/>
                  </p:cNvSpPr>
                  <p:nvPr/>
                </p:nvSpPr>
                <p:spPr>
                  <a:xfrm>
                    <a:off x="6118308" y="2767138"/>
                    <a:ext cx="385683" cy="369332"/>
                  </a:xfrm>
                  <a:prstGeom prst="rect">
                    <a:avLst/>
                  </a:prstGeom>
                  <a:blipFill rotWithShape="1">
                    <a:blip r:embed="rId5"/>
                    <a:stretch>
                      <a:fillRect/>
                    </a:stretch>
                  </a:blipFill>
                </p:spPr>
                <p:txBody>
                  <a:bodyPr/>
                  <a:lstStyle/>
                  <a:p>
                    <a:r>
                      <a:rPr lang="en-GB">
                        <a:noFill/>
                      </a:rPr>
                      <a:t> </a:t>
                    </a:r>
                  </a:p>
                </p:txBody>
              </p:sp>
            </mc:Fallback>
          </mc:AlternateContent>
          <mc:AlternateContent>
            <mc:Choice Requires="a14">
              <p:sp>
                <p:nvSpPr>
                  <p:cNvPr id="26" name="Rectangle 25"/>
                  <p:cNvSpPr/>
                  <p:nvPr/>
                </p:nvSpPr>
                <p:spPr>
                  <a:xfrm>
                    <a:off x="7812360" y="2767138"/>
                    <a:ext cx="396069"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𝐵</m:t>
                          </m:r>
                        </m:oMath>
                      </m:oMathPara>
                    </a14:m>
                    <a:endParaRPr lang="en-GB"/>
                  </a:p>
                </p:txBody>
              </p:sp>
            </mc:Choice>
            <mc:Fallback>
              <p:sp>
                <p:nvSpPr>
                  <p:cNvPr id="26" name="Rectangle 25"/>
                  <p:cNvSpPr>
                    <a:spLocks noRot="1" noChangeAspect="1" noMove="1" noResize="1" noEditPoints="1" noAdjustHandles="1" noChangeArrowheads="1" noChangeShapeType="1" noTextEdit="1"/>
                  </p:cNvSpPr>
                  <p:nvPr/>
                </p:nvSpPr>
                <p:spPr>
                  <a:xfrm>
                    <a:off x="7812360" y="2767138"/>
                    <a:ext cx="396069" cy="369332"/>
                  </a:xfrm>
                  <a:prstGeom prst="rect">
                    <a:avLst/>
                  </a:prstGeom>
                  <a:blipFill rotWithShape="1">
                    <a:blip r:embed="rId6"/>
                    <a:stretch>
                      <a:fillRect/>
                    </a:stretch>
                  </a:blipFill>
                </p:spPr>
                <p:txBody>
                  <a:bodyPr/>
                  <a:lstStyle/>
                  <a:p>
                    <a:r>
                      <a:rPr lang="en-GB">
                        <a:noFill/>
                      </a:rPr>
                      <a:t> </a:t>
                    </a:r>
                  </a:p>
                </p:txBody>
              </p:sp>
            </mc:Fallback>
          </mc:AlternateContent>
        </p:grpSp>
        <mc:AlternateContent>
          <mc:Choice Requires="a14">
            <p:sp>
              <p:nvSpPr>
                <p:cNvPr id="29" name="Rectangle 28"/>
                <p:cNvSpPr/>
                <p:nvPr/>
              </p:nvSpPr>
              <p:spPr>
                <a:xfrm>
                  <a:off x="8541758" y="2080253"/>
                  <a:ext cx="400751"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𝑈</m:t>
                        </m:r>
                      </m:oMath>
                    </m:oMathPara>
                  </a14:m>
                  <a:endParaRPr lang="en-GB"/>
                </a:p>
              </p:txBody>
            </p:sp>
          </mc:Choice>
          <mc:Fallback>
            <p:sp>
              <p:nvSpPr>
                <p:cNvPr id="29" name="Rectangle 28"/>
                <p:cNvSpPr>
                  <a:spLocks noRot="1" noChangeAspect="1" noMove="1" noResize="1" noEditPoints="1" noAdjustHandles="1" noChangeArrowheads="1" noChangeShapeType="1" noTextEdit="1"/>
                </p:cNvSpPr>
                <p:nvPr/>
              </p:nvSpPr>
              <p:spPr>
                <a:xfrm>
                  <a:off x="8541758" y="2080253"/>
                  <a:ext cx="400751" cy="369332"/>
                </a:xfrm>
                <a:prstGeom prst="rect">
                  <a:avLst/>
                </a:prstGeom>
                <a:blipFill rotWithShape="1">
                  <a:blip r:embed="rId7"/>
                  <a:stretch>
                    <a:fillRect/>
                  </a:stretch>
                </a:blipFill>
              </p:spPr>
              <p:txBody>
                <a:bodyPr/>
                <a:lstStyle/>
                <a:p>
                  <a:r>
                    <a:rPr lang="en-GB">
                      <a:noFill/>
                    </a:rPr>
                    <a:t> </a:t>
                  </a:r>
                </a:p>
              </p:txBody>
            </p:sp>
          </mc:Fallback>
        </mc:AlternateContent>
      </p:grpSp>
      <p:grpSp>
        <p:nvGrpSpPr>
          <p:cNvPr id="32" name="Group 31"/>
          <p:cNvGrpSpPr/>
          <p:nvPr/>
        </p:nvGrpSpPr>
        <p:grpSpPr>
          <a:xfrm>
            <a:off x="5575876" y="4656165"/>
            <a:ext cx="3388612" cy="1800200"/>
            <a:chOff x="5575876" y="4656165"/>
            <a:chExt cx="3388612" cy="1800200"/>
          </a:xfrm>
        </p:grpSpPr>
        <p:grpSp>
          <p:nvGrpSpPr>
            <p:cNvPr id="20" name="Group 19"/>
            <p:cNvGrpSpPr/>
            <p:nvPr/>
          </p:nvGrpSpPr>
          <p:grpSpPr>
            <a:xfrm>
              <a:off x="5575876" y="4656165"/>
              <a:ext cx="3388612" cy="1800200"/>
              <a:chOff x="5575876" y="4656165"/>
              <a:chExt cx="3388612" cy="1800200"/>
            </a:xfrm>
          </p:grpSpPr>
          <p:grpSp>
            <p:nvGrpSpPr>
              <p:cNvPr id="17" name="Group 16"/>
              <p:cNvGrpSpPr/>
              <p:nvPr/>
            </p:nvGrpSpPr>
            <p:grpSpPr>
              <a:xfrm>
                <a:off x="5575876" y="4656165"/>
                <a:ext cx="3388612" cy="1800200"/>
                <a:chOff x="1259632" y="2204864"/>
                <a:chExt cx="4608512" cy="2448272"/>
              </a:xfrm>
            </p:grpSpPr>
            <p:sp>
              <p:nvSpPr>
                <p:cNvPr id="18" name="Oval 17"/>
                <p:cNvSpPr/>
                <p:nvPr/>
              </p:nvSpPr>
              <p:spPr>
                <a:xfrm>
                  <a:off x="1339916" y="2698424"/>
                  <a:ext cx="2172460" cy="1810696"/>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9" name="Oval 18"/>
                <p:cNvSpPr/>
                <p:nvPr/>
              </p:nvSpPr>
              <p:spPr>
                <a:xfrm>
                  <a:off x="3605058" y="2698424"/>
                  <a:ext cx="2172460" cy="1810696"/>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3" name="Rectangle 22"/>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27" name="Rectangle 26"/>
                  <p:cNvSpPr/>
                  <p:nvPr/>
                </p:nvSpPr>
                <p:spPr>
                  <a:xfrm>
                    <a:off x="6226777" y="5515426"/>
                    <a:ext cx="385683"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oMath>
                      </m:oMathPara>
                    </a14:m>
                    <a:endParaRPr lang="en-GB"/>
                  </a:p>
                </p:txBody>
              </p:sp>
            </mc:Choice>
            <mc:Fallback>
              <p:sp>
                <p:nvSpPr>
                  <p:cNvPr id="27" name="Rectangle 26"/>
                  <p:cNvSpPr>
                    <a:spLocks noRot="1" noChangeAspect="1" noMove="1" noResize="1" noEditPoints="1" noAdjustHandles="1" noChangeArrowheads="1" noChangeShapeType="1" noTextEdit="1"/>
                  </p:cNvSpPr>
                  <p:nvPr/>
                </p:nvSpPr>
                <p:spPr>
                  <a:xfrm>
                    <a:off x="6226777" y="5515426"/>
                    <a:ext cx="385683" cy="369332"/>
                  </a:xfrm>
                  <a:prstGeom prst="rect">
                    <a:avLst/>
                  </a:prstGeom>
                  <a:blipFill rotWithShape="1">
                    <a:blip r:embed="rId8"/>
                    <a:stretch>
                      <a:fillRect/>
                    </a:stretch>
                  </a:blipFill>
                </p:spPr>
                <p:txBody>
                  <a:bodyPr/>
                  <a:lstStyle/>
                  <a:p>
                    <a:r>
                      <a:rPr lang="en-GB">
                        <a:noFill/>
                      </a:rPr>
                      <a:t> </a:t>
                    </a:r>
                  </a:p>
                </p:txBody>
              </p:sp>
            </mc:Fallback>
          </mc:AlternateContent>
          <mc:AlternateContent>
            <mc:Choice Requires="a14">
              <p:sp>
                <p:nvSpPr>
                  <p:cNvPr id="28" name="Rectangle 27"/>
                  <p:cNvSpPr/>
                  <p:nvPr/>
                </p:nvSpPr>
                <p:spPr>
                  <a:xfrm>
                    <a:off x="7933053" y="5515426"/>
                    <a:ext cx="396069"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𝐵</m:t>
                          </m:r>
                        </m:oMath>
                      </m:oMathPara>
                    </a14:m>
                    <a:endParaRPr lang="en-GB"/>
                  </a:p>
                </p:txBody>
              </p:sp>
            </mc:Choice>
            <mc:Fallback>
              <p:sp>
                <p:nvSpPr>
                  <p:cNvPr id="28" name="Rectangle 27"/>
                  <p:cNvSpPr>
                    <a:spLocks noRot="1" noChangeAspect="1" noMove="1" noResize="1" noEditPoints="1" noAdjustHandles="1" noChangeArrowheads="1" noChangeShapeType="1" noTextEdit="1"/>
                  </p:cNvSpPr>
                  <p:nvPr/>
                </p:nvSpPr>
                <p:spPr>
                  <a:xfrm>
                    <a:off x="7933053" y="5515426"/>
                    <a:ext cx="396069" cy="369332"/>
                  </a:xfrm>
                  <a:prstGeom prst="rect">
                    <a:avLst/>
                  </a:prstGeom>
                  <a:blipFill rotWithShape="1">
                    <a:blip r:embed="rId9"/>
                    <a:stretch>
                      <a:fillRect/>
                    </a:stretch>
                  </a:blipFill>
                </p:spPr>
                <p:txBody>
                  <a:bodyPr/>
                  <a:lstStyle/>
                  <a:p>
                    <a:r>
                      <a:rPr lang="en-GB">
                        <a:noFill/>
                      </a:rPr>
                      <a:t> </a:t>
                    </a:r>
                  </a:p>
                </p:txBody>
              </p:sp>
            </mc:Fallback>
          </mc:AlternateContent>
        </p:grpSp>
        <mc:AlternateContent>
          <mc:Choice Requires="a14">
            <p:sp>
              <p:nvSpPr>
                <p:cNvPr id="30" name="Rectangle 29"/>
                <p:cNvSpPr/>
                <p:nvPr/>
              </p:nvSpPr>
              <p:spPr>
                <a:xfrm>
                  <a:off x="8541758" y="4656165"/>
                  <a:ext cx="400751"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𝑈</m:t>
                        </m:r>
                      </m:oMath>
                    </m:oMathPara>
                  </a14:m>
                  <a:endParaRPr lang="en-GB"/>
                </a:p>
              </p:txBody>
            </p:sp>
          </mc:Choice>
          <mc:Fallback>
            <p:sp>
              <p:nvSpPr>
                <p:cNvPr id="30" name="Rectangle 29"/>
                <p:cNvSpPr>
                  <a:spLocks noRot="1" noChangeAspect="1" noMove="1" noResize="1" noEditPoints="1" noAdjustHandles="1" noChangeArrowheads="1" noChangeShapeType="1" noTextEdit="1"/>
                </p:cNvSpPr>
                <p:nvPr/>
              </p:nvSpPr>
              <p:spPr>
                <a:xfrm>
                  <a:off x="8541758" y="4656165"/>
                  <a:ext cx="400751" cy="369332"/>
                </a:xfrm>
                <a:prstGeom prst="rect">
                  <a:avLst/>
                </a:prstGeom>
                <a:blipFill rotWithShape="1">
                  <a:blip r:embed="rId1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14142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smtClean="0"/>
              <a:t>Eksempel for de basale regler for sandsynlighed</a:t>
            </a:r>
            <a:endParaRPr lang="da-DK"/>
          </a:p>
        </p:txBody>
      </p:sp>
      <mc:AlternateContent>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4"/>
                </a:pPr>
                <a:r>
                  <a:rPr lang="da-DK" sz="2000" smtClean="0"/>
                  <a:t> </a:t>
                </a:r>
                <a:r>
                  <a:rPr lang="da-DK" sz="2000" smtClean="0">
                    <a:solidFill>
                      <a:schemeClr val="accent1">
                        <a:lumMod val="75000"/>
                      </a:schemeClr>
                    </a:solidFill>
                  </a:rPr>
                  <a:t>Additiv lov</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ea typeface="Cambria Math"/>
                            </a:rPr>
                            <m:t>∪</m:t>
                          </m:r>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r>
                        <a:rPr lang="da-DK" sz="2000" b="0" i="1" smtClean="0">
                          <a:latin typeface="Cambria Math"/>
                          <a:ea typeface="Cambria Math"/>
                        </a:rPr>
                        <m:t>(</m:t>
                      </m:r>
                      <m:r>
                        <a:rPr lang="da-DK" sz="2000" b="0" i="1" smtClean="0">
                          <a:latin typeface="Cambria Math"/>
                          <a:ea typeface="Cambria Math"/>
                        </a:rPr>
                        <m:t>𝐴</m:t>
                      </m:r>
                      <m:r>
                        <a:rPr lang="da-DK" sz="2000" b="0" i="1" smtClean="0">
                          <a:latin typeface="Cambria Math"/>
                          <a:ea typeface="Cambria Math"/>
                        </a:rPr>
                        <m:t>∩</m:t>
                      </m:r>
                      <m:r>
                        <a:rPr lang="da-DK" sz="2000" b="0" i="1" smtClean="0">
                          <a:latin typeface="Cambria Math"/>
                          <a:ea typeface="Cambria Math"/>
                        </a:rPr>
                        <m:t>𝐵</m:t>
                      </m:r>
                      <m:r>
                        <a:rPr lang="da-DK" sz="2000" b="0" i="1" smtClean="0">
                          <a:latin typeface="Cambria Math"/>
                          <a:ea typeface="Cambria Math"/>
                        </a:rPr>
                        <m:t>)</m:t>
                      </m:r>
                    </m:oMath>
                  </m:oMathPara>
                </a14:m>
                <a:r>
                  <a:rPr lang="da-DK" sz="2000" smtClean="0"/>
                  <a:t> </a:t>
                </a:r>
                <a:br>
                  <a:rPr lang="da-DK" sz="2000" smtClean="0"/>
                </a:br>
                <a:br>
                  <a:rPr lang="da-DK" sz="2000" smtClean="0"/>
                </a:b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Maskin</m:t>
                          </m:r>
                          <m:r>
                            <m:rPr>
                              <m:sty m:val="p"/>
                            </m:rPr>
                            <a:rPr lang="da-DK" sz="2000" b="0" i="0" smtClean="0">
                              <a:latin typeface="Cambria Math"/>
                            </a:rPr>
                            <m:t> </m:t>
                          </m:r>
                          <m:r>
                            <m:rPr>
                              <m:sty m:val="p"/>
                            </m:rPr>
                            <a:rPr lang="da-DK" sz="2000" b="0" i="0" smtClean="0">
                              <a:latin typeface="Cambria Math"/>
                            </a:rPr>
                            <m:t>eller</m:t>
                          </m:r>
                          <m:r>
                            <m:rPr>
                              <m:sty m:val="p"/>
                            </m:rPr>
                            <a:rPr lang="da-DK" sz="2000" b="0" i="0" smtClean="0">
                              <a:latin typeface="Cambria Math"/>
                            </a:rPr>
                            <m:t> </m:t>
                          </m:r>
                          <m:r>
                            <m:rPr>
                              <m:sty m:val="p"/>
                            </m:rPr>
                            <a:rPr lang="da-DK" sz="2000" b="0" i="0" smtClean="0">
                              <a:latin typeface="Cambria Math"/>
                            </a:rPr>
                            <m:t>Mand</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Maskin</m:t>
                          </m:r>
                          <m:r>
                            <a:rPr lang="da-DK" sz="2000" b="0" i="1" smtClean="0">
                              <a:latin typeface="Cambria Math"/>
                              <a:ea typeface="Cambria Math"/>
                            </a:rPr>
                            <m:t>∪</m:t>
                          </m:r>
                          <m:r>
                            <m:rPr>
                              <m:sty m:val="p"/>
                            </m:rPr>
                            <a:rPr lang="da-DK" sz="2000" b="0" i="0" smtClean="0">
                              <a:latin typeface="Cambria Math"/>
                              <a:ea typeface="Cambria Math"/>
                            </a:rPr>
                            <m:t>Mand</m:t>
                          </m:r>
                        </m:e>
                      </m:d>
                      <m:r>
                        <a:rPr lang="da-DK" sz="2000" b="0" i="1" smtClean="0">
                          <a:latin typeface="Cambria Math"/>
                          <a:ea typeface="Cambria Math"/>
                        </a:rPr>
                        <m:t>=</m:t>
                      </m:r>
                    </m:oMath>
                  </m:oMathPara>
                </a14:m>
                <a:r>
                  <a:rPr lang="da-DK" sz="2000" b="0" i="1" smtClean="0">
                    <a:latin typeface="Cambria Math"/>
                    <a:ea typeface="Cambria Math"/>
                  </a:rPr>
                  <a:t> </a:t>
                </a:r>
                <a:br>
                  <a:rPr lang="da-DK" sz="2000" b="0" i="1" smtClean="0">
                    <a:latin typeface="Cambria Math"/>
                    <a:ea typeface="Cambria Math"/>
                  </a:rPr>
                </a:br>
                <a14:m>
                  <m:oMathPara>
                    <m:oMathParaPr>
                      <m:jc/>
                    </m:oMathParaPr>
                    <m:oMath>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222+41+112</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375</m:t>
                          </m:r>
                        </m:num>
                        <m:den>
                          <m:r>
                            <a:rPr lang="da-DK" sz="2000" b="0" i="1" smtClean="0">
                              <a:latin typeface="Cambria Math"/>
                              <a:ea typeface="Cambria Math"/>
                            </a:rPr>
                            <m:t>470</m:t>
                          </m:r>
                        </m:den>
                      </m:f>
                      <m:r>
                        <a:rPr lang="da-DK" sz="2000" b="0" i="1" smtClean="0">
                          <a:latin typeface="Cambria Math"/>
                          <a:ea typeface="Cambria Math"/>
                        </a:rPr>
                        <m:t>=0.80</m:t>
                      </m:r>
                    </m:oMath>
                  </m:oMathPara>
                </a14:m>
                <a:r>
                  <a:rPr lang="da-DK" sz="2000" smtClean="0">
                    <a:solidFill>
                      <a:schemeClr val="tx2"/>
                    </a:solidFill>
                  </a:rPr>
                  <a:t> </a:t>
                </a:r>
                <a:br>
                  <a:rPr lang="da-DK" sz="2000" smtClean="0">
                    <a:solidFill>
                      <a:schemeClr val="tx2"/>
                    </a:solidFill>
                  </a:rPr>
                </a:br>
                <a:br>
                  <a:rPr lang="da-DK" sz="2000" smtClean="0">
                    <a:solidFill>
                      <a:schemeClr val="tx2"/>
                    </a:solidFill>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Maskin</m:t>
                          </m:r>
                        </m:e>
                      </m:d>
                      <m:r>
                        <m:rPr>
                          <m:sty m:val="p"/>
                        </m:rPr>
                        <a:rPr lang="da-DK" sz="2000" b="0" i="0"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m:t>
                          </m:r>
                          <m:r>
                            <m:rPr>
                              <m:sty m:val="p"/>
                            </m:rPr>
                            <a:rPr lang="da-DK" sz="2000" b="0" i="0" smtClean="0">
                              <a:latin typeface="Cambria Math"/>
                            </a:rPr>
                            <m:t>nd</m:t>
                          </m:r>
                        </m:e>
                      </m:d>
                      <m:r>
                        <a:rPr lang="da-DK" sz="2000" b="0" i="1"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Maskin</m:t>
                          </m:r>
                          <m:r>
                            <a:rPr lang="da-DK" sz="2000" i="1" smtClean="0">
                              <a:latin typeface="Cambria Math"/>
                              <a:ea typeface="Cambria Math"/>
                            </a:rPr>
                            <m:t>∩</m:t>
                          </m:r>
                          <m:r>
                            <m:rPr>
                              <m:sty m:val="p"/>
                            </m:rPr>
                            <a:rPr lang="da-DK" sz="2000">
                              <a:latin typeface="Cambria Math"/>
                              <a:ea typeface="Cambria Math"/>
                            </a:rPr>
                            <m:t>Mand</m:t>
                          </m:r>
                        </m:e>
                      </m:d>
                      <m:r>
                        <m:rPr>
                          <m:sty m:val="p"/>
                        </m:rPr>
                        <a:rPr lang="da-DK" sz="2000" b="0" i="0" smtClean="0">
                          <a:latin typeface="Cambria Math"/>
                          <a:ea typeface="Cambria Math"/>
                        </a:rPr>
                        <m:t>=</m:t>
                      </m:r>
                    </m:oMath>
                  </m:oMathPara>
                </a14:m>
                <a:r>
                  <a:rPr lang="da-DK" sz="2000" b="0" i="0" smtClean="0">
                    <a:latin typeface="Cambria Math"/>
                    <a:ea typeface="Cambria Math"/>
                  </a:rPr>
                  <a:t> </a:t>
                </a:r>
                <a:br>
                  <a:rPr lang="da-DK" sz="2000" b="0" i="0" smtClean="0">
                    <a:latin typeface="Cambria Math"/>
                    <a:ea typeface="Cambria Math"/>
                  </a:rPr>
                </a:br>
                <a14:m>
                  <m:oMathPara>
                    <m:oMathParaPr>
                      <m:jc/>
                    </m:oMathParaPr>
                    <m:oMath>
                      <m:r>
                        <m:rPr>
                          <m:sty m:val="p"/>
                        </m:rPr>
                        <a:rPr lang="da-DK" sz="2000" b="0" i="0" smtClean="0">
                          <a:latin typeface="Cambria Math"/>
                          <a:ea typeface="Cambria Math"/>
                        </a:rPr>
                        <m:t> </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263</m:t>
                          </m:r>
                        </m:num>
                        <m:den>
                          <m:r>
                            <a:rPr lang="da-DK" sz="2000" i="1">
                              <a:latin typeface="Cambria Math"/>
                              <a:ea typeface="Cambria Math"/>
                            </a:rPr>
                            <m:t>470</m:t>
                          </m:r>
                        </m:den>
                      </m:f>
                      <m:r>
                        <m:rPr>
                          <m:sty m:val="p"/>
                        </m:rPr>
                        <a:rPr lang="da-DK" sz="2000" b="0" i="0"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334</m:t>
                          </m:r>
                        </m:num>
                        <m:den>
                          <m:r>
                            <a:rPr lang="da-DK" sz="2000" i="1">
                              <a:latin typeface="Cambria Math"/>
                              <a:ea typeface="Cambria Math"/>
                            </a:rPr>
                            <m:t>470</m:t>
                          </m:r>
                        </m:den>
                      </m:f>
                      <m:r>
                        <m:rPr>
                          <m:sty m:val="p"/>
                        </m:rPr>
                        <a:rPr lang="da-DK" sz="2000" b="0" i="0"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222</m:t>
                          </m:r>
                        </m:num>
                        <m:den>
                          <m:r>
                            <a:rPr lang="da-DK" sz="2000" i="1">
                              <a:latin typeface="Cambria Math"/>
                              <a:ea typeface="Cambria Math"/>
                            </a:rPr>
                            <m:t>470</m:t>
                          </m:r>
                        </m:den>
                      </m:f>
                      <m:r>
                        <m:rPr>
                          <m:sty m:val="p"/>
                        </m:rPr>
                        <a:rPr lang="da-DK" sz="2000" b="0" i="0"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375</m:t>
                          </m:r>
                        </m:num>
                        <m:den>
                          <m:r>
                            <a:rPr lang="da-DK" sz="2000" i="1">
                              <a:latin typeface="Cambria Math"/>
                              <a:ea typeface="Cambria Math"/>
                            </a:rPr>
                            <m:t>470</m:t>
                          </m:r>
                        </m:den>
                      </m:f>
                      <m:r>
                        <a:rPr lang="da-DK" sz="2000" b="0" i="1" smtClean="0">
                          <a:latin typeface="Cambria Math"/>
                          <a:ea typeface="Cambria Math"/>
                        </a:rPr>
                        <m:t>=</m:t>
                      </m:r>
                    </m:oMath>
                  </m:oMathPara>
                </a14:m>
                <a:r>
                  <a:rPr lang="da-DK" sz="2000" smtClean="0">
                    <a:solidFill>
                      <a:schemeClr val="tx2"/>
                    </a:solidFill>
                  </a:rPr>
                  <a:t> </a:t>
                </a:r>
                <a14:m>
                  <m:oMathPara>
                    <m:oMathParaPr>
                      <m:jc/>
                    </m:oMathParaPr>
                    <m:oMath>
                      <m:r>
                        <a:rPr lang="da-DK" sz="2000" i="1">
                          <a:latin typeface="Cambria Math"/>
                        </a:rPr>
                        <m:t>0.8</m:t>
                      </m:r>
                      <m:r>
                        <a:rPr lang="da-DK" sz="2000" b="0" i="1" smtClean="0">
                          <a:latin typeface="Cambria Math"/>
                        </a:rPr>
                        <m:t>0</m:t>
                      </m:r>
                    </m:oMath>
                  </m:oMathPara>
                </a14:m>
                <a:r>
                  <a:rPr lang="da-DK" sz="2000" smtClean="0">
                    <a:solidFill>
                      <a:schemeClr val="tx2"/>
                    </a:solidFill>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rotWithShape="1">
                <a:blip r:embed="rId3"/>
                <a:stretch>
                  <a:fillRect l="-790" t="-958"/>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96</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678622198"/>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smtClean="0">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843278"/>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a:t>
            </a:r>
            <a:endParaRPr lang="da-DK"/>
          </a:p>
        </p:txBody>
      </p:sp>
      <p:sp>
        <p:nvSpPr>
          <p:cNvPr id="3" name="Content Placeholder 2"/>
          <p:cNvSpPr>
            <a:spLocks noGrp="1"/>
          </p:cNvSpPr>
          <p:nvPr>
            <p:ph idx="1"/>
          </p:nvPr>
        </p:nvSpPr>
        <p:spPr/>
        <p:txBody>
          <a:bodyPr/>
          <a:lstStyle/>
          <a:p>
            <a:pPr marL="0" indent="0">
              <a:buNone/>
            </a:pPr>
            <a:r>
              <a:rPr lang="da-DK" smtClean="0"/>
              <a:t>En produktion er præget af to typer af fejl. </a:t>
            </a:r>
          </a:p>
          <a:p>
            <a:r>
              <a:rPr lang="da-DK" smtClean="0"/>
              <a:t>15 % af de producerede emner har fejl 1 (og måske også fejl 2)</a:t>
            </a:r>
          </a:p>
          <a:p>
            <a:r>
              <a:rPr lang="da-DK" smtClean="0"/>
              <a:t>10 % har fejl 2 (og måske også fejl 1)</a:t>
            </a:r>
          </a:p>
          <a:p>
            <a:r>
              <a:rPr lang="da-DK" smtClean="0"/>
              <a:t>2.5 % af emnerne har begge fejl</a:t>
            </a:r>
          </a:p>
          <a:p>
            <a:pPr marL="0" indent="0">
              <a:buNone/>
            </a:pPr>
            <a:endParaRPr lang="da-DK" smtClean="0"/>
          </a:p>
          <a:p>
            <a:pPr marL="457200" indent="-457200">
              <a:buFont typeface="+mj-lt"/>
              <a:buAutoNum type="alphaLcParenR"/>
            </a:pPr>
            <a:r>
              <a:rPr lang="da-DK" smtClean="0"/>
              <a:t>Hvor stor en andel af emnerne har mindst én fejl</a:t>
            </a:r>
          </a:p>
          <a:p>
            <a:pPr marL="457200" indent="-457200">
              <a:buFont typeface="+mj-lt"/>
              <a:buAutoNum type="alphaLcParenR"/>
            </a:pPr>
            <a:r>
              <a:rPr lang="da-DK" smtClean="0"/>
              <a:t>Hvor stor en andel af emnerne er fejlfri?</a:t>
            </a:r>
          </a:p>
          <a:p>
            <a:pPr marL="457200" indent="-457200">
              <a:buFont typeface="+mj-lt"/>
              <a:buAutoNum type="alphaLcParenR"/>
            </a:pPr>
            <a:r>
              <a:rPr lang="da-DK" smtClean="0"/>
              <a:t>Er forekomsten af de to typer af fejl uafhængige?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97</a:t>
            </a:fld>
            <a:endParaRPr lang="da-DK"/>
          </a:p>
        </p:txBody>
      </p:sp>
    </p:spTree>
    <p:extLst>
      <p:ext uri="{BB962C8B-B14F-4D97-AF65-F5344CB8AC3E}">
        <p14:creationId xmlns:p14="http://schemas.microsoft.com/office/powerpoint/2010/main" val="31500402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7 basale regler for sandsynlighed</a:t>
            </a:r>
            <a:endParaRPr lang="da-DK"/>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startAt="5"/>
                </a:pPr>
                <a:r>
                  <a:rPr lang="da-DK" sz="2000" b="1" smtClean="0"/>
                  <a:t>Multiplikative lov (fælleshændelse):</a:t>
                </a:r>
                <a:br>
                  <a:rPr lang="da-DK" sz="2000" b="1" smtClean="0"/>
                </a:br>
                <a:r>
                  <a:rPr lang="da-DK" sz="2000" smtClean="0">
                    <a:solidFill>
                      <a:schemeClr val="tx2"/>
                    </a:solidFill>
                  </a:rPr>
                  <a:t>Fælleshændelsen</a:t>
                </a:r>
                <a:r>
                  <a:rPr lang="da-DK" sz="2000" smtClean="0"/>
                  <a:t> </a:t>
                </a:r>
                <a:r>
                  <a:rPr lang="da-DK" sz="2000"/>
                  <a:t>mellem </a:t>
                </a:r>
                <a:r>
                  <a:rPr lang="da-DK" sz="2000" i="1"/>
                  <a:t>A</a:t>
                </a:r>
                <a:r>
                  <a:rPr lang="da-DK" sz="2000"/>
                  <a:t> og </a:t>
                </a:r>
                <a:r>
                  <a:rPr lang="da-DK" sz="2000" i="1"/>
                  <a:t>B</a:t>
                </a:r>
                <a:r>
                  <a:rPr lang="da-DK" sz="2000"/>
                  <a:t> er at </a:t>
                </a:r>
                <a:r>
                  <a:rPr lang="da-DK" sz="2000" smtClean="0"/>
                  <a:t>udfaldet ligger i </a:t>
                </a:r>
                <a:r>
                  <a:rPr lang="da-DK" sz="2000" u="sng" smtClean="0"/>
                  <a:t>både </a:t>
                </a:r>
                <a:r>
                  <a:rPr lang="da-DK" sz="2000" smtClean="0"/>
                  <a:t> </a:t>
                </a:r>
                <a:r>
                  <a:rPr lang="da-DK" sz="2000" i="1" smtClean="0"/>
                  <a:t>A </a:t>
                </a:r>
                <a:r>
                  <a:rPr lang="da-DK" sz="2000" smtClean="0"/>
                  <a:t> </a:t>
                </a:r>
                <a:r>
                  <a:rPr lang="da-DK" sz="2000" u="sng" smtClean="0"/>
                  <a:t>og</a:t>
                </a:r>
                <a:r>
                  <a:rPr lang="da-DK" sz="2000" smtClean="0"/>
                  <a:t>  </a:t>
                </a:r>
                <a:r>
                  <a:rPr lang="da-DK" sz="2000" i="1" smtClean="0"/>
                  <a:t>B</a:t>
                </a:r>
                <a:br>
                  <a:rPr lang="da-DK" sz="2000"/>
                </a:br>
                <a:r>
                  <a:rPr lang="da-DK" sz="2000" smtClean="0"/>
                  <a:t> </a:t>
                </a:r>
                <a:br>
                  <a:rPr lang="da-DK" sz="2000" b="0" smtClean="0"/>
                </a:br>
                <a:r>
                  <a:rPr lang="da-DK" sz="2000" b="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smtClean="0">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br>
                  <a:rPr lang="da-DK" sz="2000" b="0" smtClean="0"/>
                </a:br>
                <a:r>
                  <a:rPr lang="da-DK" sz="2000" b="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b="0" i="1" smtClean="0">
                              <a:latin typeface="Cambria Math"/>
                            </a:rPr>
                            <m:t>𝐵</m:t>
                          </m:r>
                          <m:r>
                            <a:rPr lang="da-DK" sz="2000" i="1">
                              <a:latin typeface="Cambria Math"/>
                            </a:rPr>
                            <m:t> </m:t>
                          </m:r>
                        </m:e>
                        <m:e>
                          <m:r>
                            <a:rPr lang="da-DK" sz="2000" i="1">
                              <a:latin typeface="Cambria Math"/>
                            </a:rPr>
                            <m:t> </m:t>
                          </m:r>
                          <m:r>
                            <a:rPr lang="da-DK" sz="2000" b="0" i="1" smtClean="0">
                              <a:latin typeface="Cambria Math"/>
                            </a:rPr>
                            <m:t>𝐴</m:t>
                          </m:r>
                        </m:e>
                      </m:d>
                      <m:r>
                        <a:rPr lang="da-DK" sz="2000" i="1" smtClean="0">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b="0" i="1" smtClean="0">
                              <a:latin typeface="Cambria Math"/>
                            </a:rPr>
                            <m:t>𝐴</m:t>
                          </m:r>
                        </m:e>
                      </m:d>
                    </m:oMath>
                  </m:oMathPara>
                </a14:m>
                <a:r>
                  <a:rPr lang="da-DK" sz="2000" b="0" smtClean="0"/>
                  <a:t> </a:t>
                </a:r>
                <a:br>
                  <a:rPr lang="da-DK" sz="2000" b="0" smtClean="0"/>
                </a:br>
                <a:br>
                  <a:rPr lang="da-DK" sz="2000" b="0" smtClean="0"/>
                </a:br>
                <a:r>
                  <a:rPr lang="da-DK" sz="2000" b="0" smtClean="0"/>
                  <a:t>F.eks.: Den person vi trækker er </a:t>
                </a:r>
                <a:br>
                  <a:rPr lang="da-DK" sz="2000" b="0" smtClean="0"/>
                </a:br>
                <a:r>
                  <a:rPr lang="da-DK" sz="2000" b="0" u="sng" smtClean="0"/>
                  <a:t>både</a:t>
                </a:r>
                <a:r>
                  <a:rPr lang="da-DK" sz="2000" b="0" smtClean="0"/>
                  <a:t> mand </a:t>
                </a:r>
                <a:r>
                  <a:rPr lang="da-DK" sz="2000" b="0" u="sng" smtClean="0"/>
                  <a:t>og</a:t>
                </a:r>
                <a:r>
                  <a:rPr lang="da-DK" sz="2000" b="0" smtClean="0"/>
                  <a:t> maskiningeniør</a:t>
                </a:r>
                <a:br>
                  <a:rPr lang="da-DK" sz="2000" b="0" smtClean="0"/>
                </a:br>
                <a:br>
                  <a:rPr lang="da-DK" sz="2000" b="0" smtClean="0"/>
                </a:br>
                <a:endParaRPr lang="da-DK" sz="2000" b="0" smtClean="0"/>
              </a:p>
              <a:p>
                <a:pPr marL="444500" indent="0">
                  <a:buNone/>
                </a:pPr>
                <a:r>
                  <a:rPr lang="da-DK" sz="2000" b="0" smtClean="0"/>
                  <a:t>Hvis </a:t>
                </a:r>
                <a:r>
                  <a:rPr lang="da-DK" sz="2000" i="1"/>
                  <a:t>A</a:t>
                </a:r>
                <a:r>
                  <a:rPr lang="da-DK" sz="2000"/>
                  <a:t> og </a:t>
                </a:r>
                <a:r>
                  <a:rPr lang="da-DK" sz="2000" i="1" smtClean="0"/>
                  <a:t>B</a:t>
                </a:r>
                <a:r>
                  <a:rPr lang="da-DK" sz="2000" b="0" smtClean="0"/>
                  <a:t> er </a:t>
                </a:r>
                <a:r>
                  <a:rPr lang="da-DK" sz="2000" b="0" smtClean="0">
                    <a:solidFill>
                      <a:schemeClr val="accent1">
                        <a:lumMod val="75000"/>
                      </a:schemeClr>
                    </a:solidFill>
                  </a:rPr>
                  <a:t>uafhængige</a:t>
                </a:r>
                <a:r>
                  <a:rPr lang="da-DK" sz="2000" b="0" smtClean="0"/>
                  <a:t> er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rPr>
                            <m:t> </m:t>
                          </m:r>
                        </m:e>
                        <m:e>
                          <m:r>
                            <a:rPr lang="da-DK" sz="2000" b="0" i="1" smtClean="0">
                              <a:latin typeface="Cambria Math"/>
                            </a:rPr>
                            <m:t> </m:t>
                          </m:r>
                          <m:r>
                            <a:rPr lang="da-DK" sz="2000" b="0" i="1" smtClean="0">
                              <a:latin typeface="Cambria Math"/>
                            </a:rPr>
                            <m:t>𝐵</m:t>
                          </m:r>
                        </m:e>
                      </m:d>
                      <m:r>
                        <a:rPr lang="da-DK" sz="2000" b="0" i="1" smtClean="0">
                          <a:latin typeface="Cambria Math"/>
                        </a:rPr>
                        <m:t>=</m:t>
                      </m:r>
                      <m:r>
                        <a:rPr lang="da-DK" sz="2000" b="0" i="1" smtClean="0">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oMath>
                  </m:oMathPara>
                </a14:m>
                <a:r>
                  <a:rPr lang="da-DK" sz="2000" b="0" smtClean="0"/>
                  <a:t>, så:</a:t>
                </a:r>
                <a:br>
                  <a:rPr lang="da-DK" sz="2000" b="0" smtClean="0"/>
                </a:br>
                <a:r>
                  <a:rPr lang="da-DK" sz="1200" b="0" smtClean="0"/>
                  <a:t> </a:t>
                </a:r>
                <a:br>
                  <a:rPr lang="da-DK" sz="2000" b="0" smtClean="0"/>
                </a:br>
                <a:r>
                  <a:rPr lang="da-DK" sz="2000" b="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br>
                  <a:rPr lang="da-DK" sz="2000" b="0" smtClean="0"/>
                </a:br>
                <a:r>
                  <a:rPr lang="da-DK" sz="1200" b="0" smtClean="0"/>
                  <a:t> </a:t>
                </a:r>
                <a:br>
                  <a:rPr lang="da-DK" sz="2000" b="0" smtClean="0"/>
                </a:br>
                <a:r>
                  <a:rPr lang="da-DK" sz="2000" b="0" smtClean="0"/>
                  <a:t>F.eks.: Vi slår plat med mønten og 6 med terningen.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98</a:t>
            </a:fld>
            <a:endParaRPr lang="da-DK"/>
          </a:p>
        </p:txBody>
      </p:sp>
      <p:grpSp>
        <p:nvGrpSpPr>
          <p:cNvPr id="16" name="Group 15"/>
          <p:cNvGrpSpPr/>
          <p:nvPr/>
        </p:nvGrpSpPr>
        <p:grpSpPr>
          <a:xfrm>
            <a:off x="5575876" y="2060848"/>
            <a:ext cx="3388612" cy="1800200"/>
            <a:chOff x="5575876" y="2060848"/>
            <a:chExt cx="3388612" cy="1800200"/>
          </a:xfrm>
        </p:grpSpPr>
        <p:grpSp>
          <p:nvGrpSpPr>
            <p:cNvPr id="17" name="Group 16"/>
            <p:cNvGrpSpPr/>
            <p:nvPr/>
          </p:nvGrpSpPr>
          <p:grpSpPr>
            <a:xfrm>
              <a:off x="5575876" y="2060848"/>
              <a:ext cx="3388612" cy="1800200"/>
              <a:chOff x="5575876" y="2060848"/>
              <a:chExt cx="3388612" cy="1800200"/>
            </a:xfrm>
          </p:grpSpPr>
          <p:grpSp>
            <p:nvGrpSpPr>
              <p:cNvPr id="19" name="Group 18"/>
              <p:cNvGrpSpPr/>
              <p:nvPr/>
            </p:nvGrpSpPr>
            <p:grpSpPr>
              <a:xfrm>
                <a:off x="5575876" y="2060848"/>
                <a:ext cx="3388612" cy="1800200"/>
                <a:chOff x="1259632" y="2204864"/>
                <a:chExt cx="4608512" cy="2448272"/>
              </a:xfrm>
            </p:grpSpPr>
            <p:sp>
              <p:nvSpPr>
                <p:cNvPr id="23" name="Oval 22"/>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4" name="Oval 23"/>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5" name="Rectangle 24"/>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20" name="Rectangle 19"/>
                  <p:cNvSpPr/>
                  <p:nvPr/>
                </p:nvSpPr>
                <p:spPr>
                  <a:xfrm>
                    <a:off x="6755726" y="2767138"/>
                    <a:ext cx="803874"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r>
                            <a:rPr lang="da-DK" i="1">
                              <a:latin typeface="Cambria Math"/>
                              <a:ea typeface="Cambria Math"/>
                            </a:rPr>
                            <m:t>∩</m:t>
                          </m:r>
                          <m:r>
                            <a:rPr lang="da-DK" i="1">
                              <a:latin typeface="Cambria Math"/>
                              <a:ea typeface="Cambria Math"/>
                            </a:rPr>
                            <m:t>𝐵</m:t>
                          </m:r>
                        </m:oMath>
                      </m:oMathPara>
                    </a14:m>
                    <a:endParaRPr lang="en-GB"/>
                  </a:p>
                </p:txBody>
              </p:sp>
            </mc:Choice>
            <mc:Fallback>
              <p:sp>
                <p:nvSpPr>
                  <p:cNvPr id="20" name="Rectangle 19"/>
                  <p:cNvSpPr>
                    <a:spLocks noRot="1" noChangeAspect="1" noMove="1" noResize="1" noEditPoints="1" noAdjustHandles="1" noChangeArrowheads="1" noChangeShapeType="1" noTextEdit="1"/>
                  </p:cNvSpPr>
                  <p:nvPr/>
                </p:nvSpPr>
                <p:spPr>
                  <a:xfrm>
                    <a:off x="6755726" y="2767138"/>
                    <a:ext cx="803874" cy="369332"/>
                  </a:xfrm>
                  <a:prstGeom prst="rect">
                    <a:avLst/>
                  </a:prstGeom>
                  <a:blipFill rotWithShape="1">
                    <a:blip r:embed="rId4"/>
                    <a:stretch>
                      <a:fillRect/>
                    </a:stretch>
                  </a:blipFill>
                </p:spPr>
                <p:txBody>
                  <a:bodyPr/>
                  <a:lstStyle/>
                  <a:p>
                    <a:r>
                      <a:rPr lang="en-GB">
                        <a:noFill/>
                      </a:rPr>
                      <a:t> </a:t>
                    </a:r>
                  </a:p>
                </p:txBody>
              </p:sp>
            </mc:Fallback>
          </mc:AlternateContent>
          <mc:AlternateContent>
            <mc:Choice Requires="a14">
              <p:sp>
                <p:nvSpPr>
                  <p:cNvPr id="21" name="Rectangle 20"/>
                  <p:cNvSpPr/>
                  <p:nvPr/>
                </p:nvSpPr>
                <p:spPr>
                  <a:xfrm>
                    <a:off x="6118308" y="2767138"/>
                    <a:ext cx="385683"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oMath>
                      </m:oMathPara>
                    </a14:m>
                    <a:endParaRPr lang="en-GB"/>
                  </a:p>
                </p:txBody>
              </p:sp>
            </mc:Choice>
            <mc:Fallback>
              <p:sp>
                <p:nvSpPr>
                  <p:cNvPr id="21" name="Rectangle 20"/>
                  <p:cNvSpPr>
                    <a:spLocks noRot="1" noChangeAspect="1" noMove="1" noResize="1" noEditPoints="1" noAdjustHandles="1" noChangeArrowheads="1" noChangeShapeType="1" noTextEdit="1"/>
                  </p:cNvSpPr>
                  <p:nvPr/>
                </p:nvSpPr>
                <p:spPr>
                  <a:xfrm>
                    <a:off x="6118308" y="2767138"/>
                    <a:ext cx="385683" cy="369332"/>
                  </a:xfrm>
                  <a:prstGeom prst="rect">
                    <a:avLst/>
                  </a:prstGeom>
                  <a:blipFill rotWithShape="1">
                    <a:blip r:embed="rId5"/>
                    <a:stretch>
                      <a:fillRect/>
                    </a:stretch>
                  </a:blipFill>
                </p:spPr>
                <p:txBody>
                  <a:bodyPr/>
                  <a:lstStyle/>
                  <a:p>
                    <a:r>
                      <a:rPr lang="en-GB">
                        <a:noFill/>
                      </a:rPr>
                      <a:t> </a:t>
                    </a:r>
                  </a:p>
                </p:txBody>
              </p:sp>
            </mc:Fallback>
          </mc:AlternateContent>
          <mc:AlternateContent>
            <mc:Choice Requires="a14">
              <p:sp>
                <p:nvSpPr>
                  <p:cNvPr id="22" name="Rectangle 21"/>
                  <p:cNvSpPr/>
                  <p:nvPr/>
                </p:nvSpPr>
                <p:spPr>
                  <a:xfrm>
                    <a:off x="7812360" y="2767138"/>
                    <a:ext cx="396069"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𝐵</m:t>
                          </m:r>
                        </m:oMath>
                      </m:oMathPara>
                    </a14:m>
                    <a:endParaRPr lang="en-GB"/>
                  </a:p>
                </p:txBody>
              </p:sp>
            </mc:Choice>
            <mc:Fallback>
              <p:sp>
                <p:nvSpPr>
                  <p:cNvPr id="22" name="Rectangle 21"/>
                  <p:cNvSpPr>
                    <a:spLocks noRot="1" noChangeAspect="1" noMove="1" noResize="1" noEditPoints="1" noAdjustHandles="1" noChangeArrowheads="1" noChangeShapeType="1" noTextEdit="1"/>
                  </p:cNvSpPr>
                  <p:nvPr/>
                </p:nvSpPr>
                <p:spPr>
                  <a:xfrm>
                    <a:off x="7812360" y="2767138"/>
                    <a:ext cx="396069" cy="369332"/>
                  </a:xfrm>
                  <a:prstGeom prst="rect">
                    <a:avLst/>
                  </a:prstGeom>
                  <a:blipFill rotWithShape="1">
                    <a:blip r:embed="rId6"/>
                    <a:stretch>
                      <a:fillRect/>
                    </a:stretch>
                  </a:blipFill>
                </p:spPr>
                <p:txBody>
                  <a:bodyPr/>
                  <a:lstStyle/>
                  <a:p>
                    <a:r>
                      <a:rPr lang="en-GB">
                        <a:noFill/>
                      </a:rPr>
                      <a:t> </a:t>
                    </a:r>
                  </a:p>
                </p:txBody>
              </p:sp>
            </mc:Fallback>
          </mc:AlternateContent>
        </p:grpSp>
        <mc:AlternateContent>
          <mc:Choice Requires="a14">
            <p:sp>
              <p:nvSpPr>
                <p:cNvPr id="18" name="Rectangle 17"/>
                <p:cNvSpPr/>
                <p:nvPr/>
              </p:nvSpPr>
              <p:spPr>
                <a:xfrm>
                  <a:off x="8541758" y="2080253"/>
                  <a:ext cx="400751"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𝑈</m:t>
                        </m:r>
                      </m:oMath>
                    </m:oMathPara>
                  </a14:m>
                  <a:endParaRPr lang="en-GB"/>
                </a:p>
              </p:txBody>
            </p:sp>
          </mc:Choice>
          <mc:Fallback>
            <p:sp>
              <p:nvSpPr>
                <p:cNvPr id="18" name="Rectangle 17"/>
                <p:cNvSpPr>
                  <a:spLocks noRot="1" noChangeAspect="1" noMove="1" noResize="1" noEditPoints="1" noAdjustHandles="1" noChangeArrowheads="1" noChangeShapeType="1" noTextEdit="1"/>
                </p:cNvSpPr>
                <p:nvPr/>
              </p:nvSpPr>
              <p:spPr>
                <a:xfrm>
                  <a:off x="8541758" y="2080253"/>
                  <a:ext cx="400751" cy="369332"/>
                </a:xfrm>
                <a:prstGeom prst="rect">
                  <a:avLst/>
                </a:prstGeom>
                <a:blipFill rotWithShape="1">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5256908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smtClean="0"/>
              <a:t>Eksempel for de basale regler for sandsynlighed</a:t>
            </a:r>
            <a:endParaRPr lang="da-DK"/>
          </a:p>
        </p:txBody>
      </p:sp>
      <mc:AlternateContent>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5"/>
                </a:pPr>
                <a:r>
                  <a:rPr lang="da-DK" sz="2000" err="1" smtClean="0">
                    <a:solidFill>
                      <a:schemeClr val="accent1">
                        <a:lumMod val="75000"/>
                      </a:schemeClr>
                    </a:solidFill>
                  </a:rPr>
                  <a:t>Multiplikativ lov</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ea typeface="Cambria Math"/>
                            </a:rPr>
                            <m:t>∩</m:t>
                          </m:r>
                          <m:r>
                            <a:rPr lang="da-DK" sz="2000" b="0" i="1" smtClean="0">
                              <a:latin typeface="Cambria Math"/>
                              <a:ea typeface="Cambria Math"/>
                            </a:rPr>
                            <m:t>𝐵</m:t>
                          </m:r>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i="1">
                          <a:latin typeface="Cambria Math"/>
                          <a:ea typeface="Cambria Math"/>
                        </a:rPr>
                        <m:t>𝐴</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i="1">
                          <a:latin typeface="Cambria Math"/>
                          <a:ea typeface="Cambria Math"/>
                        </a:rPr>
                        <m:t>𝐵</m:t>
                      </m:r>
                      <m:r>
                        <a:rPr lang="da-DK" sz="2000" i="1">
                          <a:latin typeface="Cambria Math"/>
                          <a:ea typeface="Cambria Math"/>
                        </a:rPr>
                        <m:t>|</m:t>
                      </m:r>
                      <m:r>
                        <a:rPr lang="da-DK" sz="2000" i="1">
                          <a:latin typeface="Cambria Math"/>
                          <a:ea typeface="Cambria Math"/>
                        </a:rPr>
                        <m:t>𝐴</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b="0" i="1" smtClean="0">
                          <a:latin typeface="Cambria Math"/>
                          <a:ea typeface="Cambria Math"/>
                        </a:rPr>
                        <m:t>𝐵</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b="0" i="1" smtClean="0">
                          <a:latin typeface="Cambria Math"/>
                          <a:ea typeface="Cambria Math"/>
                        </a:rPr>
                        <m:t>𝐴</m:t>
                      </m:r>
                      <m:r>
                        <a:rPr lang="da-DK" sz="2000" i="1">
                          <a:latin typeface="Cambria Math"/>
                          <a:ea typeface="Cambria Math"/>
                        </a:rPr>
                        <m:t>|</m:t>
                      </m:r>
                      <m:r>
                        <a:rPr lang="da-DK" sz="2000" b="0" i="1" smtClean="0">
                          <a:latin typeface="Cambria Math"/>
                          <a:ea typeface="Cambria Math"/>
                        </a:rPr>
                        <m:t>𝐵</m:t>
                      </m:r>
                      <m:r>
                        <a:rPr lang="da-DK" sz="2000" i="1">
                          <a:latin typeface="Cambria Math"/>
                          <a:ea typeface="Cambria Math"/>
                        </a:rPr>
                        <m:t>)</m:t>
                      </m:r>
                    </m:oMath>
                  </m:oMathPara>
                </a14:m>
                <a:br>
                  <a:rPr lang="da-DK" sz="2000" smtClean="0"/>
                </a:br>
                <a:br>
                  <a:rPr lang="da-DK" sz="2000" smtClean="0"/>
                </a:br>
                <a14:m>
                  <m:oMathPara>
                    <m:oMathParaPr>
                      <m:jc/>
                    </m:oMathParaPr>
                    <m:oMath>
                      <m:r>
                        <m:rPr>
                          <m:sty m:val="p"/>
                        </m:rPr>
                        <a:rPr lang="da-DK" sz="2000">
                          <a:latin typeface="Cambria Math"/>
                        </a:rPr>
                        <m:t>P</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m:t>
                          </m:r>
                          <m:r>
                            <m:rPr>
                              <m:sty m:val="p"/>
                            </m:rPr>
                            <a:rPr lang="da-DK" sz="2000" b="0" i="0" smtClean="0">
                              <a:latin typeface="Cambria Math"/>
                            </a:rPr>
                            <m:t>sk</m:t>
                          </m:r>
                          <m:r>
                            <m:rPr>
                              <m:sty m:val="p"/>
                            </m:rPr>
                            <a:rPr lang="da-DK" sz="2000">
                              <a:latin typeface="Cambria Math"/>
                            </a:rPr>
                            <m:t>in</m:t>
                          </m:r>
                          <m:r>
                            <m:rPr>
                              <m:sty m:val="p"/>
                            </m:rPr>
                            <a:rPr lang="da-DK" sz="2000">
                              <a:latin typeface="Cambria Math"/>
                            </a:rPr>
                            <m:t> </m:t>
                          </m:r>
                          <m:r>
                            <m:rPr>
                              <m:sty m:val="p"/>
                            </m:rPr>
                            <a:rPr lang="da-DK" sz="2000">
                              <a:latin typeface="Cambria Math"/>
                            </a:rPr>
                            <m:t>og</m:t>
                          </m:r>
                          <m:r>
                            <m:rPr>
                              <m:sty m:val="p"/>
                            </m:rPr>
                            <a:rPr lang="da-DK" sz="2000">
                              <a:latin typeface="Cambria Math"/>
                            </a:rPr>
                            <m:t> </m:t>
                          </m:r>
                          <m:r>
                            <m:rPr>
                              <m:sty m:val="p"/>
                            </m:rPr>
                            <a:rPr lang="da-DK" sz="2000">
                              <a:latin typeface="Cambria Math"/>
                            </a:rPr>
                            <m:t>Mand</m:t>
                          </m:r>
                        </m:e>
                      </m:d>
                      <m:r>
                        <m:rPr>
                          <m:sty m:val="p"/>
                        </m:rPr>
                        <a:rPr lang="da-DK" sz="200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Maskin</m:t>
                          </m:r>
                          <m:r>
                            <a:rPr lang="da-DK" sz="2000" i="1" smtClean="0">
                              <a:latin typeface="Cambria Math"/>
                              <a:ea typeface="Cambria Math"/>
                            </a:rPr>
                            <m:t>∩</m:t>
                          </m:r>
                          <m:r>
                            <m:rPr>
                              <m:sty m:val="p"/>
                            </m:rPr>
                            <a:rPr lang="da-DK" sz="2000">
                              <a:latin typeface="Cambria Math"/>
                              <a:ea typeface="Cambria Math"/>
                            </a:rPr>
                            <m:t>Mand</m:t>
                          </m:r>
                        </m:e>
                      </m:d>
                      <m:r>
                        <a:rPr lang="da-DK" sz="2000" i="1">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470</m:t>
                          </m:r>
                        </m:den>
                      </m:f>
                      <m:r>
                        <a:rPr lang="da-DK" sz="2000" b="0" i="1" smtClean="0">
                          <a:latin typeface="Cambria Math"/>
                          <a:ea typeface="Cambria Math"/>
                        </a:rPr>
                        <m:t>=0.47</m:t>
                      </m:r>
                    </m:oMath>
                  </m:oMathPara>
                </a14:m>
                <a:r>
                  <a:rPr lang="da-DK" sz="2000" smtClean="0">
                    <a:latin typeface="Cambria Math"/>
                  </a:rPr>
                  <a:t> </a:t>
                </a:r>
                <a:br>
                  <a:rPr lang="da-DK" sz="2000" smtClean="0">
                    <a:latin typeface="Cambria Math"/>
                  </a:rPr>
                </a:b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Maskin</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m:rPr>
                              <m:sty m:val="p"/>
                            </m:rPr>
                            <a:rPr lang="da-DK" sz="2000" b="0" i="0" smtClean="0">
                              <a:latin typeface="Cambria Math"/>
                              <a:ea typeface="Cambria Math"/>
                            </a:rPr>
                            <m:t>Mand</m:t>
                          </m:r>
                          <m:r>
                            <m:rPr>
                              <m:sty m:val="p"/>
                            </m:rPr>
                            <a:rPr lang="da-DK" sz="2000" b="0" i="0" smtClean="0">
                              <a:latin typeface="Cambria Math"/>
                              <a:ea typeface="Cambria Math"/>
                            </a:rPr>
                            <m:t> | </m:t>
                          </m:r>
                          <m:r>
                            <m:rPr>
                              <m:sty m:val="p"/>
                            </m:rPr>
                            <a:rPr lang="da-DK" sz="2000">
                              <a:latin typeface="Cambria Math"/>
                              <a:ea typeface="Cambria Math"/>
                            </a:rPr>
                            <m:t>Maskin</m:t>
                          </m:r>
                        </m:e>
                      </m:d>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263</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263</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470</m:t>
                          </m:r>
                        </m:den>
                      </m:f>
                      <m:r>
                        <a:rPr lang="da-DK" sz="2000" b="0" i="1" smtClean="0">
                          <a:latin typeface="Cambria Math"/>
                          <a:ea typeface="Cambria Math"/>
                        </a:rPr>
                        <m:t>=0.47</m:t>
                      </m:r>
                    </m:oMath>
                  </m:oMathPara>
                </a14:m>
                <a:r>
                  <a:rPr lang="da-DK" sz="2000" smtClean="0">
                    <a:latin typeface="Cambria Math"/>
                  </a:rPr>
                  <a:t> </a:t>
                </a:r>
                <a:br>
                  <a:rPr lang="da-DK" sz="2000" smtClean="0">
                    <a:latin typeface="Cambria Math"/>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ea typeface="Cambria Math"/>
                            </a:rPr>
                            <m:t>Mand</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Maskin</m:t>
                          </m:r>
                          <m:r>
                            <m:rPr>
                              <m:sty m:val="p"/>
                            </m:rPr>
                            <a:rPr lang="da-DK" sz="2000" b="0" i="0" smtClean="0">
                              <a:latin typeface="Cambria Math"/>
                              <a:ea typeface="Cambria Math"/>
                            </a:rPr>
                            <m:t> </m:t>
                          </m:r>
                          <m:r>
                            <m:rPr>
                              <m:sty m:val="p"/>
                            </m:rPr>
                            <a:rPr lang="da-DK" sz="2000">
                              <a:latin typeface="Cambria Math"/>
                              <a:ea typeface="Cambria Math"/>
                            </a:rPr>
                            <m:t>|</m:t>
                          </m:r>
                          <m:r>
                            <m:rPr>
                              <m:sty m:val="p"/>
                            </m:rPr>
                            <a:rPr lang="da-DK" sz="2000" b="0" i="0" smtClean="0">
                              <a:latin typeface="Cambria Math"/>
                              <a:ea typeface="Cambria Math"/>
                            </a:rPr>
                            <m:t> </m:t>
                          </m:r>
                          <m:r>
                            <m:rPr>
                              <m:sty m:val="p"/>
                            </m:rPr>
                            <a:rPr lang="da-DK" sz="2000">
                              <a:latin typeface="Cambria Math"/>
                              <a:ea typeface="Cambria Math"/>
                            </a:rPr>
                            <m:t>Mand</m:t>
                          </m:r>
                          <m:r>
                            <m:rPr>
                              <m:sty m:val="p"/>
                            </m:rPr>
                            <a:rPr lang="da-DK" sz="2000">
                              <a:latin typeface="Cambria Math"/>
                              <a:ea typeface="Cambria Math"/>
                            </a:rPr>
                            <m:t> </m:t>
                          </m:r>
                        </m:e>
                      </m:d>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334</m:t>
                          </m:r>
                        </m:num>
                        <m:den>
                          <m:r>
                            <a:rPr lang="da-DK" sz="2000" i="1">
                              <a:latin typeface="Cambria Math"/>
                              <a:ea typeface="Cambria Math"/>
                            </a:rPr>
                            <m:t>470</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b="0" i="1" smtClean="0">
                              <a:latin typeface="Cambria Math"/>
                              <a:ea typeface="Cambria Math"/>
                            </a:rPr>
                            <m:t>334</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470</m:t>
                          </m:r>
                        </m:den>
                      </m:f>
                      <m:r>
                        <a:rPr lang="da-DK" sz="2000" i="1">
                          <a:latin typeface="Cambria Math"/>
                          <a:ea typeface="Cambria Math"/>
                        </a:rPr>
                        <m:t>=0.47</m:t>
                      </m:r>
                    </m:oMath>
                  </m:oMathPara>
                </a14:m>
                <a:r>
                  <a:rPr lang="da-DK" sz="2000" smtClean="0">
                    <a:latin typeface="Cambria Math"/>
                  </a:rPr>
                  <a:t> .</a:t>
                </a:r>
                <a:endParaRPr lang="da-DK" sz="2000">
                  <a:latin typeface="Cambria Math"/>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rotWithShape="1">
                <a:blip r:embed="rId3"/>
                <a:stretch>
                  <a:fillRect l="-790" t="-9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99</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3100503683"/>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02542639"/>
      </p:ext>
    </p:extLst>
  </p:cSld>
  <p:clrMapOvr>
    <a:masterClrMapping/>
  </p:clrMapOvr>
  <p:transition/>
  <p:timing/>
</p:sld>
</file>

<file path=ppt/tags/tag1.xml><?xml version="1.0" encoding="utf-8"?>
<p:tagLst xmlns:p="http://schemas.openxmlformats.org/presentationml/2006/main">
  <p:tag name="AS_NET" val="3.1.31"/>
  <p:tag name="AS_OS" val="Unix 5.11.0.1022"/>
  <p:tag name="AS_RELEASE_DATE" val="2022.06.14"/>
  <p:tag name="AS_TITLE" val="Aspose.Slides for .NET Standard 2.0"/>
  <p:tag name="AS_VERSION" val="22.6"/>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7.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1300</Paragraphs>
  <Slides>188</Slides>
  <Notes>117</Notes>
  <TotalTime>1</TotalTime>
  <HiddenSlides>0</HiddenSlides>
  <MMClips>0</MMClips>
  <ScaleCrop>0</ScaleCrop>
  <HeadingPairs>
    <vt:vector baseType="variant" size="6">
      <vt:variant>
        <vt:lpstr>Fonts used</vt:lpstr>
      </vt:variant>
      <vt:variant>
        <vt:i4>5</vt:i4>
      </vt:variant>
      <vt:variant>
        <vt:lpstr>Theme</vt:lpstr>
      </vt:variant>
      <vt:variant>
        <vt:i4>1</vt:i4>
      </vt:variant>
      <vt:variant>
        <vt:lpstr>Slide Titles</vt:lpstr>
      </vt:variant>
      <vt:variant>
        <vt:i4>188</vt:i4>
      </vt:variant>
    </vt:vector>
  </HeadingPairs>
  <TitlesOfParts>
    <vt:vector baseType="lpstr" size="194">
      <vt:lpstr>Arial</vt:lpstr>
      <vt:lpstr>Calibri</vt:lpstr>
      <vt:lpstr>Cambria Math</vt:lpstr>
      <vt:lpstr>Times New Roman</vt:lpstr>
      <vt:lpstr>Courier New</vt:lpstr>
      <vt:lpstr>Office Theme</vt:lpstr>
      <vt:lpstr>Sandsynlighedsteori og statistik  1. Introduktion  </vt:lpstr>
      <vt:lpstr>Dagens program</vt:lpstr>
      <vt:lpstr>Om underviseren</vt:lpstr>
      <vt:lpstr>Om underviseren</vt:lpstr>
      <vt:lpstr>Kurset</vt:lpstr>
      <vt:lpstr>Emner fra bogen (pensum)</vt:lpstr>
      <vt:lpstr>Lektionsplan (14 lektioner)</vt:lpstr>
      <vt:lpstr>Statistik i Calculus Beta</vt:lpstr>
      <vt:lpstr>Eksamen</vt:lpstr>
      <vt:lpstr>Værktøjer</vt:lpstr>
      <vt:lpstr>Installering af R og RStudio</vt:lpstr>
      <vt:lpstr>Hvad er statistik (ifølge Wikipedia)?</vt:lpstr>
      <vt:lpstr>Introduktion til statistik</vt:lpstr>
      <vt:lpstr>Datasæt: De studerendes gæt</vt:lpstr>
      <vt:lpstr>Statistik kan give overraskende resultater</vt:lpstr>
      <vt:lpstr>Statistik bruges i forskning</vt:lpstr>
      <vt:lpstr>Sammenhænge i data</vt:lpstr>
      <vt:lpstr>Intimbarberede udsatte for kønssygdomme</vt:lpstr>
      <vt:lpstr>Statistik har et dårligt ry</vt:lpstr>
      <vt:lpstr>Andre har sagt om statistik …</vt:lpstr>
      <vt:lpstr>Dataindsamling og databehandling</vt:lpstr>
      <vt:lpstr>And the winner is … </vt:lpstr>
      <vt:lpstr>Wisdom of the Crowds</vt:lpstr>
      <vt:lpstr>Hjemmeopgave</vt:lpstr>
      <vt:lpstr>Sandsynlighedsteori og statistik  Kapitel 2. Organisering og præsentation af data (afsnit 2.1-2.7) </vt:lpstr>
      <vt:lpstr>Præsentation af data</vt:lpstr>
      <vt:lpstr>De vigtigste deskriptorer</vt:lpstr>
      <vt:lpstr>Middelværdi  (‘my’) </vt:lpstr>
      <vt:lpstr>Varians  (‘sigma i anden’)</vt:lpstr>
      <vt:lpstr>Varians </vt:lpstr>
      <vt:lpstr>Standardafvigelse / spredning  (‘sigma’)</vt:lpstr>
      <vt:lpstr>Eksempel: Højde på 25 elever i A klasse </vt:lpstr>
      <vt:lpstr>PowerPoint Presentation</vt:lpstr>
      <vt:lpstr>Population eller stikprøve</vt:lpstr>
      <vt:lpstr>Variationskoefficient</vt:lpstr>
      <vt:lpstr>Grafisk præsentation</vt:lpstr>
      <vt:lpstr>Eksempel på Pareto-reglen fra medicin</vt:lpstr>
      <vt:lpstr>Stolpediagram</vt:lpstr>
      <vt:lpstr>Prikdiagram </vt:lpstr>
      <vt:lpstr>Stolpediagram over hyppigheder</vt:lpstr>
      <vt:lpstr>Frekvensdiagram (histogram)</vt:lpstr>
      <vt:lpstr>Frekvensdiagram (histogram)</vt:lpstr>
      <vt:lpstr>Densitetsdiagram (histogram)</vt:lpstr>
      <vt:lpstr>Der er forskel på (] og [)</vt:lpstr>
      <vt:lpstr>Kumuleret frekvensdiagram</vt:lpstr>
      <vt:lpstr>Stem-and-leaf display</vt:lpstr>
      <vt:lpstr>Stem-and-Leaf plot for højdedata</vt:lpstr>
      <vt:lpstr>Vores anvendelse af Stem-and-Leaf</vt:lpstr>
      <vt:lpstr>Opsummering af R funktioner</vt:lpstr>
      <vt:lpstr>Boksplot = kassediagram</vt:lpstr>
      <vt:lpstr>Fraktiler </vt:lpstr>
      <vt:lpstr>Boksplot = kassediagram</vt:lpstr>
      <vt:lpstr>Algoritme til beregning af kvartilsæt</vt:lpstr>
      <vt:lpstr>Algoritme til beregning af kvartilsæt</vt:lpstr>
      <vt:lpstr>Beregning af kvartiler afhængigt af n </vt:lpstr>
      <vt:lpstr>Eksempel (flymotor)</vt:lpstr>
      <vt:lpstr>Eksempel (flymotor)</vt:lpstr>
      <vt:lpstr>Eksempel (flymotor)</vt:lpstr>
      <vt:lpstr>Eksempel (flymotor)</vt:lpstr>
      <vt:lpstr>Eksempel (flymotor)</vt:lpstr>
      <vt:lpstr>Parallelle boksplots</vt:lpstr>
      <vt:lpstr>Opsummering af R funktioner</vt:lpstr>
      <vt:lpstr>Opgave om batterier til et eksoskelet</vt:lpstr>
      <vt:lpstr>Sandsynlighedsteori og statistik  Kapitel 3. Sandsynlighed(afsnit 3.1-3.7 (alt))  </vt:lpstr>
      <vt:lpstr>Det er vigtigt at kunne regne med sandsynligheder</vt:lpstr>
      <vt:lpstr>Usikkerhed er en del af hverdagen</vt:lpstr>
      <vt:lpstr>Tilfældige eksperimenter</vt:lpstr>
      <vt:lpstr>Tilfældige eksperimenter</vt:lpstr>
      <vt:lpstr>Sandsynlighed</vt:lpstr>
      <vt:lpstr>Eksempel</vt:lpstr>
      <vt:lpstr>Tilfældige eksperimenter</vt:lpstr>
      <vt:lpstr>Tilfældige eksperimenter</vt:lpstr>
      <vt:lpstr>Tilfældige eksperimenter</vt:lpstr>
      <vt:lpstr>Tilfældige eksperimenter</vt:lpstr>
      <vt:lpstr>Ikke-symmetrisk sandsynlighedsmodel</vt:lpstr>
      <vt:lpstr>Fortolkninger af sandsynlighed</vt:lpstr>
      <vt:lpstr>Tælleteknikker</vt:lpstr>
      <vt:lpstr>Kombinatorik</vt:lpstr>
      <vt:lpstr>Permutationer og kombinationer</vt:lpstr>
      <vt:lpstr>Eksempel</vt:lpstr>
      <vt:lpstr>Venn diagram</vt:lpstr>
      <vt:lpstr>Fælleshændelse og foreningshændelse</vt:lpstr>
      <vt:lpstr>Brug af Venn diagrammer</vt:lpstr>
      <vt:lpstr>Beregning af sandsynligheder</vt:lpstr>
      <vt:lpstr>Beregning af sandsynligheder</vt:lpstr>
      <vt:lpstr>Beregning af sandsynligheder</vt:lpstr>
      <vt:lpstr>Betingede sandsynligheder</vt:lpstr>
      <vt:lpstr>Betinget sandsynlighed</vt:lpstr>
      <vt:lpstr>Uafhængighed</vt:lpstr>
      <vt:lpstr>Uafhængighed</vt:lpstr>
      <vt:lpstr>Opgave om design af et eksoskelet</vt:lpstr>
      <vt:lpstr>Opgave om design af et eksoskelet</vt:lpstr>
      <vt:lpstr>De 7 basale regler for sandsynlighed</vt:lpstr>
      <vt:lpstr>Eksempel for de basale regler for sandsynlighed</vt:lpstr>
      <vt:lpstr>De 7 basale regler for sandsynlighed</vt:lpstr>
      <vt:lpstr>Eksempel for de basale regler for sandsynlighed</vt:lpstr>
      <vt:lpstr>Eksempel</vt:lpstr>
      <vt:lpstr>De 7 basale regler for sandsynlighed</vt:lpstr>
      <vt:lpstr>Eksempel for de basale regler for sandsynlighed</vt:lpstr>
      <vt:lpstr>De 7 basale regler for sandsynlighed</vt:lpstr>
      <vt:lpstr>Eksempel for de basale regler for sandsynlighed</vt:lpstr>
      <vt:lpstr>De 7 basale regler for sandsynlighed</vt:lpstr>
      <vt:lpstr>Eksempel for de basale regler for sandsynlighed</vt:lpstr>
      <vt:lpstr>Eksempel (medicinsk)</vt:lpstr>
      <vt:lpstr>Sandsynlighedsteori og statistik  Kapitel 4. Sandsynlighedsfordelinger(afsnit 4.1-4.2, 4.4, 4.6-4.7)  </vt:lpstr>
      <vt:lpstr>Allans terningspil</vt:lpstr>
      <vt:lpstr>Stokastisk variabel (tilfældighedsvariabel)</vt:lpstr>
      <vt:lpstr>Eksempler på stokastiske variable</vt:lpstr>
      <vt:lpstr>Stokastisk vs deterministisk variabel</vt:lpstr>
      <vt:lpstr>Diskrete vs kontinuerte variable</vt:lpstr>
      <vt:lpstr>Sandsynlighedsfordeling for en diskret stokastisk variabel </vt:lpstr>
      <vt:lpstr>Uniform fordeling</vt:lpstr>
      <vt:lpstr>Sandsynlighedsfunktion</vt:lpstr>
      <vt:lpstr>Kumuleret fordelingsfunktion</vt:lpstr>
      <vt:lpstr>Fra kap. 2: Kumuleret frekvensdiagram</vt:lpstr>
      <vt:lpstr>Binomialfordelingen</vt:lpstr>
      <vt:lpstr>Eksempel 4.3: Reparation af 3 mobilmaster</vt:lpstr>
      <vt:lpstr>Eksempel 4.3: Reparation af 3 mobilmaster</vt:lpstr>
      <vt:lpstr>Binomialfordelingen</vt:lpstr>
      <vt:lpstr>Binomialfordeling</vt:lpstr>
      <vt:lpstr>PDF OG CDF for binomialfordelingen</vt:lpstr>
      <vt:lpstr>Eksempel 4.6. Kunstig sportsjournalist</vt:lpstr>
      <vt:lpstr>Deskriptorer</vt:lpstr>
      <vt:lpstr>Populations-middelværdi </vt:lpstr>
      <vt:lpstr>Populations-varians </vt:lpstr>
      <vt:lpstr>Populations-standardafvigelse </vt:lpstr>
      <vt:lpstr>Deskriptorer for terningkast</vt:lpstr>
      <vt:lpstr>Deskriptorer for binomialfordelingen</vt:lpstr>
      <vt:lpstr>* Opgave: Metaltræthed i stålbjælker</vt:lpstr>
      <vt:lpstr>Poisson-fordelingen</vt:lpstr>
      <vt:lpstr>Poisson-fordelingen</vt:lpstr>
      <vt:lpstr>PDF OG CDF for Poisson-fordelingen</vt:lpstr>
      <vt:lpstr>Eksempel 4.25: Nedbrud af Internet-service</vt:lpstr>
      <vt:lpstr>Generelle R funktioner til fordelinger</vt:lpstr>
      <vt:lpstr>R funktioner til fordelinger, eksempel</vt:lpstr>
      <vt:lpstr>R funktioner til diskrete fordelinger</vt:lpstr>
      <vt:lpstr>Binomial- eller Poisson-fordeling?</vt:lpstr>
      <vt:lpstr>Opgave om robot til sprøjtemaling</vt:lpstr>
      <vt:lpstr>Benfords lov (ikke pensum)</vt:lpstr>
      <vt:lpstr>Benfords lov (ikke pensum)</vt:lpstr>
      <vt:lpstr>Eksempler</vt:lpstr>
      <vt:lpstr>Sandsynlighedsteori og statistik  Kapitel 5. Kontinuerte stokastiske variable og deres sandsynlighedsfordelinger (afsnit 5.1-5.2, 5.4-5.5, 5.7, 5.10, 5.12-5.13) </vt:lpstr>
      <vt:lpstr>Kontinuert stokastisk variabel</vt:lpstr>
      <vt:lpstr>Kontinuert stokastisk variabel</vt:lpstr>
      <vt:lpstr>Kontinuert stokastisk variabel</vt:lpstr>
      <vt:lpstr>Kontinuert stokastisk variabel</vt:lpstr>
      <vt:lpstr>Kontinuert stokastisk variabel</vt:lpstr>
      <vt:lpstr>Eksempel: Måling af en stangs trækstyrke</vt:lpstr>
      <vt:lpstr>Overblik for en diskret stokastisk variabel </vt:lpstr>
      <vt:lpstr>Overblik for en kontinuert stokastisk variabel X</vt:lpstr>
      <vt:lpstr>Eksempel 5.1, s. 137</vt:lpstr>
      <vt:lpstr>Normalfordelingen</vt:lpstr>
      <vt:lpstr>Normalfordelingen</vt:lpstr>
      <vt:lpstr> Normalfordeling med forskellige </vt:lpstr>
      <vt:lpstr>Fordeling af sandsynlighedsmassen</vt:lpstr>
      <vt:lpstr>Normalfordeling og boksplot</vt:lpstr>
      <vt:lpstr>Anvendelse af normalfordelingen</vt:lpstr>
      <vt:lpstr>Anvendelse af normalfordelingen</vt:lpstr>
      <vt:lpstr>Den standardiserede normalfordeling</vt:lpstr>
      <vt:lpstr>Den kumulerede fordelingsfunktion, cdf</vt:lpstr>
      <vt:lpstr>Tabel over standard normalfordelingen </vt:lpstr>
      <vt:lpstr>Tabel over standard normalfordelingen </vt:lpstr>
      <vt:lpstr>Eksempel 5.5, s. 141</vt:lpstr>
      <vt:lpstr>Beregning af sandsynligheder med N(0,1)</vt:lpstr>
      <vt:lpstr>Hvad så hvis  følger generel normalford.?</vt:lpstr>
      <vt:lpstr>Eksempel 5.7, s. 144</vt:lpstr>
      <vt:lpstr>Beregning med R</vt:lpstr>
      <vt:lpstr>Opgave</vt:lpstr>
      <vt:lpstr>Gammafordelingen (eksponentialford.)</vt:lpstr>
      <vt:lpstr>Eksponentialfordelingen</vt:lpstr>
      <vt:lpstr>Eksponentialfordelingen</vt:lpstr>
      <vt:lpstr>Eksempel – tid mellem arbejdsulykker</vt:lpstr>
      <vt:lpstr>Eksempel – tid mellem arbejdsulykker</vt:lpstr>
      <vt:lpstr>Eksponentialfordelingen i R </vt:lpstr>
      <vt:lpstr>Simultane fordelinger (joint distributions)</vt:lpstr>
      <vt:lpstr>Simultane fordelinger (joint distributions)</vt:lpstr>
      <vt:lpstr>Simultan fordeling for diskrete variable</vt:lpstr>
      <vt:lpstr>Simultan fordeling for diskrete variable</vt:lpstr>
      <vt:lpstr>Simultan fordeling for kontinuerte variable</vt:lpstr>
      <vt:lpstr>Simultan fordeling for kontinuerte variable</vt:lpstr>
      <vt:lpstr>Simultan fordeling for kontinuerte variable</vt:lpstr>
      <vt:lpstr>Linearkombination af stokastiske variable</vt:lpstr>
      <vt:lpstr>Eksempel 5.31 s. 171</vt:lpstr>
      <vt:lpstr>Eksempel 5.28 s. 168</vt:lpstr>
      <vt:lpstr>Er data normalfordelte?</vt:lpstr>
      <vt:lpstr>Er data normalfordelte?</vt:lpstr>
      <vt:lpstr>Er data normalfordelte?</vt:lpstr>
      <vt:lpstr>Normalfordelingsplot i R</vt:lpstr>
    </vt:vector>
  </TitlesOfParts>
  <LinksUpToDate>0</LinksUpToDate>
  <SharedDoc>0</SharedDoc>
  <HyperlinksChanged>0</HyperlinksChanged>
  <Application>Aspose.Slides for .NET</Application>
  <AppVersion>22.0600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2022-12-13T10:14:14.820</cp:lastPrinted>
  <dcterms:created xsi:type="dcterms:W3CDTF">2022-12-13T10:14:15Z</dcterms:created>
  <dcterms:modified xsi:type="dcterms:W3CDTF">2022-12-13T10:14:41Z</dcterms:modified>
</cp:coreProperties>
</file>